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81" r:id="rId6"/>
    <p:sldId id="282" r:id="rId7"/>
    <p:sldId id="261" r:id="rId8"/>
    <p:sldId id="268" r:id="rId9"/>
    <p:sldId id="269" r:id="rId10"/>
    <p:sldId id="265" r:id="rId11"/>
    <p:sldId id="262" r:id="rId12"/>
    <p:sldId id="267" r:id="rId13"/>
    <p:sldId id="273" r:id="rId14"/>
    <p:sldId id="271" r:id="rId15"/>
    <p:sldId id="272" r:id="rId16"/>
    <p:sldId id="277" r:id="rId17"/>
    <p:sldId id="266" r:id="rId18"/>
    <p:sldId id="275" r:id="rId19"/>
    <p:sldId id="278"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36.png"/><Relationship Id="rId7" Type="http://schemas.openxmlformats.org/officeDocument/2006/relationships/image" Target="../media/image19.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36.png"/><Relationship Id="rId7" Type="http://schemas.openxmlformats.org/officeDocument/2006/relationships/image" Target="../media/image19.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966EE5-F51D-4EBE-BC8A-9A4ADA3D5FAC}"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77495F28-E61D-4CAF-A7EA-7C3C74D0F0E6}">
      <dgm:prSet/>
      <dgm:spPr/>
      <dgm:t>
        <a:bodyPr/>
        <a:lstStyle/>
        <a:p>
          <a:pPr>
            <a:lnSpc>
              <a:spcPct val="100000"/>
            </a:lnSpc>
          </a:pPr>
          <a:r>
            <a:rPr lang="en-US" b="0" i="0" baseline="0"/>
            <a:t>The volume of Amazon customer reviews across multiple product categories makes it challenging to ensure data consistency and accuracy.</a:t>
          </a:r>
          <a:endParaRPr lang="en-US"/>
        </a:p>
      </dgm:t>
    </dgm:pt>
    <dgm:pt modelId="{06E45A7C-2A87-4519-9541-F3675CE49559}" type="parTrans" cxnId="{0D129C6F-B0CF-430A-BA58-A2438660A60A}">
      <dgm:prSet/>
      <dgm:spPr/>
      <dgm:t>
        <a:bodyPr/>
        <a:lstStyle/>
        <a:p>
          <a:endParaRPr lang="en-US"/>
        </a:p>
      </dgm:t>
    </dgm:pt>
    <dgm:pt modelId="{0F63E161-F529-4998-9E9A-213EEF4CD24E}" type="sibTrans" cxnId="{0D129C6F-B0CF-430A-BA58-A2438660A60A}">
      <dgm:prSet/>
      <dgm:spPr/>
      <dgm:t>
        <a:bodyPr/>
        <a:lstStyle/>
        <a:p>
          <a:endParaRPr lang="en-US"/>
        </a:p>
      </dgm:t>
    </dgm:pt>
    <dgm:pt modelId="{63C8BDC3-973A-4A42-8568-93CAF2213511}">
      <dgm:prSet/>
      <dgm:spPr/>
      <dgm:t>
        <a:bodyPr/>
        <a:lstStyle/>
        <a:p>
          <a:pPr>
            <a:lnSpc>
              <a:spcPct val="100000"/>
            </a:lnSpc>
          </a:pPr>
          <a:r>
            <a:rPr lang="en-US" b="0" i="0" baseline="0"/>
            <a:t>Unstructured textual data, with variations in language, tone, and grammar, complicates achieving accurate sentiment classification.</a:t>
          </a:r>
          <a:endParaRPr lang="en-US"/>
        </a:p>
      </dgm:t>
    </dgm:pt>
    <dgm:pt modelId="{C3E59842-86C4-4213-ACDF-276BF7F3D47B}" type="parTrans" cxnId="{224E4C04-1232-4DFC-BB3F-FC12E20D8567}">
      <dgm:prSet/>
      <dgm:spPr/>
      <dgm:t>
        <a:bodyPr/>
        <a:lstStyle/>
        <a:p>
          <a:endParaRPr lang="en-US"/>
        </a:p>
      </dgm:t>
    </dgm:pt>
    <dgm:pt modelId="{7AD43DFD-0CC2-482D-8DFF-E718469C15CE}" type="sibTrans" cxnId="{224E4C04-1232-4DFC-BB3F-FC12E20D8567}">
      <dgm:prSet/>
      <dgm:spPr/>
      <dgm:t>
        <a:bodyPr/>
        <a:lstStyle/>
        <a:p>
          <a:endParaRPr lang="en-US"/>
        </a:p>
      </dgm:t>
    </dgm:pt>
    <dgm:pt modelId="{C0BA7D87-F10F-4F00-9DA3-326021B8AB3C}">
      <dgm:prSet/>
      <dgm:spPr/>
      <dgm:t>
        <a:bodyPr/>
        <a:lstStyle/>
        <a:p>
          <a:pPr>
            <a:lnSpc>
              <a:spcPct val="100000"/>
            </a:lnSpc>
          </a:pPr>
          <a:r>
            <a:rPr lang="en-US" b="0" i="0" baseline="0"/>
            <a:t>The subjective nature of customer reviews introduces challenges in maintaining unbiased sentiment labeling. </a:t>
          </a:r>
          <a:endParaRPr lang="en-US"/>
        </a:p>
      </dgm:t>
    </dgm:pt>
    <dgm:pt modelId="{3D6A3074-A9B7-4E9F-9A7E-1496C35CB2C2}" type="parTrans" cxnId="{E9FB7E24-9A10-495D-AE00-6C5393EABF01}">
      <dgm:prSet/>
      <dgm:spPr/>
      <dgm:t>
        <a:bodyPr/>
        <a:lstStyle/>
        <a:p>
          <a:endParaRPr lang="en-US"/>
        </a:p>
      </dgm:t>
    </dgm:pt>
    <dgm:pt modelId="{C80CB2B7-0324-46D3-BE52-CE2DB8982D08}" type="sibTrans" cxnId="{E9FB7E24-9A10-495D-AE00-6C5393EABF01}">
      <dgm:prSet/>
      <dgm:spPr/>
      <dgm:t>
        <a:bodyPr/>
        <a:lstStyle/>
        <a:p>
          <a:endParaRPr lang="en-US"/>
        </a:p>
      </dgm:t>
    </dgm:pt>
    <dgm:pt modelId="{44065421-F2F9-4845-B85F-C7A9D685C657}" type="pres">
      <dgm:prSet presAssocID="{53966EE5-F51D-4EBE-BC8A-9A4ADA3D5FAC}" presName="root" presStyleCnt="0">
        <dgm:presLayoutVars>
          <dgm:dir/>
          <dgm:resizeHandles val="exact"/>
        </dgm:presLayoutVars>
      </dgm:prSet>
      <dgm:spPr/>
    </dgm:pt>
    <dgm:pt modelId="{9B14C6C2-A391-40F5-B8E6-4EFB19A62BF2}" type="pres">
      <dgm:prSet presAssocID="{77495F28-E61D-4CAF-A7EA-7C3C74D0F0E6}" presName="compNode" presStyleCnt="0"/>
      <dgm:spPr/>
    </dgm:pt>
    <dgm:pt modelId="{329340D6-01E3-47B8-A2C4-3DC141A01A28}" type="pres">
      <dgm:prSet presAssocID="{77495F28-E61D-4CAF-A7EA-7C3C74D0F0E6}" presName="bgRect" presStyleLbl="bgShp" presStyleIdx="0" presStyleCnt="3"/>
      <dgm:spPr/>
    </dgm:pt>
    <dgm:pt modelId="{D3E17FEB-2364-473F-8374-20BF99354F4B}" type="pres">
      <dgm:prSet presAssocID="{77495F28-E61D-4CAF-A7EA-7C3C74D0F0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5153B60-E5B1-4B18-A359-10F65B3E9A53}" type="pres">
      <dgm:prSet presAssocID="{77495F28-E61D-4CAF-A7EA-7C3C74D0F0E6}" presName="spaceRect" presStyleCnt="0"/>
      <dgm:spPr/>
    </dgm:pt>
    <dgm:pt modelId="{BE5DDBA7-2A9B-4BE5-B336-65D16DFA29AF}" type="pres">
      <dgm:prSet presAssocID="{77495F28-E61D-4CAF-A7EA-7C3C74D0F0E6}" presName="parTx" presStyleLbl="revTx" presStyleIdx="0" presStyleCnt="3">
        <dgm:presLayoutVars>
          <dgm:chMax val="0"/>
          <dgm:chPref val="0"/>
        </dgm:presLayoutVars>
      </dgm:prSet>
      <dgm:spPr/>
    </dgm:pt>
    <dgm:pt modelId="{A1BA24EE-6FD4-4438-A84D-A8B0DB175AF4}" type="pres">
      <dgm:prSet presAssocID="{0F63E161-F529-4998-9E9A-213EEF4CD24E}" presName="sibTrans" presStyleCnt="0"/>
      <dgm:spPr/>
    </dgm:pt>
    <dgm:pt modelId="{5099E7C4-4BF8-4D28-AD7E-E5AED676ED2E}" type="pres">
      <dgm:prSet presAssocID="{63C8BDC3-973A-4A42-8568-93CAF2213511}" presName="compNode" presStyleCnt="0"/>
      <dgm:spPr/>
    </dgm:pt>
    <dgm:pt modelId="{0BF07984-B953-4C0D-9E17-E90AF11C809B}" type="pres">
      <dgm:prSet presAssocID="{63C8BDC3-973A-4A42-8568-93CAF2213511}" presName="bgRect" presStyleLbl="bgShp" presStyleIdx="1" presStyleCnt="3"/>
      <dgm:spPr/>
    </dgm:pt>
    <dgm:pt modelId="{003DF143-56BA-45F5-A923-BAC3A1D10BF1}" type="pres">
      <dgm:prSet presAssocID="{63C8BDC3-973A-4A42-8568-93CAF22135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94E18BA5-6028-4CA0-B102-9B65F6C14309}" type="pres">
      <dgm:prSet presAssocID="{63C8BDC3-973A-4A42-8568-93CAF2213511}" presName="spaceRect" presStyleCnt="0"/>
      <dgm:spPr/>
    </dgm:pt>
    <dgm:pt modelId="{A8352236-1661-4669-A141-3D152B31372B}" type="pres">
      <dgm:prSet presAssocID="{63C8BDC3-973A-4A42-8568-93CAF2213511}" presName="parTx" presStyleLbl="revTx" presStyleIdx="1" presStyleCnt="3">
        <dgm:presLayoutVars>
          <dgm:chMax val="0"/>
          <dgm:chPref val="0"/>
        </dgm:presLayoutVars>
      </dgm:prSet>
      <dgm:spPr/>
    </dgm:pt>
    <dgm:pt modelId="{18EC20E1-71B7-4C13-846A-D7843CC87C6F}" type="pres">
      <dgm:prSet presAssocID="{7AD43DFD-0CC2-482D-8DFF-E718469C15CE}" presName="sibTrans" presStyleCnt="0"/>
      <dgm:spPr/>
    </dgm:pt>
    <dgm:pt modelId="{DBE49D81-67D3-49EF-A8B1-E7AF5717A07A}" type="pres">
      <dgm:prSet presAssocID="{C0BA7D87-F10F-4F00-9DA3-326021B8AB3C}" presName="compNode" presStyleCnt="0"/>
      <dgm:spPr/>
    </dgm:pt>
    <dgm:pt modelId="{8C3C5668-21B7-4F8F-8532-670D96DF32FA}" type="pres">
      <dgm:prSet presAssocID="{C0BA7D87-F10F-4F00-9DA3-326021B8AB3C}" presName="bgRect" presStyleLbl="bgShp" presStyleIdx="2" presStyleCnt="3"/>
      <dgm:spPr/>
    </dgm:pt>
    <dgm:pt modelId="{36D9EAE8-58D7-4DFB-AD14-704EF329CB14}" type="pres">
      <dgm:prSet presAssocID="{C0BA7D87-F10F-4F00-9DA3-326021B8AB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CFB00C9-5E14-4EAD-94D1-7AB034197E4D}" type="pres">
      <dgm:prSet presAssocID="{C0BA7D87-F10F-4F00-9DA3-326021B8AB3C}" presName="spaceRect" presStyleCnt="0"/>
      <dgm:spPr/>
    </dgm:pt>
    <dgm:pt modelId="{F36548F4-8D85-4F6D-9809-7812D3FE464D}" type="pres">
      <dgm:prSet presAssocID="{C0BA7D87-F10F-4F00-9DA3-326021B8AB3C}" presName="parTx" presStyleLbl="revTx" presStyleIdx="2" presStyleCnt="3">
        <dgm:presLayoutVars>
          <dgm:chMax val="0"/>
          <dgm:chPref val="0"/>
        </dgm:presLayoutVars>
      </dgm:prSet>
      <dgm:spPr/>
    </dgm:pt>
  </dgm:ptLst>
  <dgm:cxnLst>
    <dgm:cxn modelId="{224E4C04-1232-4DFC-BB3F-FC12E20D8567}" srcId="{53966EE5-F51D-4EBE-BC8A-9A4ADA3D5FAC}" destId="{63C8BDC3-973A-4A42-8568-93CAF2213511}" srcOrd="1" destOrd="0" parTransId="{C3E59842-86C4-4213-ACDF-276BF7F3D47B}" sibTransId="{7AD43DFD-0CC2-482D-8DFF-E718469C15CE}"/>
    <dgm:cxn modelId="{5D131021-B7CF-4BD1-A6D3-390D6493504B}" type="presOf" srcId="{53966EE5-F51D-4EBE-BC8A-9A4ADA3D5FAC}" destId="{44065421-F2F9-4845-B85F-C7A9D685C657}" srcOrd="0" destOrd="0" presId="urn:microsoft.com/office/officeart/2018/2/layout/IconVerticalSolidList"/>
    <dgm:cxn modelId="{E9FB7E24-9A10-495D-AE00-6C5393EABF01}" srcId="{53966EE5-F51D-4EBE-BC8A-9A4ADA3D5FAC}" destId="{C0BA7D87-F10F-4F00-9DA3-326021B8AB3C}" srcOrd="2" destOrd="0" parTransId="{3D6A3074-A9B7-4E9F-9A7E-1496C35CB2C2}" sibTransId="{C80CB2B7-0324-46D3-BE52-CE2DB8982D08}"/>
    <dgm:cxn modelId="{66977D6F-217C-49BF-96B1-A9A849FF76BF}" type="presOf" srcId="{77495F28-E61D-4CAF-A7EA-7C3C74D0F0E6}" destId="{BE5DDBA7-2A9B-4BE5-B336-65D16DFA29AF}" srcOrd="0" destOrd="0" presId="urn:microsoft.com/office/officeart/2018/2/layout/IconVerticalSolidList"/>
    <dgm:cxn modelId="{0D129C6F-B0CF-430A-BA58-A2438660A60A}" srcId="{53966EE5-F51D-4EBE-BC8A-9A4ADA3D5FAC}" destId="{77495F28-E61D-4CAF-A7EA-7C3C74D0F0E6}" srcOrd="0" destOrd="0" parTransId="{06E45A7C-2A87-4519-9541-F3675CE49559}" sibTransId="{0F63E161-F529-4998-9E9A-213EEF4CD24E}"/>
    <dgm:cxn modelId="{9299D389-CF30-4DE3-8899-DE20E81749B0}" type="presOf" srcId="{63C8BDC3-973A-4A42-8568-93CAF2213511}" destId="{A8352236-1661-4669-A141-3D152B31372B}" srcOrd="0" destOrd="0" presId="urn:microsoft.com/office/officeart/2018/2/layout/IconVerticalSolidList"/>
    <dgm:cxn modelId="{B22B71C6-6A92-4D94-80ED-361AAE1310FE}" type="presOf" srcId="{C0BA7D87-F10F-4F00-9DA3-326021B8AB3C}" destId="{F36548F4-8D85-4F6D-9809-7812D3FE464D}" srcOrd="0" destOrd="0" presId="urn:microsoft.com/office/officeart/2018/2/layout/IconVerticalSolidList"/>
    <dgm:cxn modelId="{CD8442C2-DFE8-435D-BE9C-ECA556509A3D}" type="presParOf" srcId="{44065421-F2F9-4845-B85F-C7A9D685C657}" destId="{9B14C6C2-A391-40F5-B8E6-4EFB19A62BF2}" srcOrd="0" destOrd="0" presId="urn:microsoft.com/office/officeart/2018/2/layout/IconVerticalSolidList"/>
    <dgm:cxn modelId="{EB0DDF3A-298F-4031-BEEB-5DF9F0CAACF9}" type="presParOf" srcId="{9B14C6C2-A391-40F5-B8E6-4EFB19A62BF2}" destId="{329340D6-01E3-47B8-A2C4-3DC141A01A28}" srcOrd="0" destOrd="0" presId="urn:microsoft.com/office/officeart/2018/2/layout/IconVerticalSolidList"/>
    <dgm:cxn modelId="{0C899EC1-A544-4E25-83D6-5EB0E3B164CC}" type="presParOf" srcId="{9B14C6C2-A391-40F5-B8E6-4EFB19A62BF2}" destId="{D3E17FEB-2364-473F-8374-20BF99354F4B}" srcOrd="1" destOrd="0" presId="urn:microsoft.com/office/officeart/2018/2/layout/IconVerticalSolidList"/>
    <dgm:cxn modelId="{003865E5-E142-4756-9785-FBE688D0AAA0}" type="presParOf" srcId="{9B14C6C2-A391-40F5-B8E6-4EFB19A62BF2}" destId="{45153B60-E5B1-4B18-A359-10F65B3E9A53}" srcOrd="2" destOrd="0" presId="urn:microsoft.com/office/officeart/2018/2/layout/IconVerticalSolidList"/>
    <dgm:cxn modelId="{9FE39978-3A4F-4EE9-A1E3-D9DFE867EAF6}" type="presParOf" srcId="{9B14C6C2-A391-40F5-B8E6-4EFB19A62BF2}" destId="{BE5DDBA7-2A9B-4BE5-B336-65D16DFA29AF}" srcOrd="3" destOrd="0" presId="urn:microsoft.com/office/officeart/2018/2/layout/IconVerticalSolidList"/>
    <dgm:cxn modelId="{58123519-A96B-4931-BFC5-3CAC309D1D6F}" type="presParOf" srcId="{44065421-F2F9-4845-B85F-C7A9D685C657}" destId="{A1BA24EE-6FD4-4438-A84D-A8B0DB175AF4}" srcOrd="1" destOrd="0" presId="urn:microsoft.com/office/officeart/2018/2/layout/IconVerticalSolidList"/>
    <dgm:cxn modelId="{6C08757B-1230-428E-9709-9FD36D44188F}" type="presParOf" srcId="{44065421-F2F9-4845-B85F-C7A9D685C657}" destId="{5099E7C4-4BF8-4D28-AD7E-E5AED676ED2E}" srcOrd="2" destOrd="0" presId="urn:microsoft.com/office/officeart/2018/2/layout/IconVerticalSolidList"/>
    <dgm:cxn modelId="{BC65B495-218A-4067-A454-5DB5A5C265A6}" type="presParOf" srcId="{5099E7C4-4BF8-4D28-AD7E-E5AED676ED2E}" destId="{0BF07984-B953-4C0D-9E17-E90AF11C809B}" srcOrd="0" destOrd="0" presId="urn:microsoft.com/office/officeart/2018/2/layout/IconVerticalSolidList"/>
    <dgm:cxn modelId="{29CE736C-28EF-4287-881E-1EDA6968A77F}" type="presParOf" srcId="{5099E7C4-4BF8-4D28-AD7E-E5AED676ED2E}" destId="{003DF143-56BA-45F5-A923-BAC3A1D10BF1}" srcOrd="1" destOrd="0" presId="urn:microsoft.com/office/officeart/2018/2/layout/IconVerticalSolidList"/>
    <dgm:cxn modelId="{3A8D8593-62B8-405B-8DCD-8E65D2CE6EBE}" type="presParOf" srcId="{5099E7C4-4BF8-4D28-AD7E-E5AED676ED2E}" destId="{94E18BA5-6028-4CA0-B102-9B65F6C14309}" srcOrd="2" destOrd="0" presId="urn:microsoft.com/office/officeart/2018/2/layout/IconVerticalSolidList"/>
    <dgm:cxn modelId="{0601D0DD-72EB-4F1F-BC8A-BAD5EBF4D299}" type="presParOf" srcId="{5099E7C4-4BF8-4D28-AD7E-E5AED676ED2E}" destId="{A8352236-1661-4669-A141-3D152B31372B}" srcOrd="3" destOrd="0" presId="urn:microsoft.com/office/officeart/2018/2/layout/IconVerticalSolidList"/>
    <dgm:cxn modelId="{FAE79158-E2F4-40E7-BD1E-8F013B6E9054}" type="presParOf" srcId="{44065421-F2F9-4845-B85F-C7A9D685C657}" destId="{18EC20E1-71B7-4C13-846A-D7843CC87C6F}" srcOrd="3" destOrd="0" presId="urn:microsoft.com/office/officeart/2018/2/layout/IconVerticalSolidList"/>
    <dgm:cxn modelId="{4630FE5E-F3E9-434B-878E-86E9868FC108}" type="presParOf" srcId="{44065421-F2F9-4845-B85F-C7A9D685C657}" destId="{DBE49D81-67D3-49EF-A8B1-E7AF5717A07A}" srcOrd="4" destOrd="0" presId="urn:microsoft.com/office/officeart/2018/2/layout/IconVerticalSolidList"/>
    <dgm:cxn modelId="{98BECE15-884D-445F-A06C-1D101D8DC568}" type="presParOf" srcId="{DBE49D81-67D3-49EF-A8B1-E7AF5717A07A}" destId="{8C3C5668-21B7-4F8F-8532-670D96DF32FA}" srcOrd="0" destOrd="0" presId="urn:microsoft.com/office/officeart/2018/2/layout/IconVerticalSolidList"/>
    <dgm:cxn modelId="{984E76FC-3DEE-4CD9-B1A3-72E11FB586BE}" type="presParOf" srcId="{DBE49D81-67D3-49EF-A8B1-E7AF5717A07A}" destId="{36D9EAE8-58D7-4DFB-AD14-704EF329CB14}" srcOrd="1" destOrd="0" presId="urn:microsoft.com/office/officeart/2018/2/layout/IconVerticalSolidList"/>
    <dgm:cxn modelId="{F3DDCED8-9AB2-44A4-928A-9A370FFE1536}" type="presParOf" srcId="{DBE49D81-67D3-49EF-A8B1-E7AF5717A07A}" destId="{4CFB00C9-5E14-4EAD-94D1-7AB034197E4D}" srcOrd="2" destOrd="0" presId="urn:microsoft.com/office/officeart/2018/2/layout/IconVerticalSolidList"/>
    <dgm:cxn modelId="{2356E612-8960-449D-9609-8BE9CD38A329}" type="presParOf" srcId="{DBE49D81-67D3-49EF-A8B1-E7AF5717A07A}" destId="{F36548F4-8D85-4F6D-9809-7812D3FE464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0986BB-56CD-4C2A-9B87-269089FE48D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A6BD852-B8B3-4387-BE38-B3D6425DE5CB}">
      <dgm:prSet/>
      <dgm:spPr/>
      <dgm:t>
        <a:bodyPr/>
        <a:lstStyle/>
        <a:p>
          <a:r>
            <a:rPr lang="en-US" b="1" i="0" baseline="0"/>
            <a:t>Data Extraction</a:t>
          </a:r>
          <a:r>
            <a:rPr lang="en-US" b="0" i="0" baseline="0"/>
            <a:t>: Collecting customer reviews from the Amazon Fine Foods dataset for analysis.</a:t>
          </a:r>
          <a:endParaRPr lang="en-US"/>
        </a:p>
      </dgm:t>
    </dgm:pt>
    <dgm:pt modelId="{282464B1-ECC8-41F1-B12C-957EC4D62F14}" type="parTrans" cxnId="{94AF97E5-E761-4776-B6FA-91FD857682E5}">
      <dgm:prSet/>
      <dgm:spPr/>
      <dgm:t>
        <a:bodyPr/>
        <a:lstStyle/>
        <a:p>
          <a:endParaRPr lang="en-US"/>
        </a:p>
      </dgm:t>
    </dgm:pt>
    <dgm:pt modelId="{2FA1A367-3D88-4DCA-845D-604E78DC9C3B}" type="sibTrans" cxnId="{94AF97E5-E761-4776-B6FA-91FD857682E5}">
      <dgm:prSet/>
      <dgm:spPr/>
      <dgm:t>
        <a:bodyPr/>
        <a:lstStyle/>
        <a:p>
          <a:endParaRPr lang="en-US"/>
        </a:p>
      </dgm:t>
    </dgm:pt>
    <dgm:pt modelId="{0AFA692D-645B-4092-B3B2-4613A1643B15}">
      <dgm:prSet/>
      <dgm:spPr/>
      <dgm:t>
        <a:bodyPr/>
        <a:lstStyle/>
        <a:p>
          <a:r>
            <a:rPr lang="en-US" b="1" i="0" baseline="0"/>
            <a:t>Data Preprocessing</a:t>
          </a:r>
          <a:r>
            <a:rPr lang="en-US" b="0" i="0" baseline="0"/>
            <a:t>: Cleaning the data by handling missing values, removing noise (e.g., punctuation and stop words), and normalizing text for consistent processing.</a:t>
          </a:r>
          <a:endParaRPr lang="en-US"/>
        </a:p>
      </dgm:t>
    </dgm:pt>
    <dgm:pt modelId="{D75F6935-7737-4144-8208-AF5EB8FBE07C}" type="parTrans" cxnId="{F97FCFB9-B20D-400F-BDFB-DA9FBFB786E7}">
      <dgm:prSet/>
      <dgm:spPr/>
      <dgm:t>
        <a:bodyPr/>
        <a:lstStyle/>
        <a:p>
          <a:endParaRPr lang="en-US"/>
        </a:p>
      </dgm:t>
    </dgm:pt>
    <dgm:pt modelId="{9D940248-7177-4206-A424-3D24DC21299E}" type="sibTrans" cxnId="{F97FCFB9-B20D-400F-BDFB-DA9FBFB786E7}">
      <dgm:prSet/>
      <dgm:spPr/>
      <dgm:t>
        <a:bodyPr/>
        <a:lstStyle/>
        <a:p>
          <a:endParaRPr lang="en-US"/>
        </a:p>
      </dgm:t>
    </dgm:pt>
    <dgm:pt modelId="{A34748A3-D698-4B13-8BEC-ADCFD5E785ED}">
      <dgm:prSet/>
      <dgm:spPr/>
      <dgm:t>
        <a:bodyPr/>
        <a:lstStyle/>
        <a:p>
          <a:r>
            <a:rPr lang="en-US" b="1" i="0" baseline="0"/>
            <a:t>Sentiment Analysis with VADER</a:t>
          </a:r>
          <a:r>
            <a:rPr lang="en-US" b="0" i="0" baseline="0"/>
            <a:t>: Utilizing the VADER library in Python to analyze customer reviews and assign sentiment scores based on textual data.</a:t>
          </a:r>
          <a:endParaRPr lang="en-US"/>
        </a:p>
      </dgm:t>
    </dgm:pt>
    <dgm:pt modelId="{B5EA2D77-C178-4EED-9227-6DE23836BCDB}" type="parTrans" cxnId="{D9265570-5B28-4768-A2A1-98620E311601}">
      <dgm:prSet/>
      <dgm:spPr/>
      <dgm:t>
        <a:bodyPr/>
        <a:lstStyle/>
        <a:p>
          <a:endParaRPr lang="en-US"/>
        </a:p>
      </dgm:t>
    </dgm:pt>
    <dgm:pt modelId="{A069A35C-2CA4-4641-8810-493779026871}" type="sibTrans" cxnId="{D9265570-5B28-4768-A2A1-98620E311601}">
      <dgm:prSet/>
      <dgm:spPr/>
      <dgm:t>
        <a:bodyPr/>
        <a:lstStyle/>
        <a:p>
          <a:endParaRPr lang="en-US"/>
        </a:p>
      </dgm:t>
    </dgm:pt>
    <dgm:pt modelId="{8A026AE8-7E7F-4EBD-94CA-4FA890F97885}">
      <dgm:prSet/>
      <dgm:spPr/>
      <dgm:t>
        <a:bodyPr/>
        <a:lstStyle/>
        <a:p>
          <a:r>
            <a:rPr lang="en-US" b="1" i="0" baseline="0"/>
            <a:t>Linear Regression Analysis</a:t>
          </a:r>
          <a:r>
            <a:rPr lang="en-US" b="0" i="0" baseline="0"/>
            <a:t>: Implementing a linear regression model to compare the actual review scores with the sentiment scores generated from the text, assessing the model's predictive accuracy. </a:t>
          </a:r>
          <a:endParaRPr lang="en-US"/>
        </a:p>
      </dgm:t>
    </dgm:pt>
    <dgm:pt modelId="{71C7553B-1902-4CE2-87E7-1689A8ADC0C3}" type="parTrans" cxnId="{E9C7EBFF-DE63-4A61-B143-4036560D933E}">
      <dgm:prSet/>
      <dgm:spPr/>
      <dgm:t>
        <a:bodyPr/>
        <a:lstStyle/>
        <a:p>
          <a:endParaRPr lang="en-US"/>
        </a:p>
      </dgm:t>
    </dgm:pt>
    <dgm:pt modelId="{A379CF9C-E738-41BE-A735-2A9333D35368}" type="sibTrans" cxnId="{E9C7EBFF-DE63-4A61-B143-4036560D933E}">
      <dgm:prSet/>
      <dgm:spPr/>
      <dgm:t>
        <a:bodyPr/>
        <a:lstStyle/>
        <a:p>
          <a:endParaRPr lang="en-US"/>
        </a:p>
      </dgm:t>
    </dgm:pt>
    <dgm:pt modelId="{51261384-FF37-4358-BE0A-ECD841BE7189}" type="pres">
      <dgm:prSet presAssocID="{CD0986BB-56CD-4C2A-9B87-269089FE48DF}" presName="root" presStyleCnt="0">
        <dgm:presLayoutVars>
          <dgm:dir/>
          <dgm:resizeHandles val="exact"/>
        </dgm:presLayoutVars>
      </dgm:prSet>
      <dgm:spPr/>
    </dgm:pt>
    <dgm:pt modelId="{C6580F90-0D03-40CB-B8CE-CD41F59C35E2}" type="pres">
      <dgm:prSet presAssocID="{BA6BD852-B8B3-4387-BE38-B3D6425DE5CB}" presName="compNode" presStyleCnt="0"/>
      <dgm:spPr/>
    </dgm:pt>
    <dgm:pt modelId="{2994E6F2-DFE3-483D-B45D-1E2E9D972DEE}" type="pres">
      <dgm:prSet presAssocID="{BA6BD852-B8B3-4387-BE38-B3D6425DE5CB}" presName="bgRect" presStyleLbl="bgShp" presStyleIdx="0" presStyleCnt="4"/>
      <dgm:spPr/>
    </dgm:pt>
    <dgm:pt modelId="{35931A6E-3220-4088-A938-410C15DA674F}" type="pres">
      <dgm:prSet presAssocID="{BA6BD852-B8B3-4387-BE38-B3D6425DE5C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96812E4B-72A5-4F13-9E1E-02CB26E36D97}" type="pres">
      <dgm:prSet presAssocID="{BA6BD852-B8B3-4387-BE38-B3D6425DE5CB}" presName="spaceRect" presStyleCnt="0"/>
      <dgm:spPr/>
    </dgm:pt>
    <dgm:pt modelId="{61912C23-7EF9-4F0B-A8DB-783199C3D0FF}" type="pres">
      <dgm:prSet presAssocID="{BA6BD852-B8B3-4387-BE38-B3D6425DE5CB}" presName="parTx" presStyleLbl="revTx" presStyleIdx="0" presStyleCnt="4">
        <dgm:presLayoutVars>
          <dgm:chMax val="0"/>
          <dgm:chPref val="0"/>
        </dgm:presLayoutVars>
      </dgm:prSet>
      <dgm:spPr/>
    </dgm:pt>
    <dgm:pt modelId="{9420C278-1DAE-4E71-A94F-0E34CF4FD190}" type="pres">
      <dgm:prSet presAssocID="{2FA1A367-3D88-4DCA-845D-604E78DC9C3B}" presName="sibTrans" presStyleCnt="0"/>
      <dgm:spPr/>
    </dgm:pt>
    <dgm:pt modelId="{7BC8EADB-87E6-4730-9147-E4F4D5B7FA4B}" type="pres">
      <dgm:prSet presAssocID="{0AFA692D-645B-4092-B3B2-4613A1643B15}" presName="compNode" presStyleCnt="0"/>
      <dgm:spPr/>
    </dgm:pt>
    <dgm:pt modelId="{64284A0F-4CA2-42AF-8ED0-9150FBA55379}" type="pres">
      <dgm:prSet presAssocID="{0AFA692D-645B-4092-B3B2-4613A1643B15}" presName="bgRect" presStyleLbl="bgShp" presStyleIdx="1" presStyleCnt="4"/>
      <dgm:spPr/>
    </dgm:pt>
    <dgm:pt modelId="{6F3AC1A2-8BF3-4710-9842-C968E071E0ED}" type="pres">
      <dgm:prSet presAssocID="{0AFA692D-645B-4092-B3B2-4613A1643B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A8A33C66-30DA-4F9F-A8CB-0BC215A3E134}" type="pres">
      <dgm:prSet presAssocID="{0AFA692D-645B-4092-B3B2-4613A1643B15}" presName="spaceRect" presStyleCnt="0"/>
      <dgm:spPr/>
    </dgm:pt>
    <dgm:pt modelId="{17D6C63E-2921-46E3-9FE1-71FF9708BCD4}" type="pres">
      <dgm:prSet presAssocID="{0AFA692D-645B-4092-B3B2-4613A1643B15}" presName="parTx" presStyleLbl="revTx" presStyleIdx="1" presStyleCnt="4">
        <dgm:presLayoutVars>
          <dgm:chMax val="0"/>
          <dgm:chPref val="0"/>
        </dgm:presLayoutVars>
      </dgm:prSet>
      <dgm:spPr/>
    </dgm:pt>
    <dgm:pt modelId="{BDEB372C-37CE-45AA-8AD8-DD56D0D05162}" type="pres">
      <dgm:prSet presAssocID="{9D940248-7177-4206-A424-3D24DC21299E}" presName="sibTrans" presStyleCnt="0"/>
      <dgm:spPr/>
    </dgm:pt>
    <dgm:pt modelId="{0703966C-5400-4C87-8411-71C334179CDC}" type="pres">
      <dgm:prSet presAssocID="{A34748A3-D698-4B13-8BEC-ADCFD5E785ED}" presName="compNode" presStyleCnt="0"/>
      <dgm:spPr/>
    </dgm:pt>
    <dgm:pt modelId="{C9B096AD-4402-43BA-AC75-226539B85F41}" type="pres">
      <dgm:prSet presAssocID="{A34748A3-D698-4B13-8BEC-ADCFD5E785ED}" presName="bgRect" presStyleLbl="bgShp" presStyleIdx="2" presStyleCnt="4"/>
      <dgm:spPr/>
    </dgm:pt>
    <dgm:pt modelId="{CB9D825D-9BE1-4CB8-9763-4E5804433A3D}" type="pres">
      <dgm:prSet presAssocID="{A34748A3-D698-4B13-8BEC-ADCFD5E785E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3E8F7567-DC91-4489-9351-EB102F913C13}" type="pres">
      <dgm:prSet presAssocID="{A34748A3-D698-4B13-8BEC-ADCFD5E785ED}" presName="spaceRect" presStyleCnt="0"/>
      <dgm:spPr/>
    </dgm:pt>
    <dgm:pt modelId="{A0AD1091-D0D9-49CF-9860-4C03FF001E0E}" type="pres">
      <dgm:prSet presAssocID="{A34748A3-D698-4B13-8BEC-ADCFD5E785ED}" presName="parTx" presStyleLbl="revTx" presStyleIdx="2" presStyleCnt="4">
        <dgm:presLayoutVars>
          <dgm:chMax val="0"/>
          <dgm:chPref val="0"/>
        </dgm:presLayoutVars>
      </dgm:prSet>
      <dgm:spPr/>
    </dgm:pt>
    <dgm:pt modelId="{DFE63676-3FCA-4B16-BDE0-1D8BEF21BC2D}" type="pres">
      <dgm:prSet presAssocID="{A069A35C-2CA4-4641-8810-493779026871}" presName="sibTrans" presStyleCnt="0"/>
      <dgm:spPr/>
    </dgm:pt>
    <dgm:pt modelId="{5CA79D8D-18C6-425F-B744-34B4C309A2C2}" type="pres">
      <dgm:prSet presAssocID="{8A026AE8-7E7F-4EBD-94CA-4FA890F97885}" presName="compNode" presStyleCnt="0"/>
      <dgm:spPr/>
    </dgm:pt>
    <dgm:pt modelId="{61DD9144-3C5A-496F-8DAE-38F8DEB43BA8}" type="pres">
      <dgm:prSet presAssocID="{8A026AE8-7E7F-4EBD-94CA-4FA890F97885}" presName="bgRect" presStyleLbl="bgShp" presStyleIdx="3" presStyleCnt="4"/>
      <dgm:spPr/>
    </dgm:pt>
    <dgm:pt modelId="{B4BC93B9-A439-47C8-B095-4BB5D9B47BF4}" type="pres">
      <dgm:prSet presAssocID="{8A026AE8-7E7F-4EBD-94CA-4FA890F9788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F434BF10-EE21-4758-8BEE-374ECCB9F200}" type="pres">
      <dgm:prSet presAssocID="{8A026AE8-7E7F-4EBD-94CA-4FA890F97885}" presName="spaceRect" presStyleCnt="0"/>
      <dgm:spPr/>
    </dgm:pt>
    <dgm:pt modelId="{2C47C879-514E-46B4-917E-E15B1012411B}" type="pres">
      <dgm:prSet presAssocID="{8A026AE8-7E7F-4EBD-94CA-4FA890F97885}" presName="parTx" presStyleLbl="revTx" presStyleIdx="3" presStyleCnt="4">
        <dgm:presLayoutVars>
          <dgm:chMax val="0"/>
          <dgm:chPref val="0"/>
        </dgm:presLayoutVars>
      </dgm:prSet>
      <dgm:spPr/>
    </dgm:pt>
  </dgm:ptLst>
  <dgm:cxnLst>
    <dgm:cxn modelId="{98EB3B0A-C2B2-4314-9B49-171E82AC5281}" type="presOf" srcId="{CD0986BB-56CD-4C2A-9B87-269089FE48DF}" destId="{51261384-FF37-4358-BE0A-ECD841BE7189}" srcOrd="0" destOrd="0" presId="urn:microsoft.com/office/officeart/2018/2/layout/IconVerticalSolidList"/>
    <dgm:cxn modelId="{C5EE7522-B349-49CB-B236-DAECAEA31EFB}" type="presOf" srcId="{8A026AE8-7E7F-4EBD-94CA-4FA890F97885}" destId="{2C47C879-514E-46B4-917E-E15B1012411B}" srcOrd="0" destOrd="0" presId="urn:microsoft.com/office/officeart/2018/2/layout/IconVerticalSolidList"/>
    <dgm:cxn modelId="{F1FE8639-68BE-4944-9D80-7125616B4AFB}" type="presOf" srcId="{BA6BD852-B8B3-4387-BE38-B3D6425DE5CB}" destId="{61912C23-7EF9-4F0B-A8DB-783199C3D0FF}" srcOrd="0" destOrd="0" presId="urn:microsoft.com/office/officeart/2018/2/layout/IconVerticalSolidList"/>
    <dgm:cxn modelId="{2EAD9D62-B30A-4DCB-B2F4-EAD3B869DA45}" type="presOf" srcId="{A34748A3-D698-4B13-8BEC-ADCFD5E785ED}" destId="{A0AD1091-D0D9-49CF-9860-4C03FF001E0E}" srcOrd="0" destOrd="0" presId="urn:microsoft.com/office/officeart/2018/2/layout/IconVerticalSolidList"/>
    <dgm:cxn modelId="{D9265570-5B28-4768-A2A1-98620E311601}" srcId="{CD0986BB-56CD-4C2A-9B87-269089FE48DF}" destId="{A34748A3-D698-4B13-8BEC-ADCFD5E785ED}" srcOrd="2" destOrd="0" parTransId="{B5EA2D77-C178-4EED-9227-6DE23836BCDB}" sibTransId="{A069A35C-2CA4-4641-8810-493779026871}"/>
    <dgm:cxn modelId="{B6FED0A1-184B-46AE-8B9C-E8C8CBE49A0C}" type="presOf" srcId="{0AFA692D-645B-4092-B3B2-4613A1643B15}" destId="{17D6C63E-2921-46E3-9FE1-71FF9708BCD4}" srcOrd="0" destOrd="0" presId="urn:microsoft.com/office/officeart/2018/2/layout/IconVerticalSolidList"/>
    <dgm:cxn modelId="{F97FCFB9-B20D-400F-BDFB-DA9FBFB786E7}" srcId="{CD0986BB-56CD-4C2A-9B87-269089FE48DF}" destId="{0AFA692D-645B-4092-B3B2-4613A1643B15}" srcOrd="1" destOrd="0" parTransId="{D75F6935-7737-4144-8208-AF5EB8FBE07C}" sibTransId="{9D940248-7177-4206-A424-3D24DC21299E}"/>
    <dgm:cxn modelId="{94AF97E5-E761-4776-B6FA-91FD857682E5}" srcId="{CD0986BB-56CD-4C2A-9B87-269089FE48DF}" destId="{BA6BD852-B8B3-4387-BE38-B3D6425DE5CB}" srcOrd="0" destOrd="0" parTransId="{282464B1-ECC8-41F1-B12C-957EC4D62F14}" sibTransId="{2FA1A367-3D88-4DCA-845D-604E78DC9C3B}"/>
    <dgm:cxn modelId="{E9C7EBFF-DE63-4A61-B143-4036560D933E}" srcId="{CD0986BB-56CD-4C2A-9B87-269089FE48DF}" destId="{8A026AE8-7E7F-4EBD-94CA-4FA890F97885}" srcOrd="3" destOrd="0" parTransId="{71C7553B-1902-4CE2-87E7-1689A8ADC0C3}" sibTransId="{A379CF9C-E738-41BE-A735-2A9333D35368}"/>
    <dgm:cxn modelId="{6CEF7A90-01A5-4592-8A7A-5BAE4E1ED5BC}" type="presParOf" srcId="{51261384-FF37-4358-BE0A-ECD841BE7189}" destId="{C6580F90-0D03-40CB-B8CE-CD41F59C35E2}" srcOrd="0" destOrd="0" presId="urn:microsoft.com/office/officeart/2018/2/layout/IconVerticalSolidList"/>
    <dgm:cxn modelId="{4E4C6F49-E162-4E4B-86DF-BED9081F54EC}" type="presParOf" srcId="{C6580F90-0D03-40CB-B8CE-CD41F59C35E2}" destId="{2994E6F2-DFE3-483D-B45D-1E2E9D972DEE}" srcOrd="0" destOrd="0" presId="urn:microsoft.com/office/officeart/2018/2/layout/IconVerticalSolidList"/>
    <dgm:cxn modelId="{5F4D2786-1B1F-45E4-9BEB-57E7962069B9}" type="presParOf" srcId="{C6580F90-0D03-40CB-B8CE-CD41F59C35E2}" destId="{35931A6E-3220-4088-A938-410C15DA674F}" srcOrd="1" destOrd="0" presId="urn:microsoft.com/office/officeart/2018/2/layout/IconVerticalSolidList"/>
    <dgm:cxn modelId="{F30B2931-520B-4125-A24E-4F58CA974EF6}" type="presParOf" srcId="{C6580F90-0D03-40CB-B8CE-CD41F59C35E2}" destId="{96812E4B-72A5-4F13-9E1E-02CB26E36D97}" srcOrd="2" destOrd="0" presId="urn:microsoft.com/office/officeart/2018/2/layout/IconVerticalSolidList"/>
    <dgm:cxn modelId="{FAC7BF3E-64D3-4135-97FF-776EC0FC2EA5}" type="presParOf" srcId="{C6580F90-0D03-40CB-B8CE-CD41F59C35E2}" destId="{61912C23-7EF9-4F0B-A8DB-783199C3D0FF}" srcOrd="3" destOrd="0" presId="urn:microsoft.com/office/officeart/2018/2/layout/IconVerticalSolidList"/>
    <dgm:cxn modelId="{6C4B21D8-9291-4E5C-A7EA-F35BFA5E7C6F}" type="presParOf" srcId="{51261384-FF37-4358-BE0A-ECD841BE7189}" destId="{9420C278-1DAE-4E71-A94F-0E34CF4FD190}" srcOrd="1" destOrd="0" presId="urn:microsoft.com/office/officeart/2018/2/layout/IconVerticalSolidList"/>
    <dgm:cxn modelId="{66E7694D-6470-4CC3-82A6-8AA92339C720}" type="presParOf" srcId="{51261384-FF37-4358-BE0A-ECD841BE7189}" destId="{7BC8EADB-87E6-4730-9147-E4F4D5B7FA4B}" srcOrd="2" destOrd="0" presId="urn:microsoft.com/office/officeart/2018/2/layout/IconVerticalSolidList"/>
    <dgm:cxn modelId="{1A25EF6E-327E-4867-87CE-E0D2095FD922}" type="presParOf" srcId="{7BC8EADB-87E6-4730-9147-E4F4D5B7FA4B}" destId="{64284A0F-4CA2-42AF-8ED0-9150FBA55379}" srcOrd="0" destOrd="0" presId="urn:microsoft.com/office/officeart/2018/2/layout/IconVerticalSolidList"/>
    <dgm:cxn modelId="{CE61DCB0-61D1-4923-B0F2-B3EFC3B27498}" type="presParOf" srcId="{7BC8EADB-87E6-4730-9147-E4F4D5B7FA4B}" destId="{6F3AC1A2-8BF3-4710-9842-C968E071E0ED}" srcOrd="1" destOrd="0" presId="urn:microsoft.com/office/officeart/2018/2/layout/IconVerticalSolidList"/>
    <dgm:cxn modelId="{31AD023E-0636-47AC-B38D-F175A0D856C9}" type="presParOf" srcId="{7BC8EADB-87E6-4730-9147-E4F4D5B7FA4B}" destId="{A8A33C66-30DA-4F9F-A8CB-0BC215A3E134}" srcOrd="2" destOrd="0" presId="urn:microsoft.com/office/officeart/2018/2/layout/IconVerticalSolidList"/>
    <dgm:cxn modelId="{DEAB4316-0362-49A5-BE54-96D250C51C4D}" type="presParOf" srcId="{7BC8EADB-87E6-4730-9147-E4F4D5B7FA4B}" destId="{17D6C63E-2921-46E3-9FE1-71FF9708BCD4}" srcOrd="3" destOrd="0" presId="urn:microsoft.com/office/officeart/2018/2/layout/IconVerticalSolidList"/>
    <dgm:cxn modelId="{77751E9A-DA5A-4D12-BFE8-4E5E0DCEAED9}" type="presParOf" srcId="{51261384-FF37-4358-BE0A-ECD841BE7189}" destId="{BDEB372C-37CE-45AA-8AD8-DD56D0D05162}" srcOrd="3" destOrd="0" presId="urn:microsoft.com/office/officeart/2018/2/layout/IconVerticalSolidList"/>
    <dgm:cxn modelId="{2638F10E-CECC-46BB-8BA4-2089092037CE}" type="presParOf" srcId="{51261384-FF37-4358-BE0A-ECD841BE7189}" destId="{0703966C-5400-4C87-8411-71C334179CDC}" srcOrd="4" destOrd="0" presId="urn:microsoft.com/office/officeart/2018/2/layout/IconVerticalSolidList"/>
    <dgm:cxn modelId="{0EAD96F1-C7D7-4F8E-9979-AC0789E48FC3}" type="presParOf" srcId="{0703966C-5400-4C87-8411-71C334179CDC}" destId="{C9B096AD-4402-43BA-AC75-226539B85F41}" srcOrd="0" destOrd="0" presId="urn:microsoft.com/office/officeart/2018/2/layout/IconVerticalSolidList"/>
    <dgm:cxn modelId="{B164C892-1DCB-4BC9-87AF-7BCFCA4D6A38}" type="presParOf" srcId="{0703966C-5400-4C87-8411-71C334179CDC}" destId="{CB9D825D-9BE1-4CB8-9763-4E5804433A3D}" srcOrd="1" destOrd="0" presId="urn:microsoft.com/office/officeart/2018/2/layout/IconVerticalSolidList"/>
    <dgm:cxn modelId="{3D16549B-9881-4F25-9A87-E13CBF2D77D2}" type="presParOf" srcId="{0703966C-5400-4C87-8411-71C334179CDC}" destId="{3E8F7567-DC91-4489-9351-EB102F913C13}" srcOrd="2" destOrd="0" presId="urn:microsoft.com/office/officeart/2018/2/layout/IconVerticalSolidList"/>
    <dgm:cxn modelId="{5188AF59-B1B5-4C02-9F60-154A3F50C303}" type="presParOf" srcId="{0703966C-5400-4C87-8411-71C334179CDC}" destId="{A0AD1091-D0D9-49CF-9860-4C03FF001E0E}" srcOrd="3" destOrd="0" presId="urn:microsoft.com/office/officeart/2018/2/layout/IconVerticalSolidList"/>
    <dgm:cxn modelId="{D582BE55-6C7A-426F-8587-878D0093E102}" type="presParOf" srcId="{51261384-FF37-4358-BE0A-ECD841BE7189}" destId="{DFE63676-3FCA-4B16-BDE0-1D8BEF21BC2D}" srcOrd="5" destOrd="0" presId="urn:microsoft.com/office/officeart/2018/2/layout/IconVerticalSolidList"/>
    <dgm:cxn modelId="{34608CE6-6AFC-4290-86AF-524427523893}" type="presParOf" srcId="{51261384-FF37-4358-BE0A-ECD841BE7189}" destId="{5CA79D8D-18C6-425F-B744-34B4C309A2C2}" srcOrd="6" destOrd="0" presId="urn:microsoft.com/office/officeart/2018/2/layout/IconVerticalSolidList"/>
    <dgm:cxn modelId="{D4A21FD7-85F4-40EE-A5FB-B85094F5F0E2}" type="presParOf" srcId="{5CA79D8D-18C6-425F-B744-34B4C309A2C2}" destId="{61DD9144-3C5A-496F-8DAE-38F8DEB43BA8}" srcOrd="0" destOrd="0" presId="urn:microsoft.com/office/officeart/2018/2/layout/IconVerticalSolidList"/>
    <dgm:cxn modelId="{D423194B-FB63-491A-A261-F84BA761D2BA}" type="presParOf" srcId="{5CA79D8D-18C6-425F-B744-34B4C309A2C2}" destId="{B4BC93B9-A439-47C8-B095-4BB5D9B47BF4}" srcOrd="1" destOrd="0" presId="urn:microsoft.com/office/officeart/2018/2/layout/IconVerticalSolidList"/>
    <dgm:cxn modelId="{AEDA1162-C5D9-4EDF-B5BB-12BDFAD31ECC}" type="presParOf" srcId="{5CA79D8D-18C6-425F-B744-34B4C309A2C2}" destId="{F434BF10-EE21-4758-8BEE-374ECCB9F200}" srcOrd="2" destOrd="0" presId="urn:microsoft.com/office/officeart/2018/2/layout/IconVerticalSolidList"/>
    <dgm:cxn modelId="{4C503638-28EC-48EF-BB20-3A18C0E163C7}" type="presParOf" srcId="{5CA79D8D-18C6-425F-B744-34B4C309A2C2}" destId="{2C47C879-514E-46B4-917E-E15B1012411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B149DA-92B1-4084-8DBF-553F6C4131C7}"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3D65D77C-0E3B-4DC8-A7F5-C72D1D198CF2}">
      <dgm:prSet/>
      <dgm:spPr/>
      <dgm:t>
        <a:bodyPr/>
        <a:lstStyle/>
        <a:p>
          <a:r>
            <a:rPr lang="en-US" b="1" i="0" baseline="0"/>
            <a:t>Understanding VADER</a:t>
          </a:r>
          <a:r>
            <a:rPr lang="en-US" b="0" i="0" baseline="0"/>
            <a:t>: Initially, it was challenging to grasp the intricacies of the VADER library and how to apply it effectively for sentiment analysis, requiring significant trial and error. </a:t>
          </a:r>
          <a:endParaRPr lang="en-US"/>
        </a:p>
      </dgm:t>
    </dgm:pt>
    <dgm:pt modelId="{C8AD5F33-992A-4326-9796-F523D9EDECB2}" type="parTrans" cxnId="{3EFE3EED-286F-47FE-802D-733BBAB60788}">
      <dgm:prSet/>
      <dgm:spPr/>
      <dgm:t>
        <a:bodyPr/>
        <a:lstStyle/>
        <a:p>
          <a:endParaRPr lang="en-US"/>
        </a:p>
      </dgm:t>
    </dgm:pt>
    <dgm:pt modelId="{C1310A91-E5DE-443C-A644-B3F5198086CD}" type="sibTrans" cxnId="{3EFE3EED-286F-47FE-802D-733BBAB60788}">
      <dgm:prSet/>
      <dgm:spPr/>
      <dgm:t>
        <a:bodyPr/>
        <a:lstStyle/>
        <a:p>
          <a:endParaRPr lang="en-US"/>
        </a:p>
      </dgm:t>
    </dgm:pt>
    <dgm:pt modelId="{B148E797-AD52-4E9B-B30D-CAD9B7FF534B}">
      <dgm:prSet/>
      <dgm:spPr/>
      <dgm:t>
        <a:bodyPr/>
        <a:lstStyle/>
        <a:p>
          <a:r>
            <a:rPr lang="en-US" b="1" i="0" baseline="0"/>
            <a:t>Linear Regression Implementation</a:t>
          </a:r>
          <a:r>
            <a:rPr lang="en-US" b="0" i="0" baseline="0"/>
            <a:t>: Figuring out the proper implementation of linear regression, including feature selection and model training, was a learning curve that took time and effort to master. </a:t>
          </a:r>
          <a:endParaRPr lang="en-US"/>
        </a:p>
      </dgm:t>
    </dgm:pt>
    <dgm:pt modelId="{EABA8EE9-7B0D-46AE-B1C5-5D3AFA658FE6}" type="parTrans" cxnId="{0CD21856-4368-4F73-A924-B967E824074A}">
      <dgm:prSet/>
      <dgm:spPr/>
      <dgm:t>
        <a:bodyPr/>
        <a:lstStyle/>
        <a:p>
          <a:endParaRPr lang="en-US"/>
        </a:p>
      </dgm:t>
    </dgm:pt>
    <dgm:pt modelId="{C38CC10F-15F7-4AF9-A6C6-2323BE6A085E}" type="sibTrans" cxnId="{0CD21856-4368-4F73-A924-B967E824074A}">
      <dgm:prSet/>
      <dgm:spPr/>
      <dgm:t>
        <a:bodyPr/>
        <a:lstStyle/>
        <a:p>
          <a:endParaRPr lang="en-US"/>
        </a:p>
      </dgm:t>
    </dgm:pt>
    <dgm:pt modelId="{0EC8D9AB-7FC8-4DBF-B043-B1ED914A09F9}">
      <dgm:prSet/>
      <dgm:spPr/>
      <dgm:t>
        <a:bodyPr/>
        <a:lstStyle/>
        <a:p>
          <a:r>
            <a:rPr lang="en-US" b="1" i="0" baseline="0"/>
            <a:t>Data Loss</a:t>
          </a:r>
          <a:r>
            <a:rPr lang="en-US" b="0" i="0" baseline="0"/>
            <a:t>: At the final stages of the project, a computer crash resulted in the loss of all data, which led to a stressful recovery process and additional time spent reworking the analysis. </a:t>
          </a:r>
          <a:endParaRPr lang="en-US"/>
        </a:p>
      </dgm:t>
    </dgm:pt>
    <dgm:pt modelId="{5CCC436F-E182-47C1-AFCC-1306753A41D7}" type="parTrans" cxnId="{44DAB27D-72E3-4F7B-BE6C-D47CD03EE51D}">
      <dgm:prSet/>
      <dgm:spPr/>
      <dgm:t>
        <a:bodyPr/>
        <a:lstStyle/>
        <a:p>
          <a:endParaRPr lang="en-US"/>
        </a:p>
      </dgm:t>
    </dgm:pt>
    <dgm:pt modelId="{729769BE-0DCA-4256-A9A4-3D9FCD17C93D}" type="sibTrans" cxnId="{44DAB27D-72E3-4F7B-BE6C-D47CD03EE51D}">
      <dgm:prSet/>
      <dgm:spPr/>
      <dgm:t>
        <a:bodyPr/>
        <a:lstStyle/>
        <a:p>
          <a:endParaRPr lang="en-US"/>
        </a:p>
      </dgm:t>
    </dgm:pt>
    <dgm:pt modelId="{97D1E54C-DA28-4EEF-8E9C-2B211FA2FFCC}" type="pres">
      <dgm:prSet presAssocID="{ACB149DA-92B1-4084-8DBF-553F6C4131C7}" presName="linear" presStyleCnt="0">
        <dgm:presLayoutVars>
          <dgm:animLvl val="lvl"/>
          <dgm:resizeHandles val="exact"/>
        </dgm:presLayoutVars>
      </dgm:prSet>
      <dgm:spPr/>
    </dgm:pt>
    <dgm:pt modelId="{EFF2CFD6-F4CF-4711-9AB1-115C259A37B8}" type="pres">
      <dgm:prSet presAssocID="{3D65D77C-0E3B-4DC8-A7F5-C72D1D198CF2}" presName="parentText" presStyleLbl="node1" presStyleIdx="0" presStyleCnt="3">
        <dgm:presLayoutVars>
          <dgm:chMax val="0"/>
          <dgm:bulletEnabled val="1"/>
        </dgm:presLayoutVars>
      </dgm:prSet>
      <dgm:spPr/>
    </dgm:pt>
    <dgm:pt modelId="{F02700C0-F903-4F33-BF18-F0483B7936C5}" type="pres">
      <dgm:prSet presAssocID="{C1310A91-E5DE-443C-A644-B3F5198086CD}" presName="spacer" presStyleCnt="0"/>
      <dgm:spPr/>
    </dgm:pt>
    <dgm:pt modelId="{ACB5641A-6C5A-47A9-8F19-F13979717F50}" type="pres">
      <dgm:prSet presAssocID="{B148E797-AD52-4E9B-B30D-CAD9B7FF534B}" presName="parentText" presStyleLbl="node1" presStyleIdx="1" presStyleCnt="3">
        <dgm:presLayoutVars>
          <dgm:chMax val="0"/>
          <dgm:bulletEnabled val="1"/>
        </dgm:presLayoutVars>
      </dgm:prSet>
      <dgm:spPr/>
    </dgm:pt>
    <dgm:pt modelId="{05FF1729-6E23-437B-8883-D9749F9C43F2}" type="pres">
      <dgm:prSet presAssocID="{C38CC10F-15F7-4AF9-A6C6-2323BE6A085E}" presName="spacer" presStyleCnt="0"/>
      <dgm:spPr/>
    </dgm:pt>
    <dgm:pt modelId="{7179CBD3-100C-4F5E-8117-CFBB71144D39}" type="pres">
      <dgm:prSet presAssocID="{0EC8D9AB-7FC8-4DBF-B043-B1ED914A09F9}" presName="parentText" presStyleLbl="node1" presStyleIdx="2" presStyleCnt="3">
        <dgm:presLayoutVars>
          <dgm:chMax val="0"/>
          <dgm:bulletEnabled val="1"/>
        </dgm:presLayoutVars>
      </dgm:prSet>
      <dgm:spPr/>
    </dgm:pt>
  </dgm:ptLst>
  <dgm:cxnLst>
    <dgm:cxn modelId="{20B65654-E219-4C83-AC56-1B6D6698EB45}" type="presOf" srcId="{0EC8D9AB-7FC8-4DBF-B043-B1ED914A09F9}" destId="{7179CBD3-100C-4F5E-8117-CFBB71144D39}" srcOrd="0" destOrd="0" presId="urn:microsoft.com/office/officeart/2005/8/layout/vList2"/>
    <dgm:cxn modelId="{0CD21856-4368-4F73-A924-B967E824074A}" srcId="{ACB149DA-92B1-4084-8DBF-553F6C4131C7}" destId="{B148E797-AD52-4E9B-B30D-CAD9B7FF534B}" srcOrd="1" destOrd="0" parTransId="{EABA8EE9-7B0D-46AE-B1C5-5D3AFA658FE6}" sibTransId="{C38CC10F-15F7-4AF9-A6C6-2323BE6A085E}"/>
    <dgm:cxn modelId="{44DAB27D-72E3-4F7B-BE6C-D47CD03EE51D}" srcId="{ACB149DA-92B1-4084-8DBF-553F6C4131C7}" destId="{0EC8D9AB-7FC8-4DBF-B043-B1ED914A09F9}" srcOrd="2" destOrd="0" parTransId="{5CCC436F-E182-47C1-AFCC-1306753A41D7}" sibTransId="{729769BE-0DCA-4256-A9A4-3D9FCD17C93D}"/>
    <dgm:cxn modelId="{03C40EBD-2030-42CB-805E-A5870DC7D90A}" type="presOf" srcId="{3D65D77C-0E3B-4DC8-A7F5-C72D1D198CF2}" destId="{EFF2CFD6-F4CF-4711-9AB1-115C259A37B8}" srcOrd="0" destOrd="0" presId="urn:microsoft.com/office/officeart/2005/8/layout/vList2"/>
    <dgm:cxn modelId="{B1CADEC6-9269-4B3D-88C8-A8C158D49508}" type="presOf" srcId="{ACB149DA-92B1-4084-8DBF-553F6C4131C7}" destId="{97D1E54C-DA28-4EEF-8E9C-2B211FA2FFCC}" srcOrd="0" destOrd="0" presId="urn:microsoft.com/office/officeart/2005/8/layout/vList2"/>
    <dgm:cxn modelId="{3EFE3EED-286F-47FE-802D-733BBAB60788}" srcId="{ACB149DA-92B1-4084-8DBF-553F6C4131C7}" destId="{3D65D77C-0E3B-4DC8-A7F5-C72D1D198CF2}" srcOrd="0" destOrd="0" parTransId="{C8AD5F33-992A-4326-9796-F523D9EDECB2}" sibTransId="{C1310A91-E5DE-443C-A644-B3F5198086CD}"/>
    <dgm:cxn modelId="{3FBE89FE-530B-462B-BC2F-67AE27583A38}" type="presOf" srcId="{B148E797-AD52-4E9B-B30D-CAD9B7FF534B}" destId="{ACB5641A-6C5A-47A9-8F19-F13979717F50}" srcOrd="0" destOrd="0" presId="urn:microsoft.com/office/officeart/2005/8/layout/vList2"/>
    <dgm:cxn modelId="{4C7C9F8E-B5B8-46CF-9E13-A6C76713A47D}" type="presParOf" srcId="{97D1E54C-DA28-4EEF-8E9C-2B211FA2FFCC}" destId="{EFF2CFD6-F4CF-4711-9AB1-115C259A37B8}" srcOrd="0" destOrd="0" presId="urn:microsoft.com/office/officeart/2005/8/layout/vList2"/>
    <dgm:cxn modelId="{0192CA8D-2331-400E-8FA5-854756208D7A}" type="presParOf" srcId="{97D1E54C-DA28-4EEF-8E9C-2B211FA2FFCC}" destId="{F02700C0-F903-4F33-BF18-F0483B7936C5}" srcOrd="1" destOrd="0" presId="urn:microsoft.com/office/officeart/2005/8/layout/vList2"/>
    <dgm:cxn modelId="{D51DF3BD-674F-444D-BCB8-6D5769E6D264}" type="presParOf" srcId="{97D1E54C-DA28-4EEF-8E9C-2B211FA2FFCC}" destId="{ACB5641A-6C5A-47A9-8F19-F13979717F50}" srcOrd="2" destOrd="0" presId="urn:microsoft.com/office/officeart/2005/8/layout/vList2"/>
    <dgm:cxn modelId="{55D70F87-DC2E-4F1D-ADAF-4F1203C106CD}" type="presParOf" srcId="{97D1E54C-DA28-4EEF-8E9C-2B211FA2FFCC}" destId="{05FF1729-6E23-437B-8883-D9749F9C43F2}" srcOrd="3" destOrd="0" presId="urn:microsoft.com/office/officeart/2005/8/layout/vList2"/>
    <dgm:cxn modelId="{CDC4CE91-264A-4145-AECE-01B5CD11F53C}" type="presParOf" srcId="{97D1E54C-DA28-4EEF-8E9C-2B211FA2FFCC}" destId="{7179CBD3-100C-4F5E-8117-CFBB71144D39}"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3520AA-25F0-45C4-BA62-38D21A16CF5A}"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36A6C302-5C93-4B94-BA45-D3CD6A114527}">
      <dgm:prSet/>
      <dgm:spPr/>
      <dgm:t>
        <a:bodyPr/>
        <a:lstStyle/>
        <a:p>
          <a:r>
            <a:rPr lang="en-US" b="1" i="0" baseline="0"/>
            <a:t>Overview</a:t>
          </a:r>
          <a:r>
            <a:rPr lang="en-US" b="0" i="0" baseline="0"/>
            <a:t>: VADER (Valence Aware Dictionary and sEntiment Reasoner) is a Python library used for sentiment analysis.</a:t>
          </a:r>
          <a:endParaRPr lang="en-US"/>
        </a:p>
      </dgm:t>
    </dgm:pt>
    <dgm:pt modelId="{FC7DB259-13DF-4B23-808E-BAF0AF7A1B05}" type="parTrans" cxnId="{85E65977-DCE0-4BEC-9CBC-1B7279DEE787}">
      <dgm:prSet/>
      <dgm:spPr/>
      <dgm:t>
        <a:bodyPr/>
        <a:lstStyle/>
        <a:p>
          <a:endParaRPr lang="en-US"/>
        </a:p>
      </dgm:t>
    </dgm:pt>
    <dgm:pt modelId="{76794F20-5AE5-4CF6-A537-9B9CF1F62C5A}" type="sibTrans" cxnId="{85E65977-DCE0-4BEC-9CBC-1B7279DEE787}">
      <dgm:prSet/>
      <dgm:spPr/>
      <dgm:t>
        <a:bodyPr/>
        <a:lstStyle/>
        <a:p>
          <a:endParaRPr lang="en-US"/>
        </a:p>
      </dgm:t>
    </dgm:pt>
    <dgm:pt modelId="{5707EBFA-7208-47A4-8F2C-93DD1C7ABB58}">
      <dgm:prSet/>
      <dgm:spPr/>
      <dgm:t>
        <a:bodyPr/>
        <a:lstStyle/>
        <a:p>
          <a:r>
            <a:rPr lang="en-US" b="1" i="0" baseline="0"/>
            <a:t>Specialization</a:t>
          </a:r>
          <a:r>
            <a:rPr lang="en-US" b="0" i="0" baseline="0"/>
            <a:t>: It is designed to analyze text, particularly social media content, for sentiment by evaluating the positivity, negativity, or neutrality of the text.</a:t>
          </a:r>
          <a:endParaRPr lang="en-US"/>
        </a:p>
      </dgm:t>
    </dgm:pt>
    <dgm:pt modelId="{BC2A0FDA-43B1-4FB4-91C2-CB97310D6E6E}" type="parTrans" cxnId="{02836BF6-744D-4679-BB1B-2A0A210FF1DD}">
      <dgm:prSet/>
      <dgm:spPr/>
      <dgm:t>
        <a:bodyPr/>
        <a:lstStyle/>
        <a:p>
          <a:endParaRPr lang="en-US"/>
        </a:p>
      </dgm:t>
    </dgm:pt>
    <dgm:pt modelId="{E27D5F18-F04D-45F0-9415-A1360AC79C17}" type="sibTrans" cxnId="{02836BF6-744D-4679-BB1B-2A0A210FF1DD}">
      <dgm:prSet/>
      <dgm:spPr/>
      <dgm:t>
        <a:bodyPr/>
        <a:lstStyle/>
        <a:p>
          <a:endParaRPr lang="en-US"/>
        </a:p>
      </dgm:t>
    </dgm:pt>
    <dgm:pt modelId="{27832ACB-EA4B-4516-9024-30F5DEDB56EB}">
      <dgm:prSet/>
      <dgm:spPr/>
      <dgm:t>
        <a:bodyPr/>
        <a:lstStyle/>
        <a:p>
          <a:r>
            <a:rPr lang="en-US" b="1" i="0" baseline="0"/>
            <a:t>Key Features</a:t>
          </a:r>
          <a:r>
            <a:rPr lang="en-US" b="0" i="0" baseline="0"/>
            <a:t>: VADER combines a lexicon-based approach with rule-based sentiment intensity scoring.</a:t>
          </a:r>
          <a:endParaRPr lang="en-US"/>
        </a:p>
      </dgm:t>
    </dgm:pt>
    <dgm:pt modelId="{E4E0492E-B57E-43B5-90BE-11D808CE1DA5}" type="parTrans" cxnId="{909AE5D1-D6D4-4BC3-AA01-18826C41B0BA}">
      <dgm:prSet/>
      <dgm:spPr/>
      <dgm:t>
        <a:bodyPr/>
        <a:lstStyle/>
        <a:p>
          <a:endParaRPr lang="en-US"/>
        </a:p>
      </dgm:t>
    </dgm:pt>
    <dgm:pt modelId="{5F83759E-A4BD-406D-BDD6-BC176E235191}" type="sibTrans" cxnId="{909AE5D1-D6D4-4BC3-AA01-18826C41B0BA}">
      <dgm:prSet/>
      <dgm:spPr/>
      <dgm:t>
        <a:bodyPr/>
        <a:lstStyle/>
        <a:p>
          <a:endParaRPr lang="en-US"/>
        </a:p>
      </dgm:t>
    </dgm:pt>
    <dgm:pt modelId="{A9222A99-ED59-4ECE-86DE-9AF695DE65C0}">
      <dgm:prSet/>
      <dgm:spPr/>
      <dgm:t>
        <a:bodyPr/>
        <a:lstStyle/>
        <a:p>
          <a:r>
            <a:rPr lang="en-US" b="1" i="0" baseline="0"/>
            <a:t>Advantages</a:t>
          </a:r>
          <a:r>
            <a:rPr lang="en-US" b="0" i="0" baseline="0"/>
            <a:t>: It is simple to use, performs well on short text, and provides normalized scores for better comparability. </a:t>
          </a:r>
          <a:endParaRPr lang="en-US"/>
        </a:p>
      </dgm:t>
    </dgm:pt>
    <dgm:pt modelId="{5EAE67D3-BDE2-44E1-9C68-0A60A78F9E34}" type="parTrans" cxnId="{A2D26545-0026-45C4-A547-6A0D1EA893F6}">
      <dgm:prSet/>
      <dgm:spPr/>
      <dgm:t>
        <a:bodyPr/>
        <a:lstStyle/>
        <a:p>
          <a:endParaRPr lang="en-US"/>
        </a:p>
      </dgm:t>
    </dgm:pt>
    <dgm:pt modelId="{B213692D-5E5F-4640-86AD-13F0A84D1CB1}" type="sibTrans" cxnId="{A2D26545-0026-45C4-A547-6A0D1EA893F6}">
      <dgm:prSet/>
      <dgm:spPr/>
      <dgm:t>
        <a:bodyPr/>
        <a:lstStyle/>
        <a:p>
          <a:endParaRPr lang="en-US"/>
        </a:p>
      </dgm:t>
    </dgm:pt>
    <dgm:pt modelId="{C1A2BD42-7441-46A5-93A7-7DA96888BC5C}" type="pres">
      <dgm:prSet presAssocID="{E53520AA-25F0-45C4-BA62-38D21A16CF5A}" presName="linear" presStyleCnt="0">
        <dgm:presLayoutVars>
          <dgm:animLvl val="lvl"/>
          <dgm:resizeHandles val="exact"/>
        </dgm:presLayoutVars>
      </dgm:prSet>
      <dgm:spPr/>
    </dgm:pt>
    <dgm:pt modelId="{7BBB8AD5-A80C-4DF4-B31A-67ACB6C8B681}" type="pres">
      <dgm:prSet presAssocID="{36A6C302-5C93-4B94-BA45-D3CD6A114527}" presName="parentText" presStyleLbl="node1" presStyleIdx="0" presStyleCnt="4">
        <dgm:presLayoutVars>
          <dgm:chMax val="0"/>
          <dgm:bulletEnabled val="1"/>
        </dgm:presLayoutVars>
      </dgm:prSet>
      <dgm:spPr/>
    </dgm:pt>
    <dgm:pt modelId="{08A41CCF-A0A8-4491-84F0-8C228CFB01E3}" type="pres">
      <dgm:prSet presAssocID="{76794F20-5AE5-4CF6-A537-9B9CF1F62C5A}" presName="spacer" presStyleCnt="0"/>
      <dgm:spPr/>
    </dgm:pt>
    <dgm:pt modelId="{C7AD23EB-E89A-4092-A3F0-E089CCE545B4}" type="pres">
      <dgm:prSet presAssocID="{5707EBFA-7208-47A4-8F2C-93DD1C7ABB58}" presName="parentText" presStyleLbl="node1" presStyleIdx="1" presStyleCnt="4">
        <dgm:presLayoutVars>
          <dgm:chMax val="0"/>
          <dgm:bulletEnabled val="1"/>
        </dgm:presLayoutVars>
      </dgm:prSet>
      <dgm:spPr/>
    </dgm:pt>
    <dgm:pt modelId="{C4BAA6AC-3CEA-495D-8CA3-5B751CD9C84B}" type="pres">
      <dgm:prSet presAssocID="{E27D5F18-F04D-45F0-9415-A1360AC79C17}" presName="spacer" presStyleCnt="0"/>
      <dgm:spPr/>
    </dgm:pt>
    <dgm:pt modelId="{B734EED8-3F0F-4C7D-894F-12CD3D38756A}" type="pres">
      <dgm:prSet presAssocID="{27832ACB-EA4B-4516-9024-30F5DEDB56EB}" presName="parentText" presStyleLbl="node1" presStyleIdx="2" presStyleCnt="4">
        <dgm:presLayoutVars>
          <dgm:chMax val="0"/>
          <dgm:bulletEnabled val="1"/>
        </dgm:presLayoutVars>
      </dgm:prSet>
      <dgm:spPr/>
    </dgm:pt>
    <dgm:pt modelId="{256AE31C-97B7-4497-A316-66ADDA42FFEC}" type="pres">
      <dgm:prSet presAssocID="{5F83759E-A4BD-406D-BDD6-BC176E235191}" presName="spacer" presStyleCnt="0"/>
      <dgm:spPr/>
    </dgm:pt>
    <dgm:pt modelId="{AC689E35-F3F2-4439-89C9-A79C97537494}" type="pres">
      <dgm:prSet presAssocID="{A9222A99-ED59-4ECE-86DE-9AF695DE65C0}" presName="parentText" presStyleLbl="node1" presStyleIdx="3" presStyleCnt="4">
        <dgm:presLayoutVars>
          <dgm:chMax val="0"/>
          <dgm:bulletEnabled val="1"/>
        </dgm:presLayoutVars>
      </dgm:prSet>
      <dgm:spPr/>
    </dgm:pt>
  </dgm:ptLst>
  <dgm:cxnLst>
    <dgm:cxn modelId="{617FD902-143B-416A-AC58-BAC45A43158E}" type="presOf" srcId="{5707EBFA-7208-47A4-8F2C-93DD1C7ABB58}" destId="{C7AD23EB-E89A-4092-A3F0-E089CCE545B4}" srcOrd="0" destOrd="0" presId="urn:microsoft.com/office/officeart/2005/8/layout/vList2"/>
    <dgm:cxn modelId="{63346809-ED6D-4D72-B6EF-E9151E61D4EC}" type="presOf" srcId="{E53520AA-25F0-45C4-BA62-38D21A16CF5A}" destId="{C1A2BD42-7441-46A5-93A7-7DA96888BC5C}" srcOrd="0" destOrd="0" presId="urn:microsoft.com/office/officeart/2005/8/layout/vList2"/>
    <dgm:cxn modelId="{A2D26545-0026-45C4-A547-6A0D1EA893F6}" srcId="{E53520AA-25F0-45C4-BA62-38D21A16CF5A}" destId="{A9222A99-ED59-4ECE-86DE-9AF695DE65C0}" srcOrd="3" destOrd="0" parTransId="{5EAE67D3-BDE2-44E1-9C68-0A60A78F9E34}" sibTransId="{B213692D-5E5F-4640-86AD-13F0A84D1CB1}"/>
    <dgm:cxn modelId="{85E65977-DCE0-4BEC-9CBC-1B7279DEE787}" srcId="{E53520AA-25F0-45C4-BA62-38D21A16CF5A}" destId="{36A6C302-5C93-4B94-BA45-D3CD6A114527}" srcOrd="0" destOrd="0" parTransId="{FC7DB259-13DF-4B23-808E-BAF0AF7A1B05}" sibTransId="{76794F20-5AE5-4CF6-A537-9B9CF1F62C5A}"/>
    <dgm:cxn modelId="{92340D7C-9834-447B-B2E9-6E74FFB14790}" type="presOf" srcId="{36A6C302-5C93-4B94-BA45-D3CD6A114527}" destId="{7BBB8AD5-A80C-4DF4-B31A-67ACB6C8B681}" srcOrd="0" destOrd="0" presId="urn:microsoft.com/office/officeart/2005/8/layout/vList2"/>
    <dgm:cxn modelId="{D36F1EC1-B931-481F-9328-BC51AF85BEEE}" type="presOf" srcId="{A9222A99-ED59-4ECE-86DE-9AF695DE65C0}" destId="{AC689E35-F3F2-4439-89C9-A79C97537494}" srcOrd="0" destOrd="0" presId="urn:microsoft.com/office/officeart/2005/8/layout/vList2"/>
    <dgm:cxn modelId="{909AE5D1-D6D4-4BC3-AA01-18826C41B0BA}" srcId="{E53520AA-25F0-45C4-BA62-38D21A16CF5A}" destId="{27832ACB-EA4B-4516-9024-30F5DEDB56EB}" srcOrd="2" destOrd="0" parTransId="{E4E0492E-B57E-43B5-90BE-11D808CE1DA5}" sibTransId="{5F83759E-A4BD-406D-BDD6-BC176E235191}"/>
    <dgm:cxn modelId="{0C9A3DED-335A-4CD0-BBF0-70B45D4BDE7A}" type="presOf" srcId="{27832ACB-EA4B-4516-9024-30F5DEDB56EB}" destId="{B734EED8-3F0F-4C7D-894F-12CD3D38756A}" srcOrd="0" destOrd="0" presId="urn:microsoft.com/office/officeart/2005/8/layout/vList2"/>
    <dgm:cxn modelId="{02836BF6-744D-4679-BB1B-2A0A210FF1DD}" srcId="{E53520AA-25F0-45C4-BA62-38D21A16CF5A}" destId="{5707EBFA-7208-47A4-8F2C-93DD1C7ABB58}" srcOrd="1" destOrd="0" parTransId="{BC2A0FDA-43B1-4FB4-91C2-CB97310D6E6E}" sibTransId="{E27D5F18-F04D-45F0-9415-A1360AC79C17}"/>
    <dgm:cxn modelId="{35D28B87-8779-4D65-92CA-34E4795B4A50}" type="presParOf" srcId="{C1A2BD42-7441-46A5-93A7-7DA96888BC5C}" destId="{7BBB8AD5-A80C-4DF4-B31A-67ACB6C8B681}" srcOrd="0" destOrd="0" presId="urn:microsoft.com/office/officeart/2005/8/layout/vList2"/>
    <dgm:cxn modelId="{22A0D47A-8C69-404D-ABD9-8756CEA81D48}" type="presParOf" srcId="{C1A2BD42-7441-46A5-93A7-7DA96888BC5C}" destId="{08A41CCF-A0A8-4491-84F0-8C228CFB01E3}" srcOrd="1" destOrd="0" presId="urn:microsoft.com/office/officeart/2005/8/layout/vList2"/>
    <dgm:cxn modelId="{AD7101CD-20D7-4083-A181-3468A2035DF5}" type="presParOf" srcId="{C1A2BD42-7441-46A5-93A7-7DA96888BC5C}" destId="{C7AD23EB-E89A-4092-A3F0-E089CCE545B4}" srcOrd="2" destOrd="0" presId="urn:microsoft.com/office/officeart/2005/8/layout/vList2"/>
    <dgm:cxn modelId="{46997488-5423-446F-9EF9-ADE23BB2D00B}" type="presParOf" srcId="{C1A2BD42-7441-46A5-93A7-7DA96888BC5C}" destId="{C4BAA6AC-3CEA-495D-8CA3-5B751CD9C84B}" srcOrd="3" destOrd="0" presId="urn:microsoft.com/office/officeart/2005/8/layout/vList2"/>
    <dgm:cxn modelId="{3DA91965-EBE2-4105-8EBF-2BF90C082903}" type="presParOf" srcId="{C1A2BD42-7441-46A5-93A7-7DA96888BC5C}" destId="{B734EED8-3F0F-4C7D-894F-12CD3D38756A}" srcOrd="4" destOrd="0" presId="urn:microsoft.com/office/officeart/2005/8/layout/vList2"/>
    <dgm:cxn modelId="{0994B887-DDEA-4236-B03F-8BE4D3A9D3C3}" type="presParOf" srcId="{C1A2BD42-7441-46A5-93A7-7DA96888BC5C}" destId="{256AE31C-97B7-4497-A316-66ADDA42FFEC}" srcOrd="5" destOrd="0" presId="urn:microsoft.com/office/officeart/2005/8/layout/vList2"/>
    <dgm:cxn modelId="{C62E8F8C-54C3-4764-8D26-8D9D47F7A37D}" type="presParOf" srcId="{C1A2BD42-7441-46A5-93A7-7DA96888BC5C}" destId="{AC689E35-F3F2-4439-89C9-A79C97537494}"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EAF7DE-52CC-42F9-BDFD-A37B9681FB42}"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9BBF2F51-E613-4ED7-ACC8-EE873D623467}">
      <dgm:prSet/>
      <dgm:spPr/>
      <dgm:t>
        <a:bodyPr/>
        <a:lstStyle/>
        <a:p>
          <a:r>
            <a:rPr lang="en-US" b="1" i="0" baseline="0"/>
            <a:t>Overview</a:t>
          </a:r>
          <a:r>
            <a:rPr lang="en-US" b="0" i="0" baseline="0"/>
            <a:t>: Linear regression is a statistical method used to model the relationship between a dependent variable and one or more independent variables. </a:t>
          </a:r>
          <a:endParaRPr lang="en-US"/>
        </a:p>
      </dgm:t>
    </dgm:pt>
    <dgm:pt modelId="{E4F7444D-BDBE-4BEC-BD63-60DB4F39F478}" type="parTrans" cxnId="{3057E3E4-D4A7-4ED8-BF28-C0BD9A91D425}">
      <dgm:prSet/>
      <dgm:spPr/>
      <dgm:t>
        <a:bodyPr/>
        <a:lstStyle/>
        <a:p>
          <a:endParaRPr lang="en-US"/>
        </a:p>
      </dgm:t>
    </dgm:pt>
    <dgm:pt modelId="{532D4BF6-08FF-41A9-8AF1-8275795D43A7}" type="sibTrans" cxnId="{3057E3E4-D4A7-4ED8-BF28-C0BD9A91D425}">
      <dgm:prSet/>
      <dgm:spPr/>
      <dgm:t>
        <a:bodyPr/>
        <a:lstStyle/>
        <a:p>
          <a:endParaRPr lang="en-US"/>
        </a:p>
      </dgm:t>
    </dgm:pt>
    <dgm:pt modelId="{92AB87D5-004B-4B64-8369-F2F13B578A76}">
      <dgm:prSet/>
      <dgm:spPr/>
      <dgm:t>
        <a:bodyPr/>
        <a:lstStyle/>
        <a:p>
          <a:r>
            <a:rPr lang="en-US" b="1" i="0" baseline="0"/>
            <a:t>Purpose</a:t>
          </a:r>
          <a:r>
            <a:rPr lang="en-US" b="0" i="0" baseline="0"/>
            <a:t>: It predicts the dependent variable's value based on the linear relationship with the independent variables. </a:t>
          </a:r>
          <a:endParaRPr lang="en-US"/>
        </a:p>
      </dgm:t>
    </dgm:pt>
    <dgm:pt modelId="{30F9E0DE-AB68-412E-8762-44275FDB8AB1}" type="parTrans" cxnId="{E97CD5D8-833A-4543-B88D-26B710DCF046}">
      <dgm:prSet/>
      <dgm:spPr/>
      <dgm:t>
        <a:bodyPr/>
        <a:lstStyle/>
        <a:p>
          <a:endParaRPr lang="en-US"/>
        </a:p>
      </dgm:t>
    </dgm:pt>
    <dgm:pt modelId="{0EBA7C95-A71F-491D-80DF-B5878E71AAF9}" type="sibTrans" cxnId="{E97CD5D8-833A-4543-B88D-26B710DCF046}">
      <dgm:prSet/>
      <dgm:spPr/>
      <dgm:t>
        <a:bodyPr/>
        <a:lstStyle/>
        <a:p>
          <a:endParaRPr lang="en-US"/>
        </a:p>
      </dgm:t>
    </dgm:pt>
    <dgm:pt modelId="{DB9589E5-DC28-4C8D-BAEE-6641472A11B7}">
      <dgm:prSet/>
      <dgm:spPr/>
      <dgm:t>
        <a:bodyPr/>
        <a:lstStyle/>
        <a:p>
          <a:r>
            <a:rPr lang="en-US" b="1" i="0" baseline="0"/>
            <a:t>Key Elements</a:t>
          </a:r>
          <a:r>
            <a:rPr lang="en-US" b="0" i="0" baseline="0"/>
            <a:t>: The model includes coefficients that measure the impact of each predictor and an intercept representing the baseline value. </a:t>
          </a:r>
          <a:endParaRPr lang="en-US"/>
        </a:p>
      </dgm:t>
    </dgm:pt>
    <dgm:pt modelId="{1253E9E9-B89B-4398-842D-332A3DB0000F}" type="parTrans" cxnId="{02DDFC94-FF8E-4CA9-AFCC-5F598960EA1B}">
      <dgm:prSet/>
      <dgm:spPr/>
      <dgm:t>
        <a:bodyPr/>
        <a:lstStyle/>
        <a:p>
          <a:endParaRPr lang="en-US"/>
        </a:p>
      </dgm:t>
    </dgm:pt>
    <dgm:pt modelId="{2333E30B-151D-48BB-A740-770E17500D59}" type="sibTrans" cxnId="{02DDFC94-FF8E-4CA9-AFCC-5F598960EA1B}">
      <dgm:prSet/>
      <dgm:spPr/>
      <dgm:t>
        <a:bodyPr/>
        <a:lstStyle/>
        <a:p>
          <a:endParaRPr lang="en-US"/>
        </a:p>
      </dgm:t>
    </dgm:pt>
    <dgm:pt modelId="{56C80F56-F4FD-426A-AF00-7A1A1248E05C}">
      <dgm:prSet/>
      <dgm:spPr/>
      <dgm:t>
        <a:bodyPr/>
        <a:lstStyle/>
        <a:p>
          <a:r>
            <a:rPr lang="en-US" b="1" i="0" baseline="0"/>
            <a:t>Evaluation</a:t>
          </a:r>
          <a:r>
            <a:rPr lang="en-US" b="0" i="0" baseline="0"/>
            <a:t>: Performance is measured using metrics like Mean Squared Error (MSE) and R-squared to assess accuracy and variability explained. </a:t>
          </a:r>
          <a:endParaRPr lang="en-US"/>
        </a:p>
      </dgm:t>
    </dgm:pt>
    <dgm:pt modelId="{4E51C92D-7B2D-4173-AFD8-6DF500E17766}" type="parTrans" cxnId="{157219D6-CEB4-4FDE-A6DE-C689D9CA6581}">
      <dgm:prSet/>
      <dgm:spPr/>
      <dgm:t>
        <a:bodyPr/>
        <a:lstStyle/>
        <a:p>
          <a:endParaRPr lang="en-US"/>
        </a:p>
      </dgm:t>
    </dgm:pt>
    <dgm:pt modelId="{B85EAC1A-22CF-4468-AE8E-8D4128B7A27E}" type="sibTrans" cxnId="{157219D6-CEB4-4FDE-A6DE-C689D9CA6581}">
      <dgm:prSet/>
      <dgm:spPr/>
      <dgm:t>
        <a:bodyPr/>
        <a:lstStyle/>
        <a:p>
          <a:endParaRPr lang="en-US"/>
        </a:p>
      </dgm:t>
    </dgm:pt>
    <dgm:pt modelId="{ABA74B02-6AE3-4A9E-A5DB-1779CCE26C39}">
      <dgm:prSet/>
      <dgm:spPr/>
      <dgm:t>
        <a:bodyPr/>
        <a:lstStyle/>
        <a:p>
          <a:r>
            <a:rPr lang="en-US" b="1" i="0" baseline="0"/>
            <a:t>Applications</a:t>
          </a:r>
          <a:r>
            <a:rPr lang="en-US" b="0" i="0" baseline="0"/>
            <a:t>: Commonly used in forecasting, trend analysis, and establishing relationships between variables. </a:t>
          </a:r>
          <a:endParaRPr lang="en-US"/>
        </a:p>
      </dgm:t>
    </dgm:pt>
    <dgm:pt modelId="{98A7433C-D74E-4261-9523-606167456024}" type="parTrans" cxnId="{5C12CF22-D6EB-49E0-AC19-56E796404343}">
      <dgm:prSet/>
      <dgm:spPr/>
      <dgm:t>
        <a:bodyPr/>
        <a:lstStyle/>
        <a:p>
          <a:endParaRPr lang="en-US"/>
        </a:p>
      </dgm:t>
    </dgm:pt>
    <dgm:pt modelId="{64DC3916-D5D3-4C12-B748-C2F06F76C254}" type="sibTrans" cxnId="{5C12CF22-D6EB-49E0-AC19-56E796404343}">
      <dgm:prSet/>
      <dgm:spPr/>
      <dgm:t>
        <a:bodyPr/>
        <a:lstStyle/>
        <a:p>
          <a:endParaRPr lang="en-US"/>
        </a:p>
      </dgm:t>
    </dgm:pt>
    <dgm:pt modelId="{E22637BC-45E1-41BE-8576-60299CCC64E3}" type="pres">
      <dgm:prSet presAssocID="{93EAF7DE-52CC-42F9-BDFD-A37B9681FB42}" presName="linear" presStyleCnt="0">
        <dgm:presLayoutVars>
          <dgm:animLvl val="lvl"/>
          <dgm:resizeHandles val="exact"/>
        </dgm:presLayoutVars>
      </dgm:prSet>
      <dgm:spPr/>
    </dgm:pt>
    <dgm:pt modelId="{3E66DF33-2DFD-4513-8352-A2B1220DC3D0}" type="pres">
      <dgm:prSet presAssocID="{9BBF2F51-E613-4ED7-ACC8-EE873D623467}" presName="parentText" presStyleLbl="node1" presStyleIdx="0" presStyleCnt="5">
        <dgm:presLayoutVars>
          <dgm:chMax val="0"/>
          <dgm:bulletEnabled val="1"/>
        </dgm:presLayoutVars>
      </dgm:prSet>
      <dgm:spPr/>
    </dgm:pt>
    <dgm:pt modelId="{00ED4B34-BA77-43C5-97AA-F97E704A480B}" type="pres">
      <dgm:prSet presAssocID="{532D4BF6-08FF-41A9-8AF1-8275795D43A7}" presName="spacer" presStyleCnt="0"/>
      <dgm:spPr/>
    </dgm:pt>
    <dgm:pt modelId="{ACBE3816-610E-4CC4-A1BE-C69219214CCD}" type="pres">
      <dgm:prSet presAssocID="{92AB87D5-004B-4B64-8369-F2F13B578A76}" presName="parentText" presStyleLbl="node1" presStyleIdx="1" presStyleCnt="5">
        <dgm:presLayoutVars>
          <dgm:chMax val="0"/>
          <dgm:bulletEnabled val="1"/>
        </dgm:presLayoutVars>
      </dgm:prSet>
      <dgm:spPr/>
    </dgm:pt>
    <dgm:pt modelId="{4DEA3C5F-379C-4A17-997A-FB9E71BC6D20}" type="pres">
      <dgm:prSet presAssocID="{0EBA7C95-A71F-491D-80DF-B5878E71AAF9}" presName="spacer" presStyleCnt="0"/>
      <dgm:spPr/>
    </dgm:pt>
    <dgm:pt modelId="{DB48D770-9870-4D54-B269-7FA6A31AE02C}" type="pres">
      <dgm:prSet presAssocID="{DB9589E5-DC28-4C8D-BAEE-6641472A11B7}" presName="parentText" presStyleLbl="node1" presStyleIdx="2" presStyleCnt="5">
        <dgm:presLayoutVars>
          <dgm:chMax val="0"/>
          <dgm:bulletEnabled val="1"/>
        </dgm:presLayoutVars>
      </dgm:prSet>
      <dgm:spPr/>
    </dgm:pt>
    <dgm:pt modelId="{11B8472C-677A-416F-9D54-8C76FD0B4D2B}" type="pres">
      <dgm:prSet presAssocID="{2333E30B-151D-48BB-A740-770E17500D59}" presName="spacer" presStyleCnt="0"/>
      <dgm:spPr/>
    </dgm:pt>
    <dgm:pt modelId="{AE095352-D8DC-44D0-B36E-A1BC2BBF8A12}" type="pres">
      <dgm:prSet presAssocID="{56C80F56-F4FD-426A-AF00-7A1A1248E05C}" presName="parentText" presStyleLbl="node1" presStyleIdx="3" presStyleCnt="5">
        <dgm:presLayoutVars>
          <dgm:chMax val="0"/>
          <dgm:bulletEnabled val="1"/>
        </dgm:presLayoutVars>
      </dgm:prSet>
      <dgm:spPr/>
    </dgm:pt>
    <dgm:pt modelId="{BD225B51-E5A2-403D-AB9F-6E3E6D3AA603}" type="pres">
      <dgm:prSet presAssocID="{B85EAC1A-22CF-4468-AE8E-8D4128B7A27E}" presName="spacer" presStyleCnt="0"/>
      <dgm:spPr/>
    </dgm:pt>
    <dgm:pt modelId="{2A455199-03CB-4D6C-93AE-3D765BCCAFFC}" type="pres">
      <dgm:prSet presAssocID="{ABA74B02-6AE3-4A9E-A5DB-1779CCE26C39}" presName="parentText" presStyleLbl="node1" presStyleIdx="4" presStyleCnt="5">
        <dgm:presLayoutVars>
          <dgm:chMax val="0"/>
          <dgm:bulletEnabled val="1"/>
        </dgm:presLayoutVars>
      </dgm:prSet>
      <dgm:spPr/>
    </dgm:pt>
  </dgm:ptLst>
  <dgm:cxnLst>
    <dgm:cxn modelId="{53554C08-F5E6-4CBC-8ED9-5CADB8B758B9}" type="presOf" srcId="{92AB87D5-004B-4B64-8369-F2F13B578A76}" destId="{ACBE3816-610E-4CC4-A1BE-C69219214CCD}" srcOrd="0" destOrd="0" presId="urn:microsoft.com/office/officeart/2005/8/layout/vList2"/>
    <dgm:cxn modelId="{5C12CF22-D6EB-49E0-AC19-56E796404343}" srcId="{93EAF7DE-52CC-42F9-BDFD-A37B9681FB42}" destId="{ABA74B02-6AE3-4A9E-A5DB-1779CCE26C39}" srcOrd="4" destOrd="0" parTransId="{98A7433C-D74E-4261-9523-606167456024}" sibTransId="{64DC3916-D5D3-4C12-B748-C2F06F76C254}"/>
    <dgm:cxn modelId="{2D75F494-E95B-4843-ABAE-6691C30A6333}" type="presOf" srcId="{9BBF2F51-E613-4ED7-ACC8-EE873D623467}" destId="{3E66DF33-2DFD-4513-8352-A2B1220DC3D0}" srcOrd="0" destOrd="0" presId="urn:microsoft.com/office/officeart/2005/8/layout/vList2"/>
    <dgm:cxn modelId="{02DDFC94-FF8E-4CA9-AFCC-5F598960EA1B}" srcId="{93EAF7DE-52CC-42F9-BDFD-A37B9681FB42}" destId="{DB9589E5-DC28-4C8D-BAEE-6641472A11B7}" srcOrd="2" destOrd="0" parTransId="{1253E9E9-B89B-4398-842D-332A3DB0000F}" sibTransId="{2333E30B-151D-48BB-A740-770E17500D59}"/>
    <dgm:cxn modelId="{F4A4C19F-1522-44ED-835D-F62BD41B13CD}" type="presOf" srcId="{56C80F56-F4FD-426A-AF00-7A1A1248E05C}" destId="{AE095352-D8DC-44D0-B36E-A1BC2BBF8A12}" srcOrd="0" destOrd="0" presId="urn:microsoft.com/office/officeart/2005/8/layout/vList2"/>
    <dgm:cxn modelId="{149132B8-9472-4444-94A9-039E969DA1DE}" type="presOf" srcId="{93EAF7DE-52CC-42F9-BDFD-A37B9681FB42}" destId="{E22637BC-45E1-41BE-8576-60299CCC64E3}" srcOrd="0" destOrd="0" presId="urn:microsoft.com/office/officeart/2005/8/layout/vList2"/>
    <dgm:cxn modelId="{E6CB8CB8-5A8D-4739-AB71-CD88FBB201A7}" type="presOf" srcId="{DB9589E5-DC28-4C8D-BAEE-6641472A11B7}" destId="{DB48D770-9870-4D54-B269-7FA6A31AE02C}" srcOrd="0" destOrd="0" presId="urn:microsoft.com/office/officeart/2005/8/layout/vList2"/>
    <dgm:cxn modelId="{26EE00D0-94E2-4AF6-8650-CFA0A073360A}" type="presOf" srcId="{ABA74B02-6AE3-4A9E-A5DB-1779CCE26C39}" destId="{2A455199-03CB-4D6C-93AE-3D765BCCAFFC}" srcOrd="0" destOrd="0" presId="urn:microsoft.com/office/officeart/2005/8/layout/vList2"/>
    <dgm:cxn modelId="{157219D6-CEB4-4FDE-A6DE-C689D9CA6581}" srcId="{93EAF7DE-52CC-42F9-BDFD-A37B9681FB42}" destId="{56C80F56-F4FD-426A-AF00-7A1A1248E05C}" srcOrd="3" destOrd="0" parTransId="{4E51C92D-7B2D-4173-AFD8-6DF500E17766}" sibTransId="{B85EAC1A-22CF-4468-AE8E-8D4128B7A27E}"/>
    <dgm:cxn modelId="{E97CD5D8-833A-4543-B88D-26B710DCF046}" srcId="{93EAF7DE-52CC-42F9-BDFD-A37B9681FB42}" destId="{92AB87D5-004B-4B64-8369-F2F13B578A76}" srcOrd="1" destOrd="0" parTransId="{30F9E0DE-AB68-412E-8762-44275FDB8AB1}" sibTransId="{0EBA7C95-A71F-491D-80DF-B5878E71AAF9}"/>
    <dgm:cxn modelId="{3057E3E4-D4A7-4ED8-BF28-C0BD9A91D425}" srcId="{93EAF7DE-52CC-42F9-BDFD-A37B9681FB42}" destId="{9BBF2F51-E613-4ED7-ACC8-EE873D623467}" srcOrd="0" destOrd="0" parTransId="{E4F7444D-BDBE-4BEC-BD63-60DB4F39F478}" sibTransId="{532D4BF6-08FF-41A9-8AF1-8275795D43A7}"/>
    <dgm:cxn modelId="{CE00B56E-B02A-4508-8BC3-AA2B76462054}" type="presParOf" srcId="{E22637BC-45E1-41BE-8576-60299CCC64E3}" destId="{3E66DF33-2DFD-4513-8352-A2B1220DC3D0}" srcOrd="0" destOrd="0" presId="urn:microsoft.com/office/officeart/2005/8/layout/vList2"/>
    <dgm:cxn modelId="{C6D56BEE-8CE1-4D97-B729-13BFD253A5EC}" type="presParOf" srcId="{E22637BC-45E1-41BE-8576-60299CCC64E3}" destId="{00ED4B34-BA77-43C5-97AA-F97E704A480B}" srcOrd="1" destOrd="0" presId="urn:microsoft.com/office/officeart/2005/8/layout/vList2"/>
    <dgm:cxn modelId="{65FF760D-9879-4F2E-BC65-988C8A30E091}" type="presParOf" srcId="{E22637BC-45E1-41BE-8576-60299CCC64E3}" destId="{ACBE3816-610E-4CC4-A1BE-C69219214CCD}" srcOrd="2" destOrd="0" presId="urn:microsoft.com/office/officeart/2005/8/layout/vList2"/>
    <dgm:cxn modelId="{589D8A10-FCB6-4B73-AF56-AEF95BA3888D}" type="presParOf" srcId="{E22637BC-45E1-41BE-8576-60299CCC64E3}" destId="{4DEA3C5F-379C-4A17-997A-FB9E71BC6D20}" srcOrd="3" destOrd="0" presId="urn:microsoft.com/office/officeart/2005/8/layout/vList2"/>
    <dgm:cxn modelId="{4A53C192-192E-4732-9216-0CE3FC467AB9}" type="presParOf" srcId="{E22637BC-45E1-41BE-8576-60299CCC64E3}" destId="{DB48D770-9870-4D54-B269-7FA6A31AE02C}" srcOrd="4" destOrd="0" presId="urn:microsoft.com/office/officeart/2005/8/layout/vList2"/>
    <dgm:cxn modelId="{2F065AAA-D76C-446E-9550-A78CF7A7E1CC}" type="presParOf" srcId="{E22637BC-45E1-41BE-8576-60299CCC64E3}" destId="{11B8472C-677A-416F-9D54-8C76FD0B4D2B}" srcOrd="5" destOrd="0" presId="urn:microsoft.com/office/officeart/2005/8/layout/vList2"/>
    <dgm:cxn modelId="{B8870B10-49FD-4564-A257-D698D9F18CA7}" type="presParOf" srcId="{E22637BC-45E1-41BE-8576-60299CCC64E3}" destId="{AE095352-D8DC-44D0-B36E-A1BC2BBF8A12}" srcOrd="6" destOrd="0" presId="urn:microsoft.com/office/officeart/2005/8/layout/vList2"/>
    <dgm:cxn modelId="{98DB9DD9-1792-4109-8971-C2BD36CDB478}" type="presParOf" srcId="{E22637BC-45E1-41BE-8576-60299CCC64E3}" destId="{BD225B51-E5A2-403D-AB9F-6E3E6D3AA603}" srcOrd="7" destOrd="0" presId="urn:microsoft.com/office/officeart/2005/8/layout/vList2"/>
    <dgm:cxn modelId="{B52EDC4E-E0E7-4FF9-B726-BA2953503FD2}" type="presParOf" srcId="{E22637BC-45E1-41BE-8576-60299CCC64E3}" destId="{2A455199-03CB-4D6C-93AE-3D765BCCAFFC}"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235B0D2-21FF-4003-AFCE-4115C0E9F74F}"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C7739A36-7C77-4D96-873F-6C337AC4872A}">
      <dgm:prSet/>
      <dgm:spPr/>
      <dgm:t>
        <a:bodyPr/>
        <a:lstStyle/>
        <a:p>
          <a:r>
            <a:rPr lang="en-US" b="1" i="0" baseline="0" dirty="0"/>
            <a:t>Model Accuracy</a:t>
          </a:r>
          <a:r>
            <a:rPr lang="en-US" b="0" i="0" baseline="0" dirty="0"/>
            <a:t>: The linear regression model achieved an R-squared score of 0.26, explaining 26% of the variance in review scores, and a Mean Squared Error (MSE) of 1.26. </a:t>
          </a:r>
          <a:endParaRPr lang="en-US" dirty="0"/>
        </a:p>
      </dgm:t>
    </dgm:pt>
    <dgm:pt modelId="{22DE966E-33FE-4F46-9E61-111A1B1E4CC8}" type="parTrans" cxnId="{7162C662-56A4-41E4-B654-8731C13C0285}">
      <dgm:prSet/>
      <dgm:spPr/>
      <dgm:t>
        <a:bodyPr/>
        <a:lstStyle/>
        <a:p>
          <a:endParaRPr lang="en-US"/>
        </a:p>
      </dgm:t>
    </dgm:pt>
    <dgm:pt modelId="{E2070B60-7272-46E5-B2AC-4FF830D8E845}" type="sibTrans" cxnId="{7162C662-56A4-41E4-B654-8731C13C0285}">
      <dgm:prSet/>
      <dgm:spPr/>
      <dgm:t>
        <a:bodyPr/>
        <a:lstStyle/>
        <a:p>
          <a:endParaRPr lang="en-US"/>
        </a:p>
      </dgm:t>
    </dgm:pt>
    <dgm:pt modelId="{24D457A4-96D6-41F1-8448-4ED2D3D54E5A}">
      <dgm:prSet/>
      <dgm:spPr/>
      <dgm:t>
        <a:bodyPr/>
        <a:lstStyle/>
        <a:p>
          <a:r>
            <a:rPr lang="en-US" b="1" i="0" baseline="0"/>
            <a:t>Sentiment Prediction</a:t>
          </a:r>
          <a:r>
            <a:rPr lang="en-US" b="0" i="0" baseline="0"/>
            <a:t>: Sentiment analysis using VADER provides an effective means of predicting sentiment from customer reviews, assigning scores that correlate with actual review ratings. </a:t>
          </a:r>
          <a:endParaRPr lang="en-US"/>
        </a:p>
      </dgm:t>
    </dgm:pt>
    <dgm:pt modelId="{EEBEE5C5-059D-44F7-9223-F8A465422E5B}" type="parTrans" cxnId="{5CD42BEA-3AFF-4E02-B5BD-DDD15F487A7C}">
      <dgm:prSet/>
      <dgm:spPr/>
      <dgm:t>
        <a:bodyPr/>
        <a:lstStyle/>
        <a:p>
          <a:endParaRPr lang="en-US"/>
        </a:p>
      </dgm:t>
    </dgm:pt>
    <dgm:pt modelId="{7F0A2C88-3369-4C01-996D-4E47344009F0}" type="sibTrans" cxnId="{5CD42BEA-3AFF-4E02-B5BD-DDD15F487A7C}">
      <dgm:prSet/>
      <dgm:spPr/>
      <dgm:t>
        <a:bodyPr/>
        <a:lstStyle/>
        <a:p>
          <a:endParaRPr lang="en-US"/>
        </a:p>
      </dgm:t>
    </dgm:pt>
    <dgm:pt modelId="{722CE338-2661-4657-9E01-A65947A7588A}">
      <dgm:prSet/>
      <dgm:spPr/>
      <dgm:t>
        <a:bodyPr/>
        <a:lstStyle/>
        <a:p>
          <a:r>
            <a:rPr lang="en-US" b="1" i="0" baseline="0"/>
            <a:t>Sentiment Analysis</a:t>
          </a:r>
          <a:r>
            <a:rPr lang="en-US" b="0" i="0" baseline="0"/>
            <a:t>: VADER successfully identifies positive, negative, and neutral sentiments in fine food reviews, offering valuable insights into customer opinions. </a:t>
          </a:r>
          <a:endParaRPr lang="en-US"/>
        </a:p>
      </dgm:t>
    </dgm:pt>
    <dgm:pt modelId="{0899BA6A-6B85-4906-A4A4-0B9F25017FCF}" type="parTrans" cxnId="{0F66D8AB-EDB3-44F2-97A1-9D2CC816B90B}">
      <dgm:prSet/>
      <dgm:spPr/>
      <dgm:t>
        <a:bodyPr/>
        <a:lstStyle/>
        <a:p>
          <a:endParaRPr lang="en-US"/>
        </a:p>
      </dgm:t>
    </dgm:pt>
    <dgm:pt modelId="{C18C75E3-04F0-4BE6-85A4-A74D7966FDF5}" type="sibTrans" cxnId="{0F66D8AB-EDB3-44F2-97A1-9D2CC816B90B}">
      <dgm:prSet/>
      <dgm:spPr/>
      <dgm:t>
        <a:bodyPr/>
        <a:lstStyle/>
        <a:p>
          <a:endParaRPr lang="en-US"/>
        </a:p>
      </dgm:t>
    </dgm:pt>
    <dgm:pt modelId="{5B333AE2-B1CF-4619-92FE-9A33D23843FE}">
      <dgm:prSet/>
      <dgm:spPr/>
      <dgm:t>
        <a:bodyPr/>
        <a:lstStyle/>
        <a:p>
          <a:r>
            <a:rPr lang="en-US" b="1" i="0" baseline="0"/>
            <a:t>Model Limitations</a:t>
          </a:r>
          <a:r>
            <a:rPr lang="en-US" b="0" i="0" baseline="0"/>
            <a:t>: While the model explains some variability, there is room for improvement in predicting actual review scores more accurately. </a:t>
          </a:r>
          <a:endParaRPr lang="en-US"/>
        </a:p>
      </dgm:t>
    </dgm:pt>
    <dgm:pt modelId="{C5ECDDA8-08F1-4023-B877-D001DF901407}" type="parTrans" cxnId="{23931941-2B1D-400A-B44C-C3D5E5633506}">
      <dgm:prSet/>
      <dgm:spPr/>
      <dgm:t>
        <a:bodyPr/>
        <a:lstStyle/>
        <a:p>
          <a:endParaRPr lang="en-US"/>
        </a:p>
      </dgm:t>
    </dgm:pt>
    <dgm:pt modelId="{EDED624A-5CEC-4C4C-B5EB-EC13485150FF}" type="sibTrans" cxnId="{23931941-2B1D-400A-B44C-C3D5E5633506}">
      <dgm:prSet/>
      <dgm:spPr/>
      <dgm:t>
        <a:bodyPr/>
        <a:lstStyle/>
        <a:p>
          <a:endParaRPr lang="en-US"/>
        </a:p>
      </dgm:t>
    </dgm:pt>
    <dgm:pt modelId="{77323740-AC47-4170-8BC4-9CF5FC3EB969}">
      <dgm:prSet/>
      <dgm:spPr/>
      <dgm:t>
        <a:bodyPr/>
        <a:lstStyle/>
        <a:p>
          <a:r>
            <a:rPr lang="en-US" b="1" i="0" baseline="0"/>
            <a:t>Further Developments</a:t>
          </a:r>
          <a:r>
            <a:rPr lang="en-US" b="0" i="0" baseline="0"/>
            <a:t>: Enhancing the model with more advanced techniques (e.g., deep learning or additional features) could improve predictive accuracy and provide deeper insights into customer sentiment. </a:t>
          </a:r>
          <a:endParaRPr lang="en-US"/>
        </a:p>
      </dgm:t>
    </dgm:pt>
    <dgm:pt modelId="{753EEC35-A464-4478-BE92-09FC969D9F8D}" type="parTrans" cxnId="{6B1E2BBE-6464-41E4-AD63-7E723BF333D0}">
      <dgm:prSet/>
      <dgm:spPr/>
      <dgm:t>
        <a:bodyPr/>
        <a:lstStyle/>
        <a:p>
          <a:endParaRPr lang="en-US"/>
        </a:p>
      </dgm:t>
    </dgm:pt>
    <dgm:pt modelId="{A8E972E1-78BC-4B32-95AF-8572E2AE356B}" type="sibTrans" cxnId="{6B1E2BBE-6464-41E4-AD63-7E723BF333D0}">
      <dgm:prSet/>
      <dgm:spPr/>
      <dgm:t>
        <a:bodyPr/>
        <a:lstStyle/>
        <a:p>
          <a:endParaRPr lang="en-US"/>
        </a:p>
      </dgm:t>
    </dgm:pt>
    <dgm:pt modelId="{02513361-F5D2-40BF-884E-17732A5F3C6D}">
      <dgm:prSet/>
      <dgm:spPr/>
      <dgm:t>
        <a:bodyPr/>
        <a:lstStyle/>
        <a:p>
          <a:r>
            <a:rPr lang="en-US" b="1" i="0" baseline="0"/>
            <a:t>Business Impact</a:t>
          </a:r>
          <a:r>
            <a:rPr lang="en-US" b="0" i="0" baseline="0"/>
            <a:t>: The findings can guide business decisions by helping identify key factors influencing customer satisfaction and dissatisfaction. </a:t>
          </a:r>
          <a:endParaRPr lang="en-US"/>
        </a:p>
      </dgm:t>
    </dgm:pt>
    <dgm:pt modelId="{100F93E3-6A63-4D9C-88BC-E514F75377CE}" type="parTrans" cxnId="{F387C777-7A37-41A4-A6B9-657E8FA034A1}">
      <dgm:prSet/>
      <dgm:spPr/>
      <dgm:t>
        <a:bodyPr/>
        <a:lstStyle/>
        <a:p>
          <a:endParaRPr lang="en-US"/>
        </a:p>
      </dgm:t>
    </dgm:pt>
    <dgm:pt modelId="{5D6DC6A0-CD36-4983-8221-AF76BF2C363F}" type="sibTrans" cxnId="{F387C777-7A37-41A4-A6B9-657E8FA034A1}">
      <dgm:prSet/>
      <dgm:spPr/>
      <dgm:t>
        <a:bodyPr/>
        <a:lstStyle/>
        <a:p>
          <a:endParaRPr lang="en-US"/>
        </a:p>
      </dgm:t>
    </dgm:pt>
    <dgm:pt modelId="{56239A6B-C7BB-4A5A-BAFF-CD5211F99FBE}" type="pres">
      <dgm:prSet presAssocID="{B235B0D2-21FF-4003-AFCE-4115C0E9F74F}" presName="linear" presStyleCnt="0">
        <dgm:presLayoutVars>
          <dgm:animLvl val="lvl"/>
          <dgm:resizeHandles val="exact"/>
        </dgm:presLayoutVars>
      </dgm:prSet>
      <dgm:spPr/>
    </dgm:pt>
    <dgm:pt modelId="{DA89DABB-5422-46B4-ADFD-7089FDBB653B}" type="pres">
      <dgm:prSet presAssocID="{C7739A36-7C77-4D96-873F-6C337AC4872A}" presName="parentText" presStyleLbl="node1" presStyleIdx="0" presStyleCnt="6">
        <dgm:presLayoutVars>
          <dgm:chMax val="0"/>
          <dgm:bulletEnabled val="1"/>
        </dgm:presLayoutVars>
      </dgm:prSet>
      <dgm:spPr/>
    </dgm:pt>
    <dgm:pt modelId="{775FB858-A880-487A-91A1-FF6C613A3A03}" type="pres">
      <dgm:prSet presAssocID="{E2070B60-7272-46E5-B2AC-4FF830D8E845}" presName="spacer" presStyleCnt="0"/>
      <dgm:spPr/>
    </dgm:pt>
    <dgm:pt modelId="{340CB181-B7E8-446A-A59D-4B1A6F250E34}" type="pres">
      <dgm:prSet presAssocID="{24D457A4-96D6-41F1-8448-4ED2D3D54E5A}" presName="parentText" presStyleLbl="node1" presStyleIdx="1" presStyleCnt="6">
        <dgm:presLayoutVars>
          <dgm:chMax val="0"/>
          <dgm:bulletEnabled val="1"/>
        </dgm:presLayoutVars>
      </dgm:prSet>
      <dgm:spPr/>
    </dgm:pt>
    <dgm:pt modelId="{98CC1489-60DB-49BA-A47D-3D30C7D8719C}" type="pres">
      <dgm:prSet presAssocID="{7F0A2C88-3369-4C01-996D-4E47344009F0}" presName="spacer" presStyleCnt="0"/>
      <dgm:spPr/>
    </dgm:pt>
    <dgm:pt modelId="{64D85B8A-80CD-42BE-B89B-66610B050F32}" type="pres">
      <dgm:prSet presAssocID="{722CE338-2661-4657-9E01-A65947A7588A}" presName="parentText" presStyleLbl="node1" presStyleIdx="2" presStyleCnt="6">
        <dgm:presLayoutVars>
          <dgm:chMax val="0"/>
          <dgm:bulletEnabled val="1"/>
        </dgm:presLayoutVars>
      </dgm:prSet>
      <dgm:spPr/>
    </dgm:pt>
    <dgm:pt modelId="{4402BE52-5FE7-4E29-ADC8-9AC9FF3552F9}" type="pres">
      <dgm:prSet presAssocID="{C18C75E3-04F0-4BE6-85A4-A74D7966FDF5}" presName="spacer" presStyleCnt="0"/>
      <dgm:spPr/>
    </dgm:pt>
    <dgm:pt modelId="{AD18C75E-C81D-4386-B23E-E25CE076C8BB}" type="pres">
      <dgm:prSet presAssocID="{5B333AE2-B1CF-4619-92FE-9A33D23843FE}" presName="parentText" presStyleLbl="node1" presStyleIdx="3" presStyleCnt="6">
        <dgm:presLayoutVars>
          <dgm:chMax val="0"/>
          <dgm:bulletEnabled val="1"/>
        </dgm:presLayoutVars>
      </dgm:prSet>
      <dgm:spPr/>
    </dgm:pt>
    <dgm:pt modelId="{C3300F3B-87AA-4F6C-85A0-63233789D4CB}" type="pres">
      <dgm:prSet presAssocID="{EDED624A-5CEC-4C4C-B5EB-EC13485150FF}" presName="spacer" presStyleCnt="0"/>
      <dgm:spPr/>
    </dgm:pt>
    <dgm:pt modelId="{B759EBA1-DDE5-45AC-9D09-E2EFF0397288}" type="pres">
      <dgm:prSet presAssocID="{77323740-AC47-4170-8BC4-9CF5FC3EB969}" presName="parentText" presStyleLbl="node1" presStyleIdx="4" presStyleCnt="6">
        <dgm:presLayoutVars>
          <dgm:chMax val="0"/>
          <dgm:bulletEnabled val="1"/>
        </dgm:presLayoutVars>
      </dgm:prSet>
      <dgm:spPr/>
    </dgm:pt>
    <dgm:pt modelId="{6521D4EC-D51D-4718-9D5B-1984DD2F61A8}" type="pres">
      <dgm:prSet presAssocID="{A8E972E1-78BC-4B32-95AF-8572E2AE356B}" presName="spacer" presStyleCnt="0"/>
      <dgm:spPr/>
    </dgm:pt>
    <dgm:pt modelId="{7629F492-2F29-4690-9E02-CBC10E285A1C}" type="pres">
      <dgm:prSet presAssocID="{02513361-F5D2-40BF-884E-17732A5F3C6D}" presName="parentText" presStyleLbl="node1" presStyleIdx="5" presStyleCnt="6">
        <dgm:presLayoutVars>
          <dgm:chMax val="0"/>
          <dgm:bulletEnabled val="1"/>
        </dgm:presLayoutVars>
      </dgm:prSet>
      <dgm:spPr/>
    </dgm:pt>
  </dgm:ptLst>
  <dgm:cxnLst>
    <dgm:cxn modelId="{7DE7B62E-F3A0-48FA-BB58-31518827451F}" type="presOf" srcId="{02513361-F5D2-40BF-884E-17732A5F3C6D}" destId="{7629F492-2F29-4690-9E02-CBC10E285A1C}" srcOrd="0" destOrd="0" presId="urn:microsoft.com/office/officeart/2005/8/layout/vList2"/>
    <dgm:cxn modelId="{23931941-2B1D-400A-B44C-C3D5E5633506}" srcId="{B235B0D2-21FF-4003-AFCE-4115C0E9F74F}" destId="{5B333AE2-B1CF-4619-92FE-9A33D23843FE}" srcOrd="3" destOrd="0" parTransId="{C5ECDDA8-08F1-4023-B877-D001DF901407}" sibTransId="{EDED624A-5CEC-4C4C-B5EB-EC13485150FF}"/>
    <dgm:cxn modelId="{7162C662-56A4-41E4-B654-8731C13C0285}" srcId="{B235B0D2-21FF-4003-AFCE-4115C0E9F74F}" destId="{C7739A36-7C77-4D96-873F-6C337AC4872A}" srcOrd="0" destOrd="0" parTransId="{22DE966E-33FE-4F46-9E61-111A1B1E4CC8}" sibTransId="{E2070B60-7272-46E5-B2AC-4FF830D8E845}"/>
    <dgm:cxn modelId="{F8778D67-A306-44CE-8F88-3C6B5E528446}" type="presOf" srcId="{24D457A4-96D6-41F1-8448-4ED2D3D54E5A}" destId="{340CB181-B7E8-446A-A59D-4B1A6F250E34}" srcOrd="0" destOrd="0" presId="urn:microsoft.com/office/officeart/2005/8/layout/vList2"/>
    <dgm:cxn modelId="{ED8F5255-32AE-41BD-91F4-DAEB764068AD}" type="presOf" srcId="{722CE338-2661-4657-9E01-A65947A7588A}" destId="{64D85B8A-80CD-42BE-B89B-66610B050F32}" srcOrd="0" destOrd="0" presId="urn:microsoft.com/office/officeart/2005/8/layout/vList2"/>
    <dgm:cxn modelId="{F387C777-7A37-41A4-A6B9-657E8FA034A1}" srcId="{B235B0D2-21FF-4003-AFCE-4115C0E9F74F}" destId="{02513361-F5D2-40BF-884E-17732A5F3C6D}" srcOrd="5" destOrd="0" parTransId="{100F93E3-6A63-4D9C-88BC-E514F75377CE}" sibTransId="{5D6DC6A0-CD36-4983-8221-AF76BF2C363F}"/>
    <dgm:cxn modelId="{A83D8598-4001-47DC-865A-70341F58B15A}" type="presOf" srcId="{C7739A36-7C77-4D96-873F-6C337AC4872A}" destId="{DA89DABB-5422-46B4-ADFD-7089FDBB653B}" srcOrd="0" destOrd="0" presId="urn:microsoft.com/office/officeart/2005/8/layout/vList2"/>
    <dgm:cxn modelId="{0F66D8AB-EDB3-44F2-97A1-9D2CC816B90B}" srcId="{B235B0D2-21FF-4003-AFCE-4115C0E9F74F}" destId="{722CE338-2661-4657-9E01-A65947A7588A}" srcOrd="2" destOrd="0" parTransId="{0899BA6A-6B85-4906-A4A4-0B9F25017FCF}" sibTransId="{C18C75E3-04F0-4BE6-85A4-A74D7966FDF5}"/>
    <dgm:cxn modelId="{6B1E2BBE-6464-41E4-AD63-7E723BF333D0}" srcId="{B235B0D2-21FF-4003-AFCE-4115C0E9F74F}" destId="{77323740-AC47-4170-8BC4-9CF5FC3EB969}" srcOrd="4" destOrd="0" parTransId="{753EEC35-A464-4478-BE92-09FC969D9F8D}" sibTransId="{A8E972E1-78BC-4B32-95AF-8572E2AE356B}"/>
    <dgm:cxn modelId="{09DD69BE-79CA-4BA6-967E-E3E4C42C2F85}" type="presOf" srcId="{77323740-AC47-4170-8BC4-9CF5FC3EB969}" destId="{B759EBA1-DDE5-45AC-9D09-E2EFF0397288}" srcOrd="0" destOrd="0" presId="urn:microsoft.com/office/officeart/2005/8/layout/vList2"/>
    <dgm:cxn modelId="{7EC6AACC-E96F-4DAD-BE16-EE929154D20A}" type="presOf" srcId="{B235B0D2-21FF-4003-AFCE-4115C0E9F74F}" destId="{56239A6B-C7BB-4A5A-BAFF-CD5211F99FBE}" srcOrd="0" destOrd="0" presId="urn:microsoft.com/office/officeart/2005/8/layout/vList2"/>
    <dgm:cxn modelId="{5CD42BEA-3AFF-4E02-B5BD-DDD15F487A7C}" srcId="{B235B0D2-21FF-4003-AFCE-4115C0E9F74F}" destId="{24D457A4-96D6-41F1-8448-4ED2D3D54E5A}" srcOrd="1" destOrd="0" parTransId="{EEBEE5C5-059D-44F7-9223-F8A465422E5B}" sibTransId="{7F0A2C88-3369-4C01-996D-4E47344009F0}"/>
    <dgm:cxn modelId="{6764EBFA-46D4-488A-8C03-01E0BC9A84AE}" type="presOf" srcId="{5B333AE2-B1CF-4619-92FE-9A33D23843FE}" destId="{AD18C75E-C81D-4386-B23E-E25CE076C8BB}" srcOrd="0" destOrd="0" presId="urn:microsoft.com/office/officeart/2005/8/layout/vList2"/>
    <dgm:cxn modelId="{99DB988D-1730-4816-AB5F-B267DB095B86}" type="presParOf" srcId="{56239A6B-C7BB-4A5A-BAFF-CD5211F99FBE}" destId="{DA89DABB-5422-46B4-ADFD-7089FDBB653B}" srcOrd="0" destOrd="0" presId="urn:microsoft.com/office/officeart/2005/8/layout/vList2"/>
    <dgm:cxn modelId="{2C0A2DCD-BFC4-40FB-A420-02CC98E9FC89}" type="presParOf" srcId="{56239A6B-C7BB-4A5A-BAFF-CD5211F99FBE}" destId="{775FB858-A880-487A-91A1-FF6C613A3A03}" srcOrd="1" destOrd="0" presId="urn:microsoft.com/office/officeart/2005/8/layout/vList2"/>
    <dgm:cxn modelId="{B9D3DBCA-594E-40D0-936A-FAF26915ADA8}" type="presParOf" srcId="{56239A6B-C7BB-4A5A-BAFF-CD5211F99FBE}" destId="{340CB181-B7E8-446A-A59D-4B1A6F250E34}" srcOrd="2" destOrd="0" presId="urn:microsoft.com/office/officeart/2005/8/layout/vList2"/>
    <dgm:cxn modelId="{26E983B6-BF31-441F-8DBD-7D538B12951B}" type="presParOf" srcId="{56239A6B-C7BB-4A5A-BAFF-CD5211F99FBE}" destId="{98CC1489-60DB-49BA-A47D-3D30C7D8719C}" srcOrd="3" destOrd="0" presId="urn:microsoft.com/office/officeart/2005/8/layout/vList2"/>
    <dgm:cxn modelId="{BFC129E5-F371-4C58-B6F0-C7C6BD40006D}" type="presParOf" srcId="{56239A6B-C7BB-4A5A-BAFF-CD5211F99FBE}" destId="{64D85B8A-80CD-42BE-B89B-66610B050F32}" srcOrd="4" destOrd="0" presId="urn:microsoft.com/office/officeart/2005/8/layout/vList2"/>
    <dgm:cxn modelId="{45DCE2D2-2C90-45D6-9CA2-4320F5F4638F}" type="presParOf" srcId="{56239A6B-C7BB-4A5A-BAFF-CD5211F99FBE}" destId="{4402BE52-5FE7-4E29-ADC8-9AC9FF3552F9}" srcOrd="5" destOrd="0" presId="urn:microsoft.com/office/officeart/2005/8/layout/vList2"/>
    <dgm:cxn modelId="{9F416B5A-D8FD-461A-9C90-11B443D325A2}" type="presParOf" srcId="{56239A6B-C7BB-4A5A-BAFF-CD5211F99FBE}" destId="{AD18C75E-C81D-4386-B23E-E25CE076C8BB}" srcOrd="6" destOrd="0" presId="urn:microsoft.com/office/officeart/2005/8/layout/vList2"/>
    <dgm:cxn modelId="{9F04BAF6-80BF-4968-9851-0E61CC195C59}" type="presParOf" srcId="{56239A6B-C7BB-4A5A-BAFF-CD5211F99FBE}" destId="{C3300F3B-87AA-4F6C-85A0-63233789D4CB}" srcOrd="7" destOrd="0" presId="urn:microsoft.com/office/officeart/2005/8/layout/vList2"/>
    <dgm:cxn modelId="{E7DB5E2D-1DDC-4134-BBAD-C0DF92B2690C}" type="presParOf" srcId="{56239A6B-C7BB-4A5A-BAFF-CD5211F99FBE}" destId="{B759EBA1-DDE5-45AC-9D09-E2EFF0397288}" srcOrd="8" destOrd="0" presId="urn:microsoft.com/office/officeart/2005/8/layout/vList2"/>
    <dgm:cxn modelId="{BAFDAA45-7182-4DCF-8DB6-DC334D1033C6}" type="presParOf" srcId="{56239A6B-C7BB-4A5A-BAFF-CD5211F99FBE}" destId="{6521D4EC-D51D-4718-9D5B-1984DD2F61A8}" srcOrd="9" destOrd="0" presId="urn:microsoft.com/office/officeart/2005/8/layout/vList2"/>
    <dgm:cxn modelId="{F05A55DA-B443-47EB-8766-688402B48AE0}" type="presParOf" srcId="{56239A6B-C7BB-4A5A-BAFF-CD5211F99FBE}" destId="{7629F492-2F29-4690-9E02-CBC10E285A1C}"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BC6195-9865-4E05-AF12-ED0FB3A1F5C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9144658-D7D1-4B46-BC32-ABA1972FE240}">
      <dgm:prSet/>
      <dgm:spPr/>
      <dgm:t>
        <a:bodyPr/>
        <a:lstStyle/>
        <a:p>
          <a:r>
            <a:rPr lang="en-US" b="1" i="0" baseline="0"/>
            <a:t>Enhanced Sentiment Analysis</a:t>
          </a:r>
          <a:r>
            <a:rPr lang="en-US" b="0" i="0" baseline="0"/>
            <a:t>: Incorporating advanced natural language processing (NLP) techniques, such as deep learning models (e.g., BERT or GPT), could improve sentiment classification accuracy and handle more complex expressions. </a:t>
          </a:r>
          <a:endParaRPr lang="en-US"/>
        </a:p>
      </dgm:t>
    </dgm:pt>
    <dgm:pt modelId="{3F7CFFE7-5D7D-4100-94B1-C7D00B49EC89}" type="parTrans" cxnId="{99670B3A-1169-4EC7-8069-1C13177B6B74}">
      <dgm:prSet/>
      <dgm:spPr/>
      <dgm:t>
        <a:bodyPr/>
        <a:lstStyle/>
        <a:p>
          <a:endParaRPr lang="en-US"/>
        </a:p>
      </dgm:t>
    </dgm:pt>
    <dgm:pt modelId="{2A74FE5B-47A6-4644-8093-16D39E60FB55}" type="sibTrans" cxnId="{99670B3A-1169-4EC7-8069-1C13177B6B74}">
      <dgm:prSet/>
      <dgm:spPr/>
      <dgm:t>
        <a:bodyPr/>
        <a:lstStyle/>
        <a:p>
          <a:endParaRPr lang="en-US"/>
        </a:p>
      </dgm:t>
    </dgm:pt>
    <dgm:pt modelId="{FB27C9AF-14AD-425F-89BF-B3353C89E773}">
      <dgm:prSet/>
      <dgm:spPr/>
      <dgm:t>
        <a:bodyPr/>
        <a:lstStyle/>
        <a:p>
          <a:r>
            <a:rPr lang="en-US" b="1" i="0" baseline="0"/>
            <a:t>Predictive Modeling</a:t>
          </a:r>
          <a:r>
            <a:rPr lang="en-US" b="0" i="0" baseline="0"/>
            <a:t>: Expanding the model to predict review scores more accurately based on additional features (e.g., user demographics, product categories) could offer more granular insights. </a:t>
          </a:r>
          <a:endParaRPr lang="en-US"/>
        </a:p>
      </dgm:t>
    </dgm:pt>
    <dgm:pt modelId="{74FCFBE7-5FDF-40A7-BB31-6610260A5FDF}" type="parTrans" cxnId="{E10EE218-9198-499E-9FCE-4217C92F7156}">
      <dgm:prSet/>
      <dgm:spPr/>
      <dgm:t>
        <a:bodyPr/>
        <a:lstStyle/>
        <a:p>
          <a:endParaRPr lang="en-US"/>
        </a:p>
      </dgm:t>
    </dgm:pt>
    <dgm:pt modelId="{07A84F1F-7463-44B5-A892-4D3C3828A8D5}" type="sibTrans" cxnId="{E10EE218-9198-499E-9FCE-4217C92F7156}">
      <dgm:prSet/>
      <dgm:spPr/>
      <dgm:t>
        <a:bodyPr/>
        <a:lstStyle/>
        <a:p>
          <a:endParaRPr lang="en-US"/>
        </a:p>
      </dgm:t>
    </dgm:pt>
    <dgm:pt modelId="{6528CCD0-2767-450E-A6EB-F9C607399848}">
      <dgm:prSet/>
      <dgm:spPr/>
      <dgm:t>
        <a:bodyPr/>
        <a:lstStyle/>
        <a:p>
          <a:r>
            <a:rPr lang="en-US" b="1" i="0" baseline="0"/>
            <a:t>Multilingual Analysis</a:t>
          </a:r>
          <a:r>
            <a:rPr lang="en-US" b="0" i="0" baseline="0"/>
            <a:t>: Extending sentiment analysis capabilities to multiple languages would allow businesses to analyze reviews across different regions, enabling global market insights. </a:t>
          </a:r>
          <a:endParaRPr lang="en-US"/>
        </a:p>
      </dgm:t>
    </dgm:pt>
    <dgm:pt modelId="{64824603-8E1A-4909-8696-08010DEA96FE}" type="parTrans" cxnId="{CB04E640-8179-4284-939D-B14B36F76759}">
      <dgm:prSet/>
      <dgm:spPr/>
      <dgm:t>
        <a:bodyPr/>
        <a:lstStyle/>
        <a:p>
          <a:endParaRPr lang="en-US"/>
        </a:p>
      </dgm:t>
    </dgm:pt>
    <dgm:pt modelId="{65D50F65-DE02-44B5-8226-6470D6134543}" type="sibTrans" cxnId="{CB04E640-8179-4284-939D-B14B36F76759}">
      <dgm:prSet/>
      <dgm:spPr/>
      <dgm:t>
        <a:bodyPr/>
        <a:lstStyle/>
        <a:p>
          <a:endParaRPr lang="en-US"/>
        </a:p>
      </dgm:t>
    </dgm:pt>
    <dgm:pt modelId="{6390A837-2378-49FC-BF5C-A89DAB1AADBC}">
      <dgm:prSet/>
      <dgm:spPr/>
      <dgm:t>
        <a:bodyPr/>
        <a:lstStyle/>
        <a:p>
          <a:r>
            <a:rPr lang="en-US" b="1" i="0" baseline="0"/>
            <a:t>Automated Customer Insights</a:t>
          </a:r>
          <a:r>
            <a:rPr lang="en-US" b="0" i="0" baseline="0"/>
            <a:t>: Using sentiment data to automatically generate reports or alerts for product managers, helping them identify emerging trends or issues faster. </a:t>
          </a:r>
          <a:endParaRPr lang="en-US"/>
        </a:p>
      </dgm:t>
    </dgm:pt>
    <dgm:pt modelId="{31764D6A-71EA-416C-B9B8-DB927F47A1CE}" type="parTrans" cxnId="{0C8EE793-AC72-49D4-A7AB-43E3B39458B5}">
      <dgm:prSet/>
      <dgm:spPr/>
      <dgm:t>
        <a:bodyPr/>
        <a:lstStyle/>
        <a:p>
          <a:endParaRPr lang="en-US"/>
        </a:p>
      </dgm:t>
    </dgm:pt>
    <dgm:pt modelId="{EBD90273-BF02-4DFF-9761-897243BC4BFC}" type="sibTrans" cxnId="{0C8EE793-AC72-49D4-A7AB-43E3B39458B5}">
      <dgm:prSet/>
      <dgm:spPr/>
      <dgm:t>
        <a:bodyPr/>
        <a:lstStyle/>
        <a:p>
          <a:endParaRPr lang="en-US"/>
        </a:p>
      </dgm:t>
    </dgm:pt>
    <dgm:pt modelId="{84D8EC3D-61EE-4D9C-B482-88886CB38336}" type="pres">
      <dgm:prSet presAssocID="{3EBC6195-9865-4E05-AF12-ED0FB3A1F5C8}" presName="root" presStyleCnt="0">
        <dgm:presLayoutVars>
          <dgm:dir/>
          <dgm:resizeHandles val="exact"/>
        </dgm:presLayoutVars>
      </dgm:prSet>
      <dgm:spPr/>
    </dgm:pt>
    <dgm:pt modelId="{B3B85498-246B-4523-B33F-5602F122B6A9}" type="pres">
      <dgm:prSet presAssocID="{E9144658-D7D1-4B46-BC32-ABA1972FE240}" presName="compNode" presStyleCnt="0"/>
      <dgm:spPr/>
    </dgm:pt>
    <dgm:pt modelId="{AD120176-2E48-4106-B1F6-DF027E803FAB}" type="pres">
      <dgm:prSet presAssocID="{E9144658-D7D1-4B46-BC32-ABA1972FE240}" presName="bgRect" presStyleLbl="bgShp" presStyleIdx="0" presStyleCnt="4"/>
      <dgm:spPr/>
    </dgm:pt>
    <dgm:pt modelId="{285B80B8-5EDB-4E05-A89E-ED5BAD9CCBEA}" type="pres">
      <dgm:prSet presAssocID="{E9144658-D7D1-4B46-BC32-ABA1972FE2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DAAF11DB-5044-4A1C-B15E-193500413251}" type="pres">
      <dgm:prSet presAssocID="{E9144658-D7D1-4B46-BC32-ABA1972FE240}" presName="spaceRect" presStyleCnt="0"/>
      <dgm:spPr/>
    </dgm:pt>
    <dgm:pt modelId="{D5EDE7F4-5CF4-41A6-BDC2-26BDE71E73F0}" type="pres">
      <dgm:prSet presAssocID="{E9144658-D7D1-4B46-BC32-ABA1972FE240}" presName="parTx" presStyleLbl="revTx" presStyleIdx="0" presStyleCnt="4">
        <dgm:presLayoutVars>
          <dgm:chMax val="0"/>
          <dgm:chPref val="0"/>
        </dgm:presLayoutVars>
      </dgm:prSet>
      <dgm:spPr/>
    </dgm:pt>
    <dgm:pt modelId="{B1D4ABF9-5E70-427F-9F49-0DB87B3DC234}" type="pres">
      <dgm:prSet presAssocID="{2A74FE5B-47A6-4644-8093-16D39E60FB55}" presName="sibTrans" presStyleCnt="0"/>
      <dgm:spPr/>
    </dgm:pt>
    <dgm:pt modelId="{80C47B58-98F4-478B-88BB-333C8D7BDA40}" type="pres">
      <dgm:prSet presAssocID="{FB27C9AF-14AD-425F-89BF-B3353C89E773}" presName="compNode" presStyleCnt="0"/>
      <dgm:spPr/>
    </dgm:pt>
    <dgm:pt modelId="{0D430AC8-4D63-4B06-BEB6-6B23A2B03910}" type="pres">
      <dgm:prSet presAssocID="{FB27C9AF-14AD-425F-89BF-B3353C89E773}" presName="bgRect" presStyleLbl="bgShp" presStyleIdx="1" presStyleCnt="4"/>
      <dgm:spPr/>
    </dgm:pt>
    <dgm:pt modelId="{399788ED-4318-48A0-B2BB-18A3D8A26EB7}" type="pres">
      <dgm:prSet presAssocID="{FB27C9AF-14AD-425F-89BF-B3353C89E77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412A17A8-24DB-4C01-938E-91F827FB14CE}" type="pres">
      <dgm:prSet presAssocID="{FB27C9AF-14AD-425F-89BF-B3353C89E773}" presName="spaceRect" presStyleCnt="0"/>
      <dgm:spPr/>
    </dgm:pt>
    <dgm:pt modelId="{41BF4BB1-B7D1-4863-8071-C9235E43E7D3}" type="pres">
      <dgm:prSet presAssocID="{FB27C9AF-14AD-425F-89BF-B3353C89E773}" presName="parTx" presStyleLbl="revTx" presStyleIdx="1" presStyleCnt="4">
        <dgm:presLayoutVars>
          <dgm:chMax val="0"/>
          <dgm:chPref val="0"/>
        </dgm:presLayoutVars>
      </dgm:prSet>
      <dgm:spPr/>
    </dgm:pt>
    <dgm:pt modelId="{6BC4C69D-8E7D-41A2-99AB-013DEDC20B1F}" type="pres">
      <dgm:prSet presAssocID="{07A84F1F-7463-44B5-A892-4D3C3828A8D5}" presName="sibTrans" presStyleCnt="0"/>
      <dgm:spPr/>
    </dgm:pt>
    <dgm:pt modelId="{4FA809CC-8738-4FCF-82AD-99805829A0CC}" type="pres">
      <dgm:prSet presAssocID="{6528CCD0-2767-450E-A6EB-F9C607399848}" presName="compNode" presStyleCnt="0"/>
      <dgm:spPr/>
    </dgm:pt>
    <dgm:pt modelId="{14664E63-2A3B-48A9-97E1-44C454A4E6A0}" type="pres">
      <dgm:prSet presAssocID="{6528CCD0-2767-450E-A6EB-F9C607399848}" presName="bgRect" presStyleLbl="bgShp" presStyleIdx="2" presStyleCnt="4"/>
      <dgm:spPr/>
    </dgm:pt>
    <dgm:pt modelId="{9AE1797D-3DC8-4E43-8394-625F9D2E7625}" type="pres">
      <dgm:prSet presAssocID="{6528CCD0-2767-450E-A6EB-F9C60739984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583F8BA1-A7E0-4DC1-A5C3-41B215141681}" type="pres">
      <dgm:prSet presAssocID="{6528CCD0-2767-450E-A6EB-F9C607399848}" presName="spaceRect" presStyleCnt="0"/>
      <dgm:spPr/>
    </dgm:pt>
    <dgm:pt modelId="{C5F21E99-8867-4F36-8A12-9BA4559B3F75}" type="pres">
      <dgm:prSet presAssocID="{6528CCD0-2767-450E-A6EB-F9C607399848}" presName="parTx" presStyleLbl="revTx" presStyleIdx="2" presStyleCnt="4">
        <dgm:presLayoutVars>
          <dgm:chMax val="0"/>
          <dgm:chPref val="0"/>
        </dgm:presLayoutVars>
      </dgm:prSet>
      <dgm:spPr/>
    </dgm:pt>
    <dgm:pt modelId="{4442794C-4B89-4E0B-8926-BBF54E02E852}" type="pres">
      <dgm:prSet presAssocID="{65D50F65-DE02-44B5-8226-6470D6134543}" presName="sibTrans" presStyleCnt="0"/>
      <dgm:spPr/>
    </dgm:pt>
    <dgm:pt modelId="{240192F3-38A0-430B-8086-97E0C80E441F}" type="pres">
      <dgm:prSet presAssocID="{6390A837-2378-49FC-BF5C-A89DAB1AADBC}" presName="compNode" presStyleCnt="0"/>
      <dgm:spPr/>
    </dgm:pt>
    <dgm:pt modelId="{4BFE323D-408E-4BC7-839F-DBFDFA31636F}" type="pres">
      <dgm:prSet presAssocID="{6390A837-2378-49FC-BF5C-A89DAB1AADBC}" presName="bgRect" presStyleLbl="bgShp" presStyleIdx="3" presStyleCnt="4"/>
      <dgm:spPr/>
    </dgm:pt>
    <dgm:pt modelId="{F4582420-616B-46CF-A96C-FEF58B85C4FA}" type="pres">
      <dgm:prSet presAssocID="{6390A837-2378-49FC-BF5C-A89DAB1AADB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C52CF053-A855-4415-AC5F-C1D233B6CF56}" type="pres">
      <dgm:prSet presAssocID="{6390A837-2378-49FC-BF5C-A89DAB1AADBC}" presName="spaceRect" presStyleCnt="0"/>
      <dgm:spPr/>
    </dgm:pt>
    <dgm:pt modelId="{0A2EF1C6-37E8-4D95-9778-A3255FA7A6C0}" type="pres">
      <dgm:prSet presAssocID="{6390A837-2378-49FC-BF5C-A89DAB1AADBC}" presName="parTx" presStyleLbl="revTx" presStyleIdx="3" presStyleCnt="4">
        <dgm:presLayoutVars>
          <dgm:chMax val="0"/>
          <dgm:chPref val="0"/>
        </dgm:presLayoutVars>
      </dgm:prSet>
      <dgm:spPr/>
    </dgm:pt>
  </dgm:ptLst>
  <dgm:cxnLst>
    <dgm:cxn modelId="{E10EE218-9198-499E-9FCE-4217C92F7156}" srcId="{3EBC6195-9865-4E05-AF12-ED0FB3A1F5C8}" destId="{FB27C9AF-14AD-425F-89BF-B3353C89E773}" srcOrd="1" destOrd="0" parTransId="{74FCFBE7-5FDF-40A7-BB31-6610260A5FDF}" sibTransId="{07A84F1F-7463-44B5-A892-4D3C3828A8D5}"/>
    <dgm:cxn modelId="{99670B3A-1169-4EC7-8069-1C13177B6B74}" srcId="{3EBC6195-9865-4E05-AF12-ED0FB3A1F5C8}" destId="{E9144658-D7D1-4B46-BC32-ABA1972FE240}" srcOrd="0" destOrd="0" parTransId="{3F7CFFE7-5D7D-4100-94B1-C7D00B49EC89}" sibTransId="{2A74FE5B-47A6-4644-8093-16D39E60FB55}"/>
    <dgm:cxn modelId="{CB04E640-8179-4284-939D-B14B36F76759}" srcId="{3EBC6195-9865-4E05-AF12-ED0FB3A1F5C8}" destId="{6528CCD0-2767-450E-A6EB-F9C607399848}" srcOrd="2" destOrd="0" parTransId="{64824603-8E1A-4909-8696-08010DEA96FE}" sibTransId="{65D50F65-DE02-44B5-8226-6470D6134543}"/>
    <dgm:cxn modelId="{443C434C-FEC7-4D30-AF22-FEDC3DA7E2BE}" type="presOf" srcId="{3EBC6195-9865-4E05-AF12-ED0FB3A1F5C8}" destId="{84D8EC3D-61EE-4D9C-B482-88886CB38336}" srcOrd="0" destOrd="0" presId="urn:microsoft.com/office/officeart/2018/2/layout/IconVerticalSolidList"/>
    <dgm:cxn modelId="{0C8EE793-AC72-49D4-A7AB-43E3B39458B5}" srcId="{3EBC6195-9865-4E05-AF12-ED0FB3A1F5C8}" destId="{6390A837-2378-49FC-BF5C-A89DAB1AADBC}" srcOrd="3" destOrd="0" parTransId="{31764D6A-71EA-416C-B9B8-DB927F47A1CE}" sibTransId="{EBD90273-BF02-4DFF-9761-897243BC4BFC}"/>
    <dgm:cxn modelId="{0492E0B6-5341-47BF-B0ED-ABAA0FDCE53C}" type="presOf" srcId="{FB27C9AF-14AD-425F-89BF-B3353C89E773}" destId="{41BF4BB1-B7D1-4863-8071-C9235E43E7D3}" srcOrd="0" destOrd="0" presId="urn:microsoft.com/office/officeart/2018/2/layout/IconVerticalSolidList"/>
    <dgm:cxn modelId="{1975C8C0-9979-456E-8F30-ED7442CBEC41}" type="presOf" srcId="{6390A837-2378-49FC-BF5C-A89DAB1AADBC}" destId="{0A2EF1C6-37E8-4D95-9778-A3255FA7A6C0}" srcOrd="0" destOrd="0" presId="urn:microsoft.com/office/officeart/2018/2/layout/IconVerticalSolidList"/>
    <dgm:cxn modelId="{6E32BCD9-2C18-4BEF-9228-5D33CA51EC42}" type="presOf" srcId="{6528CCD0-2767-450E-A6EB-F9C607399848}" destId="{C5F21E99-8867-4F36-8A12-9BA4559B3F75}" srcOrd="0" destOrd="0" presId="urn:microsoft.com/office/officeart/2018/2/layout/IconVerticalSolidList"/>
    <dgm:cxn modelId="{F25C42F3-37BD-4615-BB2F-E302926774DA}" type="presOf" srcId="{E9144658-D7D1-4B46-BC32-ABA1972FE240}" destId="{D5EDE7F4-5CF4-41A6-BDC2-26BDE71E73F0}" srcOrd="0" destOrd="0" presId="urn:microsoft.com/office/officeart/2018/2/layout/IconVerticalSolidList"/>
    <dgm:cxn modelId="{B9C31EDC-9FCA-450A-A595-FA3AB3278F1D}" type="presParOf" srcId="{84D8EC3D-61EE-4D9C-B482-88886CB38336}" destId="{B3B85498-246B-4523-B33F-5602F122B6A9}" srcOrd="0" destOrd="0" presId="urn:microsoft.com/office/officeart/2018/2/layout/IconVerticalSolidList"/>
    <dgm:cxn modelId="{3A042CD7-9147-4E87-9D44-97307D1C4A49}" type="presParOf" srcId="{B3B85498-246B-4523-B33F-5602F122B6A9}" destId="{AD120176-2E48-4106-B1F6-DF027E803FAB}" srcOrd="0" destOrd="0" presId="urn:microsoft.com/office/officeart/2018/2/layout/IconVerticalSolidList"/>
    <dgm:cxn modelId="{A9DC3BE5-60CF-46C6-A6E7-D6E6A7C33645}" type="presParOf" srcId="{B3B85498-246B-4523-B33F-5602F122B6A9}" destId="{285B80B8-5EDB-4E05-A89E-ED5BAD9CCBEA}" srcOrd="1" destOrd="0" presId="urn:microsoft.com/office/officeart/2018/2/layout/IconVerticalSolidList"/>
    <dgm:cxn modelId="{72BDFF8B-5DC6-44D4-82CE-7DFE25B1A798}" type="presParOf" srcId="{B3B85498-246B-4523-B33F-5602F122B6A9}" destId="{DAAF11DB-5044-4A1C-B15E-193500413251}" srcOrd="2" destOrd="0" presId="urn:microsoft.com/office/officeart/2018/2/layout/IconVerticalSolidList"/>
    <dgm:cxn modelId="{413B0EC9-5D7E-47FA-8237-0F8A08F0F8C1}" type="presParOf" srcId="{B3B85498-246B-4523-B33F-5602F122B6A9}" destId="{D5EDE7F4-5CF4-41A6-BDC2-26BDE71E73F0}" srcOrd="3" destOrd="0" presId="urn:microsoft.com/office/officeart/2018/2/layout/IconVerticalSolidList"/>
    <dgm:cxn modelId="{1F972D20-B7F6-42BA-BC5C-B999D18CB3DF}" type="presParOf" srcId="{84D8EC3D-61EE-4D9C-B482-88886CB38336}" destId="{B1D4ABF9-5E70-427F-9F49-0DB87B3DC234}" srcOrd="1" destOrd="0" presId="urn:microsoft.com/office/officeart/2018/2/layout/IconVerticalSolidList"/>
    <dgm:cxn modelId="{38896A52-E6E7-47BA-804F-5EA9F3FBF51C}" type="presParOf" srcId="{84D8EC3D-61EE-4D9C-B482-88886CB38336}" destId="{80C47B58-98F4-478B-88BB-333C8D7BDA40}" srcOrd="2" destOrd="0" presId="urn:microsoft.com/office/officeart/2018/2/layout/IconVerticalSolidList"/>
    <dgm:cxn modelId="{AFC6741D-5B2E-47AE-B70F-012B62499C5D}" type="presParOf" srcId="{80C47B58-98F4-478B-88BB-333C8D7BDA40}" destId="{0D430AC8-4D63-4B06-BEB6-6B23A2B03910}" srcOrd="0" destOrd="0" presId="urn:microsoft.com/office/officeart/2018/2/layout/IconVerticalSolidList"/>
    <dgm:cxn modelId="{9560F572-411C-476C-8441-B1C6386CEFD0}" type="presParOf" srcId="{80C47B58-98F4-478B-88BB-333C8D7BDA40}" destId="{399788ED-4318-48A0-B2BB-18A3D8A26EB7}" srcOrd="1" destOrd="0" presId="urn:microsoft.com/office/officeart/2018/2/layout/IconVerticalSolidList"/>
    <dgm:cxn modelId="{A18A8F3D-71EF-4BB7-90FE-CC8105380BFA}" type="presParOf" srcId="{80C47B58-98F4-478B-88BB-333C8D7BDA40}" destId="{412A17A8-24DB-4C01-938E-91F827FB14CE}" srcOrd="2" destOrd="0" presId="urn:microsoft.com/office/officeart/2018/2/layout/IconVerticalSolidList"/>
    <dgm:cxn modelId="{8262D7F3-AD99-436E-8D67-9F4212C5E5B4}" type="presParOf" srcId="{80C47B58-98F4-478B-88BB-333C8D7BDA40}" destId="{41BF4BB1-B7D1-4863-8071-C9235E43E7D3}" srcOrd="3" destOrd="0" presId="urn:microsoft.com/office/officeart/2018/2/layout/IconVerticalSolidList"/>
    <dgm:cxn modelId="{061172ED-1134-4873-8A27-25CA1434672D}" type="presParOf" srcId="{84D8EC3D-61EE-4D9C-B482-88886CB38336}" destId="{6BC4C69D-8E7D-41A2-99AB-013DEDC20B1F}" srcOrd="3" destOrd="0" presId="urn:microsoft.com/office/officeart/2018/2/layout/IconVerticalSolidList"/>
    <dgm:cxn modelId="{AD7F6115-F7ED-499C-9B64-A2E4D10D82B6}" type="presParOf" srcId="{84D8EC3D-61EE-4D9C-B482-88886CB38336}" destId="{4FA809CC-8738-4FCF-82AD-99805829A0CC}" srcOrd="4" destOrd="0" presId="urn:microsoft.com/office/officeart/2018/2/layout/IconVerticalSolidList"/>
    <dgm:cxn modelId="{1B71378A-4F7A-4FAE-9E5D-2068686A36E8}" type="presParOf" srcId="{4FA809CC-8738-4FCF-82AD-99805829A0CC}" destId="{14664E63-2A3B-48A9-97E1-44C454A4E6A0}" srcOrd="0" destOrd="0" presId="urn:microsoft.com/office/officeart/2018/2/layout/IconVerticalSolidList"/>
    <dgm:cxn modelId="{FF2FEB59-B651-441E-BC39-5C2F91C91007}" type="presParOf" srcId="{4FA809CC-8738-4FCF-82AD-99805829A0CC}" destId="{9AE1797D-3DC8-4E43-8394-625F9D2E7625}" srcOrd="1" destOrd="0" presId="urn:microsoft.com/office/officeart/2018/2/layout/IconVerticalSolidList"/>
    <dgm:cxn modelId="{49A03CB6-2633-436A-9336-3DF873488A9A}" type="presParOf" srcId="{4FA809CC-8738-4FCF-82AD-99805829A0CC}" destId="{583F8BA1-A7E0-4DC1-A5C3-41B215141681}" srcOrd="2" destOrd="0" presId="urn:microsoft.com/office/officeart/2018/2/layout/IconVerticalSolidList"/>
    <dgm:cxn modelId="{A6312E71-BFBE-45F1-B8BE-4BCC5BE5C0FB}" type="presParOf" srcId="{4FA809CC-8738-4FCF-82AD-99805829A0CC}" destId="{C5F21E99-8867-4F36-8A12-9BA4559B3F75}" srcOrd="3" destOrd="0" presId="urn:microsoft.com/office/officeart/2018/2/layout/IconVerticalSolidList"/>
    <dgm:cxn modelId="{F3A7E7DF-8045-4C44-9892-E673DCBE9154}" type="presParOf" srcId="{84D8EC3D-61EE-4D9C-B482-88886CB38336}" destId="{4442794C-4B89-4E0B-8926-BBF54E02E852}" srcOrd="5" destOrd="0" presId="urn:microsoft.com/office/officeart/2018/2/layout/IconVerticalSolidList"/>
    <dgm:cxn modelId="{81F4E865-88C4-4E10-8731-64CAF37ED70C}" type="presParOf" srcId="{84D8EC3D-61EE-4D9C-B482-88886CB38336}" destId="{240192F3-38A0-430B-8086-97E0C80E441F}" srcOrd="6" destOrd="0" presId="urn:microsoft.com/office/officeart/2018/2/layout/IconVerticalSolidList"/>
    <dgm:cxn modelId="{ECF9FD90-FDC8-4662-B3FA-4407BA7678A0}" type="presParOf" srcId="{240192F3-38A0-430B-8086-97E0C80E441F}" destId="{4BFE323D-408E-4BC7-839F-DBFDFA31636F}" srcOrd="0" destOrd="0" presId="urn:microsoft.com/office/officeart/2018/2/layout/IconVerticalSolidList"/>
    <dgm:cxn modelId="{DD778770-47C2-4041-9701-4EED548156B5}" type="presParOf" srcId="{240192F3-38A0-430B-8086-97E0C80E441F}" destId="{F4582420-616B-46CF-A96C-FEF58B85C4FA}" srcOrd="1" destOrd="0" presId="urn:microsoft.com/office/officeart/2018/2/layout/IconVerticalSolidList"/>
    <dgm:cxn modelId="{2F0774FB-117B-4305-AA98-A77191F5229E}" type="presParOf" srcId="{240192F3-38A0-430B-8086-97E0C80E441F}" destId="{C52CF053-A855-4415-AC5F-C1D233B6CF56}" srcOrd="2" destOrd="0" presId="urn:microsoft.com/office/officeart/2018/2/layout/IconVerticalSolidList"/>
    <dgm:cxn modelId="{64B7837B-3762-469B-85E8-D31A1328FF48}" type="presParOf" srcId="{240192F3-38A0-430B-8086-97E0C80E441F}" destId="{0A2EF1C6-37E8-4D95-9778-A3255FA7A6C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340D6-01E3-47B8-A2C4-3DC141A01A28}">
      <dsp:nvSpPr>
        <dsp:cNvPr id="0" name=""/>
        <dsp:cNvSpPr/>
      </dsp:nvSpPr>
      <dsp:spPr>
        <a:xfrm>
          <a:off x="0" y="439"/>
          <a:ext cx="10830641" cy="1027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E17FEB-2364-473F-8374-20BF99354F4B}">
      <dsp:nvSpPr>
        <dsp:cNvPr id="0" name=""/>
        <dsp:cNvSpPr/>
      </dsp:nvSpPr>
      <dsp:spPr>
        <a:xfrm>
          <a:off x="310968" y="231738"/>
          <a:ext cx="565397" cy="5653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5DDBA7-2A9B-4BE5-B336-65D16DFA29AF}">
      <dsp:nvSpPr>
        <dsp:cNvPr id="0" name=""/>
        <dsp:cNvSpPr/>
      </dsp:nvSpPr>
      <dsp:spPr>
        <a:xfrm>
          <a:off x="1187334" y="439"/>
          <a:ext cx="9643306" cy="102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796" tIns="108796" rIns="108796" bIns="108796" numCol="1" spcCol="1270" anchor="ctr" anchorCtr="0">
          <a:noAutofit/>
        </a:bodyPr>
        <a:lstStyle/>
        <a:p>
          <a:pPr marL="0" lvl="0" indent="0" algn="l" defTabSz="977900">
            <a:lnSpc>
              <a:spcPct val="100000"/>
            </a:lnSpc>
            <a:spcBef>
              <a:spcPct val="0"/>
            </a:spcBef>
            <a:spcAft>
              <a:spcPct val="35000"/>
            </a:spcAft>
            <a:buNone/>
          </a:pPr>
          <a:r>
            <a:rPr lang="en-US" sz="2200" b="0" i="0" kern="1200" baseline="0"/>
            <a:t>The volume of Amazon customer reviews across multiple product categories makes it challenging to ensure data consistency and accuracy.</a:t>
          </a:r>
          <a:endParaRPr lang="en-US" sz="2200" kern="1200"/>
        </a:p>
      </dsp:txBody>
      <dsp:txXfrm>
        <a:off x="1187334" y="439"/>
        <a:ext cx="9643306" cy="1027995"/>
      </dsp:txXfrm>
    </dsp:sp>
    <dsp:sp modelId="{0BF07984-B953-4C0D-9E17-E90AF11C809B}">
      <dsp:nvSpPr>
        <dsp:cNvPr id="0" name=""/>
        <dsp:cNvSpPr/>
      </dsp:nvSpPr>
      <dsp:spPr>
        <a:xfrm>
          <a:off x="0" y="1285433"/>
          <a:ext cx="10830641" cy="1027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3DF143-56BA-45F5-A923-BAC3A1D10BF1}">
      <dsp:nvSpPr>
        <dsp:cNvPr id="0" name=""/>
        <dsp:cNvSpPr/>
      </dsp:nvSpPr>
      <dsp:spPr>
        <a:xfrm>
          <a:off x="310968" y="1516732"/>
          <a:ext cx="565397" cy="5653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352236-1661-4669-A141-3D152B31372B}">
      <dsp:nvSpPr>
        <dsp:cNvPr id="0" name=""/>
        <dsp:cNvSpPr/>
      </dsp:nvSpPr>
      <dsp:spPr>
        <a:xfrm>
          <a:off x="1187334" y="1285433"/>
          <a:ext cx="9643306" cy="102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796" tIns="108796" rIns="108796" bIns="108796" numCol="1" spcCol="1270" anchor="ctr" anchorCtr="0">
          <a:noAutofit/>
        </a:bodyPr>
        <a:lstStyle/>
        <a:p>
          <a:pPr marL="0" lvl="0" indent="0" algn="l" defTabSz="977900">
            <a:lnSpc>
              <a:spcPct val="100000"/>
            </a:lnSpc>
            <a:spcBef>
              <a:spcPct val="0"/>
            </a:spcBef>
            <a:spcAft>
              <a:spcPct val="35000"/>
            </a:spcAft>
            <a:buNone/>
          </a:pPr>
          <a:r>
            <a:rPr lang="en-US" sz="2200" b="0" i="0" kern="1200" baseline="0"/>
            <a:t>Unstructured textual data, with variations in language, tone, and grammar, complicates achieving accurate sentiment classification.</a:t>
          </a:r>
          <a:endParaRPr lang="en-US" sz="2200" kern="1200"/>
        </a:p>
      </dsp:txBody>
      <dsp:txXfrm>
        <a:off x="1187334" y="1285433"/>
        <a:ext cx="9643306" cy="1027995"/>
      </dsp:txXfrm>
    </dsp:sp>
    <dsp:sp modelId="{8C3C5668-21B7-4F8F-8532-670D96DF32FA}">
      <dsp:nvSpPr>
        <dsp:cNvPr id="0" name=""/>
        <dsp:cNvSpPr/>
      </dsp:nvSpPr>
      <dsp:spPr>
        <a:xfrm>
          <a:off x="0" y="2570428"/>
          <a:ext cx="10830641" cy="1027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D9EAE8-58D7-4DFB-AD14-704EF329CB14}">
      <dsp:nvSpPr>
        <dsp:cNvPr id="0" name=""/>
        <dsp:cNvSpPr/>
      </dsp:nvSpPr>
      <dsp:spPr>
        <a:xfrm>
          <a:off x="310968" y="2801727"/>
          <a:ext cx="565397" cy="5653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6548F4-8D85-4F6D-9809-7812D3FE464D}">
      <dsp:nvSpPr>
        <dsp:cNvPr id="0" name=""/>
        <dsp:cNvSpPr/>
      </dsp:nvSpPr>
      <dsp:spPr>
        <a:xfrm>
          <a:off x="1187334" y="2570428"/>
          <a:ext cx="9643306" cy="102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796" tIns="108796" rIns="108796" bIns="108796" numCol="1" spcCol="1270" anchor="ctr" anchorCtr="0">
          <a:noAutofit/>
        </a:bodyPr>
        <a:lstStyle/>
        <a:p>
          <a:pPr marL="0" lvl="0" indent="0" algn="l" defTabSz="977900">
            <a:lnSpc>
              <a:spcPct val="100000"/>
            </a:lnSpc>
            <a:spcBef>
              <a:spcPct val="0"/>
            </a:spcBef>
            <a:spcAft>
              <a:spcPct val="35000"/>
            </a:spcAft>
            <a:buNone/>
          </a:pPr>
          <a:r>
            <a:rPr lang="en-US" sz="2200" b="0" i="0" kern="1200" baseline="0"/>
            <a:t>The subjective nature of customer reviews introduces challenges in maintaining unbiased sentiment labeling. </a:t>
          </a:r>
          <a:endParaRPr lang="en-US" sz="2200" kern="1200"/>
        </a:p>
      </dsp:txBody>
      <dsp:txXfrm>
        <a:off x="1187334" y="2570428"/>
        <a:ext cx="9643306" cy="1027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4E6F2-DFE3-483D-B45D-1E2E9D972DEE}">
      <dsp:nvSpPr>
        <dsp:cNvPr id="0" name=""/>
        <dsp:cNvSpPr/>
      </dsp:nvSpPr>
      <dsp:spPr>
        <a:xfrm>
          <a:off x="0" y="2315"/>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931A6E-3220-4088-A938-410C15DA674F}">
      <dsp:nvSpPr>
        <dsp:cNvPr id="0" name=""/>
        <dsp:cNvSpPr/>
      </dsp:nvSpPr>
      <dsp:spPr>
        <a:xfrm>
          <a:off x="354965" y="266339"/>
          <a:ext cx="645392" cy="645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912C23-7EF9-4F0B-A8DB-783199C3D0FF}">
      <dsp:nvSpPr>
        <dsp:cNvPr id="0" name=""/>
        <dsp:cNvSpPr/>
      </dsp:nvSpPr>
      <dsp:spPr>
        <a:xfrm>
          <a:off x="1355324" y="2315"/>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666750">
            <a:lnSpc>
              <a:spcPct val="90000"/>
            </a:lnSpc>
            <a:spcBef>
              <a:spcPct val="0"/>
            </a:spcBef>
            <a:spcAft>
              <a:spcPct val="35000"/>
            </a:spcAft>
            <a:buNone/>
          </a:pPr>
          <a:r>
            <a:rPr lang="en-US" sz="1500" b="1" i="0" kern="1200" baseline="0"/>
            <a:t>Data Extraction</a:t>
          </a:r>
          <a:r>
            <a:rPr lang="en-US" sz="1500" b="0" i="0" kern="1200" baseline="0"/>
            <a:t>: Collecting customer reviews from the Amazon Fine Foods dataset for analysis.</a:t>
          </a:r>
          <a:endParaRPr lang="en-US" sz="1500" kern="1200"/>
        </a:p>
      </dsp:txBody>
      <dsp:txXfrm>
        <a:off x="1355324" y="2315"/>
        <a:ext cx="4905775" cy="1173440"/>
      </dsp:txXfrm>
    </dsp:sp>
    <dsp:sp modelId="{64284A0F-4CA2-42AF-8ED0-9150FBA55379}">
      <dsp:nvSpPr>
        <dsp:cNvPr id="0" name=""/>
        <dsp:cNvSpPr/>
      </dsp:nvSpPr>
      <dsp:spPr>
        <a:xfrm>
          <a:off x="0" y="1469116"/>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3AC1A2-8BF3-4710-9842-C968E071E0ED}">
      <dsp:nvSpPr>
        <dsp:cNvPr id="0" name=""/>
        <dsp:cNvSpPr/>
      </dsp:nvSpPr>
      <dsp:spPr>
        <a:xfrm>
          <a:off x="354965" y="1733140"/>
          <a:ext cx="645392" cy="645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D6C63E-2921-46E3-9FE1-71FF9708BCD4}">
      <dsp:nvSpPr>
        <dsp:cNvPr id="0" name=""/>
        <dsp:cNvSpPr/>
      </dsp:nvSpPr>
      <dsp:spPr>
        <a:xfrm>
          <a:off x="1355324" y="1469116"/>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666750">
            <a:lnSpc>
              <a:spcPct val="90000"/>
            </a:lnSpc>
            <a:spcBef>
              <a:spcPct val="0"/>
            </a:spcBef>
            <a:spcAft>
              <a:spcPct val="35000"/>
            </a:spcAft>
            <a:buNone/>
          </a:pPr>
          <a:r>
            <a:rPr lang="en-US" sz="1500" b="1" i="0" kern="1200" baseline="0"/>
            <a:t>Data Preprocessing</a:t>
          </a:r>
          <a:r>
            <a:rPr lang="en-US" sz="1500" b="0" i="0" kern="1200" baseline="0"/>
            <a:t>: Cleaning the data by handling missing values, removing noise (e.g., punctuation and stop words), and normalizing text for consistent processing.</a:t>
          </a:r>
          <a:endParaRPr lang="en-US" sz="1500" kern="1200"/>
        </a:p>
      </dsp:txBody>
      <dsp:txXfrm>
        <a:off x="1355324" y="1469116"/>
        <a:ext cx="4905775" cy="1173440"/>
      </dsp:txXfrm>
    </dsp:sp>
    <dsp:sp modelId="{C9B096AD-4402-43BA-AC75-226539B85F41}">
      <dsp:nvSpPr>
        <dsp:cNvPr id="0" name=""/>
        <dsp:cNvSpPr/>
      </dsp:nvSpPr>
      <dsp:spPr>
        <a:xfrm>
          <a:off x="0" y="2935917"/>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9D825D-9BE1-4CB8-9763-4E5804433A3D}">
      <dsp:nvSpPr>
        <dsp:cNvPr id="0" name=""/>
        <dsp:cNvSpPr/>
      </dsp:nvSpPr>
      <dsp:spPr>
        <a:xfrm>
          <a:off x="354965" y="3199941"/>
          <a:ext cx="645392" cy="645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AD1091-D0D9-49CF-9860-4C03FF001E0E}">
      <dsp:nvSpPr>
        <dsp:cNvPr id="0" name=""/>
        <dsp:cNvSpPr/>
      </dsp:nvSpPr>
      <dsp:spPr>
        <a:xfrm>
          <a:off x="1355324" y="2935917"/>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666750">
            <a:lnSpc>
              <a:spcPct val="90000"/>
            </a:lnSpc>
            <a:spcBef>
              <a:spcPct val="0"/>
            </a:spcBef>
            <a:spcAft>
              <a:spcPct val="35000"/>
            </a:spcAft>
            <a:buNone/>
          </a:pPr>
          <a:r>
            <a:rPr lang="en-US" sz="1500" b="1" i="0" kern="1200" baseline="0"/>
            <a:t>Sentiment Analysis with VADER</a:t>
          </a:r>
          <a:r>
            <a:rPr lang="en-US" sz="1500" b="0" i="0" kern="1200" baseline="0"/>
            <a:t>: Utilizing the VADER library in Python to analyze customer reviews and assign sentiment scores based on textual data.</a:t>
          </a:r>
          <a:endParaRPr lang="en-US" sz="1500" kern="1200"/>
        </a:p>
      </dsp:txBody>
      <dsp:txXfrm>
        <a:off x="1355324" y="2935917"/>
        <a:ext cx="4905775" cy="1173440"/>
      </dsp:txXfrm>
    </dsp:sp>
    <dsp:sp modelId="{61DD9144-3C5A-496F-8DAE-38F8DEB43BA8}">
      <dsp:nvSpPr>
        <dsp:cNvPr id="0" name=""/>
        <dsp:cNvSpPr/>
      </dsp:nvSpPr>
      <dsp:spPr>
        <a:xfrm>
          <a:off x="0" y="4402718"/>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BC93B9-A439-47C8-B095-4BB5D9B47BF4}">
      <dsp:nvSpPr>
        <dsp:cNvPr id="0" name=""/>
        <dsp:cNvSpPr/>
      </dsp:nvSpPr>
      <dsp:spPr>
        <a:xfrm>
          <a:off x="354965" y="4666742"/>
          <a:ext cx="645392" cy="645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47C879-514E-46B4-917E-E15B1012411B}">
      <dsp:nvSpPr>
        <dsp:cNvPr id="0" name=""/>
        <dsp:cNvSpPr/>
      </dsp:nvSpPr>
      <dsp:spPr>
        <a:xfrm>
          <a:off x="1355324" y="4402718"/>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666750">
            <a:lnSpc>
              <a:spcPct val="90000"/>
            </a:lnSpc>
            <a:spcBef>
              <a:spcPct val="0"/>
            </a:spcBef>
            <a:spcAft>
              <a:spcPct val="35000"/>
            </a:spcAft>
            <a:buNone/>
          </a:pPr>
          <a:r>
            <a:rPr lang="en-US" sz="1500" b="1" i="0" kern="1200" baseline="0"/>
            <a:t>Linear Regression Analysis</a:t>
          </a:r>
          <a:r>
            <a:rPr lang="en-US" sz="1500" b="0" i="0" kern="1200" baseline="0"/>
            <a:t>: Implementing a linear regression model to compare the actual review scores with the sentiment scores generated from the text, assessing the model's predictive accuracy. </a:t>
          </a:r>
          <a:endParaRPr lang="en-US" sz="1500" kern="1200"/>
        </a:p>
      </dsp:txBody>
      <dsp:txXfrm>
        <a:off x="1355324" y="4402718"/>
        <a:ext cx="4905775" cy="1173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2CFD6-F4CF-4711-9AB1-115C259A37B8}">
      <dsp:nvSpPr>
        <dsp:cNvPr id="0" name=""/>
        <dsp:cNvSpPr/>
      </dsp:nvSpPr>
      <dsp:spPr>
        <a:xfrm>
          <a:off x="0" y="75197"/>
          <a:ext cx="6261100" cy="1769039"/>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baseline="0"/>
            <a:t>Understanding VADER</a:t>
          </a:r>
          <a:r>
            <a:rPr lang="en-US" sz="2100" b="0" i="0" kern="1200" baseline="0"/>
            <a:t>: Initially, it was challenging to grasp the intricacies of the VADER library and how to apply it effectively for sentiment analysis, requiring significant trial and error. </a:t>
          </a:r>
          <a:endParaRPr lang="en-US" sz="2100" kern="1200"/>
        </a:p>
      </dsp:txBody>
      <dsp:txXfrm>
        <a:off x="86357" y="161554"/>
        <a:ext cx="6088386" cy="1596325"/>
      </dsp:txXfrm>
    </dsp:sp>
    <dsp:sp modelId="{ACB5641A-6C5A-47A9-8F19-F13979717F50}">
      <dsp:nvSpPr>
        <dsp:cNvPr id="0" name=""/>
        <dsp:cNvSpPr/>
      </dsp:nvSpPr>
      <dsp:spPr>
        <a:xfrm>
          <a:off x="0" y="1904717"/>
          <a:ext cx="6261100" cy="1769039"/>
        </a:xfrm>
        <a:prstGeom prst="roundRect">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baseline="0"/>
            <a:t>Linear Regression Implementation</a:t>
          </a:r>
          <a:r>
            <a:rPr lang="en-US" sz="2100" b="0" i="0" kern="1200" baseline="0"/>
            <a:t>: Figuring out the proper implementation of linear regression, including feature selection and model training, was a learning curve that took time and effort to master. </a:t>
          </a:r>
          <a:endParaRPr lang="en-US" sz="2100" kern="1200"/>
        </a:p>
      </dsp:txBody>
      <dsp:txXfrm>
        <a:off x="86357" y="1991074"/>
        <a:ext cx="6088386" cy="1596325"/>
      </dsp:txXfrm>
    </dsp:sp>
    <dsp:sp modelId="{7179CBD3-100C-4F5E-8117-CFBB71144D39}">
      <dsp:nvSpPr>
        <dsp:cNvPr id="0" name=""/>
        <dsp:cNvSpPr/>
      </dsp:nvSpPr>
      <dsp:spPr>
        <a:xfrm>
          <a:off x="0" y="3734237"/>
          <a:ext cx="6261100" cy="1769039"/>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baseline="0"/>
            <a:t>Data Loss</a:t>
          </a:r>
          <a:r>
            <a:rPr lang="en-US" sz="2100" b="0" i="0" kern="1200" baseline="0"/>
            <a:t>: At the final stages of the project, a computer crash resulted in the loss of all data, which led to a stressful recovery process and additional time spent reworking the analysis. </a:t>
          </a:r>
          <a:endParaRPr lang="en-US" sz="2100" kern="1200"/>
        </a:p>
      </dsp:txBody>
      <dsp:txXfrm>
        <a:off x="86357" y="3820594"/>
        <a:ext cx="6088386" cy="15963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B8AD5-A80C-4DF4-B31A-67ACB6C8B681}">
      <dsp:nvSpPr>
        <dsp:cNvPr id="0" name=""/>
        <dsp:cNvSpPr/>
      </dsp:nvSpPr>
      <dsp:spPr>
        <a:xfrm>
          <a:off x="0" y="4524"/>
          <a:ext cx="6261100" cy="1349156"/>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baseline="0"/>
            <a:t>Overview</a:t>
          </a:r>
          <a:r>
            <a:rPr lang="en-US" sz="2000" b="0" i="0" kern="1200" baseline="0"/>
            <a:t>: VADER (Valence Aware Dictionary and sEntiment Reasoner) is a Python library used for sentiment analysis.</a:t>
          </a:r>
          <a:endParaRPr lang="en-US" sz="2000" kern="1200"/>
        </a:p>
      </dsp:txBody>
      <dsp:txXfrm>
        <a:off x="65860" y="70384"/>
        <a:ext cx="6129380" cy="1217436"/>
      </dsp:txXfrm>
    </dsp:sp>
    <dsp:sp modelId="{C7AD23EB-E89A-4092-A3F0-E089CCE545B4}">
      <dsp:nvSpPr>
        <dsp:cNvPr id="0" name=""/>
        <dsp:cNvSpPr/>
      </dsp:nvSpPr>
      <dsp:spPr>
        <a:xfrm>
          <a:off x="0" y="1411281"/>
          <a:ext cx="6261100" cy="1349156"/>
        </a:xfrm>
        <a:prstGeom prst="roundRect">
          <a:avLst/>
        </a:prstGeom>
        <a:gradFill rotWithShape="0">
          <a:gsLst>
            <a:gs pos="0">
              <a:schemeClr val="accent2">
                <a:hueOff val="1847440"/>
                <a:satOff val="-318"/>
                <a:lumOff val="-3268"/>
                <a:alphaOff val="0"/>
                <a:tint val="94000"/>
                <a:satMod val="103000"/>
                <a:lumMod val="102000"/>
              </a:schemeClr>
            </a:gs>
            <a:gs pos="50000">
              <a:schemeClr val="accent2">
                <a:hueOff val="1847440"/>
                <a:satOff val="-318"/>
                <a:lumOff val="-3268"/>
                <a:alphaOff val="0"/>
                <a:shade val="100000"/>
                <a:satMod val="110000"/>
                <a:lumMod val="100000"/>
              </a:schemeClr>
            </a:gs>
            <a:gs pos="100000">
              <a:schemeClr val="accent2">
                <a:hueOff val="1847440"/>
                <a:satOff val="-318"/>
                <a:lumOff val="-326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baseline="0"/>
            <a:t>Specialization</a:t>
          </a:r>
          <a:r>
            <a:rPr lang="en-US" sz="2000" b="0" i="0" kern="1200" baseline="0"/>
            <a:t>: It is designed to analyze text, particularly social media content, for sentiment by evaluating the positivity, negativity, or neutrality of the text.</a:t>
          </a:r>
          <a:endParaRPr lang="en-US" sz="2000" kern="1200"/>
        </a:p>
      </dsp:txBody>
      <dsp:txXfrm>
        <a:off x="65860" y="1477141"/>
        <a:ext cx="6129380" cy="1217436"/>
      </dsp:txXfrm>
    </dsp:sp>
    <dsp:sp modelId="{B734EED8-3F0F-4C7D-894F-12CD3D38756A}">
      <dsp:nvSpPr>
        <dsp:cNvPr id="0" name=""/>
        <dsp:cNvSpPr/>
      </dsp:nvSpPr>
      <dsp:spPr>
        <a:xfrm>
          <a:off x="0" y="2818037"/>
          <a:ext cx="6261100" cy="1349156"/>
        </a:xfrm>
        <a:prstGeom prst="roundRect">
          <a:avLst/>
        </a:prstGeom>
        <a:gradFill rotWithShape="0">
          <a:gsLst>
            <a:gs pos="0">
              <a:schemeClr val="accent2">
                <a:hueOff val="3694879"/>
                <a:satOff val="-635"/>
                <a:lumOff val="-6536"/>
                <a:alphaOff val="0"/>
                <a:tint val="94000"/>
                <a:satMod val="103000"/>
                <a:lumMod val="102000"/>
              </a:schemeClr>
            </a:gs>
            <a:gs pos="50000">
              <a:schemeClr val="accent2">
                <a:hueOff val="3694879"/>
                <a:satOff val="-635"/>
                <a:lumOff val="-6536"/>
                <a:alphaOff val="0"/>
                <a:shade val="100000"/>
                <a:satMod val="110000"/>
                <a:lumMod val="100000"/>
              </a:schemeClr>
            </a:gs>
            <a:gs pos="100000">
              <a:schemeClr val="accent2">
                <a:hueOff val="3694879"/>
                <a:satOff val="-635"/>
                <a:lumOff val="-6536"/>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baseline="0"/>
            <a:t>Key Features</a:t>
          </a:r>
          <a:r>
            <a:rPr lang="en-US" sz="2000" b="0" i="0" kern="1200" baseline="0"/>
            <a:t>: VADER combines a lexicon-based approach with rule-based sentiment intensity scoring.</a:t>
          </a:r>
          <a:endParaRPr lang="en-US" sz="2000" kern="1200"/>
        </a:p>
      </dsp:txBody>
      <dsp:txXfrm>
        <a:off x="65860" y="2883897"/>
        <a:ext cx="6129380" cy="1217436"/>
      </dsp:txXfrm>
    </dsp:sp>
    <dsp:sp modelId="{AC689E35-F3F2-4439-89C9-A79C97537494}">
      <dsp:nvSpPr>
        <dsp:cNvPr id="0" name=""/>
        <dsp:cNvSpPr/>
      </dsp:nvSpPr>
      <dsp:spPr>
        <a:xfrm>
          <a:off x="0" y="4224793"/>
          <a:ext cx="6261100" cy="1349156"/>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baseline="0"/>
            <a:t>Advantages</a:t>
          </a:r>
          <a:r>
            <a:rPr lang="en-US" sz="2000" b="0" i="0" kern="1200" baseline="0"/>
            <a:t>: It is simple to use, performs well on short text, and provides normalized scores for better comparability. </a:t>
          </a:r>
          <a:endParaRPr lang="en-US" sz="2000" kern="1200"/>
        </a:p>
      </dsp:txBody>
      <dsp:txXfrm>
        <a:off x="65860" y="4290653"/>
        <a:ext cx="6129380" cy="12174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66DF33-2DFD-4513-8352-A2B1220DC3D0}">
      <dsp:nvSpPr>
        <dsp:cNvPr id="0" name=""/>
        <dsp:cNvSpPr/>
      </dsp:nvSpPr>
      <dsp:spPr>
        <a:xfrm>
          <a:off x="0" y="178922"/>
          <a:ext cx="6261100" cy="100035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Overview</a:t>
          </a:r>
          <a:r>
            <a:rPr lang="en-US" sz="1900" b="0" i="0" kern="1200" baseline="0"/>
            <a:t>: Linear regression is a statistical method used to model the relationship between a dependent variable and one or more independent variables. </a:t>
          </a:r>
          <a:endParaRPr lang="en-US" sz="1900" kern="1200"/>
        </a:p>
      </dsp:txBody>
      <dsp:txXfrm>
        <a:off x="48833" y="227755"/>
        <a:ext cx="6163434" cy="902684"/>
      </dsp:txXfrm>
    </dsp:sp>
    <dsp:sp modelId="{ACBE3816-610E-4CC4-A1BE-C69219214CCD}">
      <dsp:nvSpPr>
        <dsp:cNvPr id="0" name=""/>
        <dsp:cNvSpPr/>
      </dsp:nvSpPr>
      <dsp:spPr>
        <a:xfrm>
          <a:off x="0" y="1233992"/>
          <a:ext cx="6261100" cy="1000350"/>
        </a:xfrm>
        <a:prstGeom prst="roundRect">
          <a:avLst/>
        </a:prstGeom>
        <a:gradFill rotWithShape="0">
          <a:gsLst>
            <a:gs pos="0">
              <a:schemeClr val="accent2">
                <a:hueOff val="1385580"/>
                <a:satOff val="-238"/>
                <a:lumOff val="-2451"/>
                <a:alphaOff val="0"/>
                <a:tint val="94000"/>
                <a:satMod val="103000"/>
                <a:lumMod val="102000"/>
              </a:schemeClr>
            </a:gs>
            <a:gs pos="50000">
              <a:schemeClr val="accent2">
                <a:hueOff val="1385580"/>
                <a:satOff val="-238"/>
                <a:lumOff val="-2451"/>
                <a:alphaOff val="0"/>
                <a:shade val="100000"/>
                <a:satMod val="110000"/>
                <a:lumMod val="100000"/>
              </a:schemeClr>
            </a:gs>
            <a:gs pos="100000">
              <a:schemeClr val="accent2">
                <a:hueOff val="1385580"/>
                <a:satOff val="-238"/>
                <a:lumOff val="-2451"/>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Purpose</a:t>
          </a:r>
          <a:r>
            <a:rPr lang="en-US" sz="1900" b="0" i="0" kern="1200" baseline="0"/>
            <a:t>: It predicts the dependent variable's value based on the linear relationship with the independent variables. </a:t>
          </a:r>
          <a:endParaRPr lang="en-US" sz="1900" kern="1200"/>
        </a:p>
      </dsp:txBody>
      <dsp:txXfrm>
        <a:off x="48833" y="1282825"/>
        <a:ext cx="6163434" cy="902684"/>
      </dsp:txXfrm>
    </dsp:sp>
    <dsp:sp modelId="{DB48D770-9870-4D54-B269-7FA6A31AE02C}">
      <dsp:nvSpPr>
        <dsp:cNvPr id="0" name=""/>
        <dsp:cNvSpPr/>
      </dsp:nvSpPr>
      <dsp:spPr>
        <a:xfrm>
          <a:off x="0" y="2289062"/>
          <a:ext cx="6261100" cy="1000350"/>
        </a:xfrm>
        <a:prstGeom prst="roundRect">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Key Elements</a:t>
          </a:r>
          <a:r>
            <a:rPr lang="en-US" sz="1900" b="0" i="0" kern="1200" baseline="0"/>
            <a:t>: The model includes coefficients that measure the impact of each predictor and an intercept representing the baseline value. </a:t>
          </a:r>
          <a:endParaRPr lang="en-US" sz="1900" kern="1200"/>
        </a:p>
      </dsp:txBody>
      <dsp:txXfrm>
        <a:off x="48833" y="2337895"/>
        <a:ext cx="6163434" cy="902684"/>
      </dsp:txXfrm>
    </dsp:sp>
    <dsp:sp modelId="{AE095352-D8DC-44D0-B36E-A1BC2BBF8A12}">
      <dsp:nvSpPr>
        <dsp:cNvPr id="0" name=""/>
        <dsp:cNvSpPr/>
      </dsp:nvSpPr>
      <dsp:spPr>
        <a:xfrm>
          <a:off x="0" y="3344132"/>
          <a:ext cx="6261100" cy="1000350"/>
        </a:xfrm>
        <a:prstGeom prst="roundRect">
          <a:avLst/>
        </a:prstGeom>
        <a:gradFill rotWithShape="0">
          <a:gsLst>
            <a:gs pos="0">
              <a:schemeClr val="accent2">
                <a:hueOff val="4156739"/>
                <a:satOff val="-715"/>
                <a:lumOff val="-7353"/>
                <a:alphaOff val="0"/>
                <a:tint val="94000"/>
                <a:satMod val="103000"/>
                <a:lumMod val="102000"/>
              </a:schemeClr>
            </a:gs>
            <a:gs pos="50000">
              <a:schemeClr val="accent2">
                <a:hueOff val="4156739"/>
                <a:satOff val="-715"/>
                <a:lumOff val="-7353"/>
                <a:alphaOff val="0"/>
                <a:shade val="100000"/>
                <a:satMod val="110000"/>
                <a:lumMod val="100000"/>
              </a:schemeClr>
            </a:gs>
            <a:gs pos="100000">
              <a:schemeClr val="accent2">
                <a:hueOff val="4156739"/>
                <a:satOff val="-715"/>
                <a:lumOff val="-7353"/>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Evaluation</a:t>
          </a:r>
          <a:r>
            <a:rPr lang="en-US" sz="1900" b="0" i="0" kern="1200" baseline="0"/>
            <a:t>: Performance is measured using metrics like Mean Squared Error (MSE) and R-squared to assess accuracy and variability explained. </a:t>
          </a:r>
          <a:endParaRPr lang="en-US" sz="1900" kern="1200"/>
        </a:p>
      </dsp:txBody>
      <dsp:txXfrm>
        <a:off x="48833" y="3392965"/>
        <a:ext cx="6163434" cy="902684"/>
      </dsp:txXfrm>
    </dsp:sp>
    <dsp:sp modelId="{2A455199-03CB-4D6C-93AE-3D765BCCAFFC}">
      <dsp:nvSpPr>
        <dsp:cNvPr id="0" name=""/>
        <dsp:cNvSpPr/>
      </dsp:nvSpPr>
      <dsp:spPr>
        <a:xfrm>
          <a:off x="0" y="4399202"/>
          <a:ext cx="6261100" cy="1000350"/>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Applications</a:t>
          </a:r>
          <a:r>
            <a:rPr lang="en-US" sz="1900" b="0" i="0" kern="1200" baseline="0"/>
            <a:t>: Commonly used in forecasting, trend analysis, and establishing relationships between variables. </a:t>
          </a:r>
          <a:endParaRPr lang="en-US" sz="1900" kern="1200"/>
        </a:p>
      </dsp:txBody>
      <dsp:txXfrm>
        <a:off x="48833" y="4448035"/>
        <a:ext cx="6163434" cy="9026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9DABB-5422-46B4-ADFD-7089FDBB653B}">
      <dsp:nvSpPr>
        <dsp:cNvPr id="0" name=""/>
        <dsp:cNvSpPr/>
      </dsp:nvSpPr>
      <dsp:spPr>
        <a:xfrm>
          <a:off x="0" y="477137"/>
          <a:ext cx="6261100" cy="7371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baseline="0" dirty="0"/>
            <a:t>Model Accuracy</a:t>
          </a:r>
          <a:r>
            <a:rPr lang="en-US" sz="1400" b="0" i="0" kern="1200" baseline="0" dirty="0"/>
            <a:t>: The linear regression model achieved an R-squared score of 0.26, explaining 26% of the variance in review scores, and a Mean Squared Error (MSE) of 1.26. </a:t>
          </a:r>
          <a:endParaRPr lang="en-US" sz="1400" kern="1200" dirty="0"/>
        </a:p>
      </dsp:txBody>
      <dsp:txXfrm>
        <a:off x="35982" y="513119"/>
        <a:ext cx="6189136" cy="665136"/>
      </dsp:txXfrm>
    </dsp:sp>
    <dsp:sp modelId="{340CB181-B7E8-446A-A59D-4B1A6F250E34}">
      <dsp:nvSpPr>
        <dsp:cNvPr id="0" name=""/>
        <dsp:cNvSpPr/>
      </dsp:nvSpPr>
      <dsp:spPr>
        <a:xfrm>
          <a:off x="0" y="1254557"/>
          <a:ext cx="6261100" cy="737100"/>
        </a:xfrm>
        <a:prstGeom prst="roundRect">
          <a:avLst/>
        </a:prstGeom>
        <a:gradFill rotWithShape="0">
          <a:gsLst>
            <a:gs pos="0">
              <a:schemeClr val="accent2">
                <a:hueOff val="1108464"/>
                <a:satOff val="-191"/>
                <a:lumOff val="-1961"/>
                <a:alphaOff val="0"/>
                <a:tint val="94000"/>
                <a:satMod val="103000"/>
                <a:lumMod val="102000"/>
              </a:schemeClr>
            </a:gs>
            <a:gs pos="50000">
              <a:schemeClr val="accent2">
                <a:hueOff val="1108464"/>
                <a:satOff val="-191"/>
                <a:lumOff val="-1961"/>
                <a:alphaOff val="0"/>
                <a:shade val="100000"/>
                <a:satMod val="110000"/>
                <a:lumMod val="100000"/>
              </a:schemeClr>
            </a:gs>
            <a:gs pos="100000">
              <a:schemeClr val="accent2">
                <a:hueOff val="1108464"/>
                <a:satOff val="-191"/>
                <a:lumOff val="-1961"/>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baseline="0"/>
            <a:t>Sentiment Prediction</a:t>
          </a:r>
          <a:r>
            <a:rPr lang="en-US" sz="1400" b="0" i="0" kern="1200" baseline="0"/>
            <a:t>: Sentiment analysis using VADER provides an effective means of predicting sentiment from customer reviews, assigning scores that correlate with actual review ratings. </a:t>
          </a:r>
          <a:endParaRPr lang="en-US" sz="1400" kern="1200"/>
        </a:p>
      </dsp:txBody>
      <dsp:txXfrm>
        <a:off x="35982" y="1290539"/>
        <a:ext cx="6189136" cy="665136"/>
      </dsp:txXfrm>
    </dsp:sp>
    <dsp:sp modelId="{64D85B8A-80CD-42BE-B89B-66610B050F32}">
      <dsp:nvSpPr>
        <dsp:cNvPr id="0" name=""/>
        <dsp:cNvSpPr/>
      </dsp:nvSpPr>
      <dsp:spPr>
        <a:xfrm>
          <a:off x="0" y="2031977"/>
          <a:ext cx="6261100" cy="737100"/>
        </a:xfrm>
        <a:prstGeom prst="roundRect">
          <a:avLst/>
        </a:prstGeom>
        <a:gradFill rotWithShape="0">
          <a:gsLst>
            <a:gs pos="0">
              <a:schemeClr val="accent2">
                <a:hueOff val="2216927"/>
                <a:satOff val="-381"/>
                <a:lumOff val="-3922"/>
                <a:alphaOff val="0"/>
                <a:tint val="94000"/>
                <a:satMod val="103000"/>
                <a:lumMod val="102000"/>
              </a:schemeClr>
            </a:gs>
            <a:gs pos="50000">
              <a:schemeClr val="accent2">
                <a:hueOff val="2216927"/>
                <a:satOff val="-381"/>
                <a:lumOff val="-3922"/>
                <a:alphaOff val="0"/>
                <a:shade val="100000"/>
                <a:satMod val="110000"/>
                <a:lumMod val="100000"/>
              </a:schemeClr>
            </a:gs>
            <a:gs pos="100000">
              <a:schemeClr val="accent2">
                <a:hueOff val="2216927"/>
                <a:satOff val="-381"/>
                <a:lumOff val="-392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baseline="0"/>
            <a:t>Sentiment Analysis</a:t>
          </a:r>
          <a:r>
            <a:rPr lang="en-US" sz="1400" b="0" i="0" kern="1200" baseline="0"/>
            <a:t>: VADER successfully identifies positive, negative, and neutral sentiments in fine food reviews, offering valuable insights into customer opinions. </a:t>
          </a:r>
          <a:endParaRPr lang="en-US" sz="1400" kern="1200"/>
        </a:p>
      </dsp:txBody>
      <dsp:txXfrm>
        <a:off x="35982" y="2067959"/>
        <a:ext cx="6189136" cy="665136"/>
      </dsp:txXfrm>
    </dsp:sp>
    <dsp:sp modelId="{AD18C75E-C81D-4386-B23E-E25CE076C8BB}">
      <dsp:nvSpPr>
        <dsp:cNvPr id="0" name=""/>
        <dsp:cNvSpPr/>
      </dsp:nvSpPr>
      <dsp:spPr>
        <a:xfrm>
          <a:off x="0" y="2809397"/>
          <a:ext cx="6261100" cy="737100"/>
        </a:xfrm>
        <a:prstGeom prst="roundRect">
          <a:avLst/>
        </a:prstGeom>
        <a:gradFill rotWithShape="0">
          <a:gsLst>
            <a:gs pos="0">
              <a:schemeClr val="accent2">
                <a:hueOff val="3325391"/>
                <a:satOff val="-572"/>
                <a:lumOff val="-5882"/>
                <a:alphaOff val="0"/>
                <a:tint val="94000"/>
                <a:satMod val="103000"/>
                <a:lumMod val="102000"/>
              </a:schemeClr>
            </a:gs>
            <a:gs pos="50000">
              <a:schemeClr val="accent2">
                <a:hueOff val="3325391"/>
                <a:satOff val="-572"/>
                <a:lumOff val="-5882"/>
                <a:alphaOff val="0"/>
                <a:shade val="100000"/>
                <a:satMod val="110000"/>
                <a:lumMod val="100000"/>
              </a:schemeClr>
            </a:gs>
            <a:gs pos="100000">
              <a:schemeClr val="accent2">
                <a:hueOff val="3325391"/>
                <a:satOff val="-572"/>
                <a:lumOff val="-588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baseline="0"/>
            <a:t>Model Limitations</a:t>
          </a:r>
          <a:r>
            <a:rPr lang="en-US" sz="1400" b="0" i="0" kern="1200" baseline="0"/>
            <a:t>: While the model explains some variability, there is room for improvement in predicting actual review scores more accurately. </a:t>
          </a:r>
          <a:endParaRPr lang="en-US" sz="1400" kern="1200"/>
        </a:p>
      </dsp:txBody>
      <dsp:txXfrm>
        <a:off x="35982" y="2845379"/>
        <a:ext cx="6189136" cy="665136"/>
      </dsp:txXfrm>
    </dsp:sp>
    <dsp:sp modelId="{B759EBA1-DDE5-45AC-9D09-E2EFF0397288}">
      <dsp:nvSpPr>
        <dsp:cNvPr id="0" name=""/>
        <dsp:cNvSpPr/>
      </dsp:nvSpPr>
      <dsp:spPr>
        <a:xfrm>
          <a:off x="0" y="3586817"/>
          <a:ext cx="6261100" cy="737100"/>
        </a:xfrm>
        <a:prstGeom prst="roundRect">
          <a:avLst/>
        </a:prstGeom>
        <a:gradFill rotWithShape="0">
          <a:gsLst>
            <a:gs pos="0">
              <a:schemeClr val="accent2">
                <a:hueOff val="4433855"/>
                <a:satOff val="-762"/>
                <a:lumOff val="-7843"/>
                <a:alphaOff val="0"/>
                <a:tint val="94000"/>
                <a:satMod val="103000"/>
                <a:lumMod val="102000"/>
              </a:schemeClr>
            </a:gs>
            <a:gs pos="50000">
              <a:schemeClr val="accent2">
                <a:hueOff val="4433855"/>
                <a:satOff val="-762"/>
                <a:lumOff val="-7843"/>
                <a:alphaOff val="0"/>
                <a:shade val="100000"/>
                <a:satMod val="110000"/>
                <a:lumMod val="100000"/>
              </a:schemeClr>
            </a:gs>
            <a:gs pos="100000">
              <a:schemeClr val="accent2">
                <a:hueOff val="4433855"/>
                <a:satOff val="-762"/>
                <a:lumOff val="-7843"/>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baseline="0"/>
            <a:t>Further Developments</a:t>
          </a:r>
          <a:r>
            <a:rPr lang="en-US" sz="1400" b="0" i="0" kern="1200" baseline="0"/>
            <a:t>: Enhancing the model with more advanced techniques (e.g., deep learning or additional features) could improve predictive accuracy and provide deeper insights into customer sentiment. </a:t>
          </a:r>
          <a:endParaRPr lang="en-US" sz="1400" kern="1200"/>
        </a:p>
      </dsp:txBody>
      <dsp:txXfrm>
        <a:off x="35982" y="3622799"/>
        <a:ext cx="6189136" cy="665136"/>
      </dsp:txXfrm>
    </dsp:sp>
    <dsp:sp modelId="{7629F492-2F29-4690-9E02-CBC10E285A1C}">
      <dsp:nvSpPr>
        <dsp:cNvPr id="0" name=""/>
        <dsp:cNvSpPr/>
      </dsp:nvSpPr>
      <dsp:spPr>
        <a:xfrm>
          <a:off x="0" y="4364237"/>
          <a:ext cx="6261100" cy="737100"/>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baseline="0"/>
            <a:t>Business Impact</a:t>
          </a:r>
          <a:r>
            <a:rPr lang="en-US" sz="1400" b="0" i="0" kern="1200" baseline="0"/>
            <a:t>: The findings can guide business decisions by helping identify key factors influencing customer satisfaction and dissatisfaction. </a:t>
          </a:r>
          <a:endParaRPr lang="en-US" sz="1400" kern="1200"/>
        </a:p>
      </dsp:txBody>
      <dsp:txXfrm>
        <a:off x="35982" y="4400219"/>
        <a:ext cx="6189136" cy="6651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20176-2E48-4106-B1F6-DF027E803FAB}">
      <dsp:nvSpPr>
        <dsp:cNvPr id="0" name=""/>
        <dsp:cNvSpPr/>
      </dsp:nvSpPr>
      <dsp:spPr>
        <a:xfrm>
          <a:off x="0" y="5036"/>
          <a:ext cx="6261100" cy="11367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5B80B8-5EDB-4E05-A89E-ED5BAD9CCBEA}">
      <dsp:nvSpPr>
        <dsp:cNvPr id="0" name=""/>
        <dsp:cNvSpPr/>
      </dsp:nvSpPr>
      <dsp:spPr>
        <a:xfrm>
          <a:off x="343873" y="260810"/>
          <a:ext cx="625835" cy="6252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EDE7F4-5CF4-41A6-BDC2-26BDE71E73F0}">
      <dsp:nvSpPr>
        <dsp:cNvPr id="0" name=""/>
        <dsp:cNvSpPr/>
      </dsp:nvSpPr>
      <dsp:spPr>
        <a:xfrm>
          <a:off x="1313581" y="5036"/>
          <a:ext cx="4927288" cy="1172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68" tIns="124068" rIns="124068" bIns="124068" numCol="1" spcCol="1270" anchor="ctr" anchorCtr="0">
          <a:noAutofit/>
        </a:bodyPr>
        <a:lstStyle/>
        <a:p>
          <a:pPr marL="0" lvl="0" indent="0" algn="l" defTabSz="622300">
            <a:lnSpc>
              <a:spcPct val="90000"/>
            </a:lnSpc>
            <a:spcBef>
              <a:spcPct val="0"/>
            </a:spcBef>
            <a:spcAft>
              <a:spcPct val="35000"/>
            </a:spcAft>
            <a:buNone/>
          </a:pPr>
          <a:r>
            <a:rPr lang="en-US" sz="1400" b="1" i="0" kern="1200" baseline="0"/>
            <a:t>Enhanced Sentiment Analysis</a:t>
          </a:r>
          <a:r>
            <a:rPr lang="en-US" sz="1400" b="0" i="0" kern="1200" baseline="0"/>
            <a:t>: Incorporating advanced natural language processing (NLP) techniques, such as deep learning models (e.g., BERT or GPT), could improve sentiment classification accuracy and handle more complex expressions. </a:t>
          </a:r>
          <a:endParaRPr lang="en-US" sz="1400" kern="1200"/>
        </a:p>
      </dsp:txBody>
      <dsp:txXfrm>
        <a:off x="1313581" y="5036"/>
        <a:ext cx="4927288" cy="1172294"/>
      </dsp:txXfrm>
    </dsp:sp>
    <dsp:sp modelId="{0D430AC8-4D63-4B06-BEB6-6B23A2B03910}">
      <dsp:nvSpPr>
        <dsp:cNvPr id="0" name=""/>
        <dsp:cNvSpPr/>
      </dsp:nvSpPr>
      <dsp:spPr>
        <a:xfrm>
          <a:off x="0" y="1470405"/>
          <a:ext cx="6261100" cy="11367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9788ED-4318-48A0-B2BB-18A3D8A26EB7}">
      <dsp:nvSpPr>
        <dsp:cNvPr id="0" name=""/>
        <dsp:cNvSpPr/>
      </dsp:nvSpPr>
      <dsp:spPr>
        <a:xfrm>
          <a:off x="343873" y="1726179"/>
          <a:ext cx="625835" cy="6252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BF4BB1-B7D1-4863-8071-C9235E43E7D3}">
      <dsp:nvSpPr>
        <dsp:cNvPr id="0" name=""/>
        <dsp:cNvSpPr/>
      </dsp:nvSpPr>
      <dsp:spPr>
        <a:xfrm>
          <a:off x="1313581" y="1470405"/>
          <a:ext cx="4927288" cy="1172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68" tIns="124068" rIns="124068" bIns="124068" numCol="1" spcCol="1270" anchor="ctr" anchorCtr="0">
          <a:noAutofit/>
        </a:bodyPr>
        <a:lstStyle/>
        <a:p>
          <a:pPr marL="0" lvl="0" indent="0" algn="l" defTabSz="622300">
            <a:lnSpc>
              <a:spcPct val="90000"/>
            </a:lnSpc>
            <a:spcBef>
              <a:spcPct val="0"/>
            </a:spcBef>
            <a:spcAft>
              <a:spcPct val="35000"/>
            </a:spcAft>
            <a:buNone/>
          </a:pPr>
          <a:r>
            <a:rPr lang="en-US" sz="1400" b="1" i="0" kern="1200" baseline="0"/>
            <a:t>Predictive Modeling</a:t>
          </a:r>
          <a:r>
            <a:rPr lang="en-US" sz="1400" b="0" i="0" kern="1200" baseline="0"/>
            <a:t>: Expanding the model to predict review scores more accurately based on additional features (e.g., user demographics, product categories) could offer more granular insights. </a:t>
          </a:r>
          <a:endParaRPr lang="en-US" sz="1400" kern="1200"/>
        </a:p>
      </dsp:txBody>
      <dsp:txXfrm>
        <a:off x="1313581" y="1470405"/>
        <a:ext cx="4927288" cy="1172294"/>
      </dsp:txXfrm>
    </dsp:sp>
    <dsp:sp modelId="{14664E63-2A3B-48A9-97E1-44C454A4E6A0}">
      <dsp:nvSpPr>
        <dsp:cNvPr id="0" name=""/>
        <dsp:cNvSpPr/>
      </dsp:nvSpPr>
      <dsp:spPr>
        <a:xfrm>
          <a:off x="0" y="2935774"/>
          <a:ext cx="6261100" cy="11367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E1797D-3DC8-4E43-8394-625F9D2E7625}">
      <dsp:nvSpPr>
        <dsp:cNvPr id="0" name=""/>
        <dsp:cNvSpPr/>
      </dsp:nvSpPr>
      <dsp:spPr>
        <a:xfrm>
          <a:off x="343873" y="3191547"/>
          <a:ext cx="625835" cy="6252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F21E99-8867-4F36-8A12-9BA4559B3F75}">
      <dsp:nvSpPr>
        <dsp:cNvPr id="0" name=""/>
        <dsp:cNvSpPr/>
      </dsp:nvSpPr>
      <dsp:spPr>
        <a:xfrm>
          <a:off x="1313581" y="2935774"/>
          <a:ext cx="4927288" cy="1172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68" tIns="124068" rIns="124068" bIns="124068" numCol="1" spcCol="1270" anchor="ctr" anchorCtr="0">
          <a:noAutofit/>
        </a:bodyPr>
        <a:lstStyle/>
        <a:p>
          <a:pPr marL="0" lvl="0" indent="0" algn="l" defTabSz="622300">
            <a:lnSpc>
              <a:spcPct val="90000"/>
            </a:lnSpc>
            <a:spcBef>
              <a:spcPct val="0"/>
            </a:spcBef>
            <a:spcAft>
              <a:spcPct val="35000"/>
            </a:spcAft>
            <a:buNone/>
          </a:pPr>
          <a:r>
            <a:rPr lang="en-US" sz="1400" b="1" i="0" kern="1200" baseline="0"/>
            <a:t>Multilingual Analysis</a:t>
          </a:r>
          <a:r>
            <a:rPr lang="en-US" sz="1400" b="0" i="0" kern="1200" baseline="0"/>
            <a:t>: Extending sentiment analysis capabilities to multiple languages would allow businesses to analyze reviews across different regions, enabling global market insights. </a:t>
          </a:r>
          <a:endParaRPr lang="en-US" sz="1400" kern="1200"/>
        </a:p>
      </dsp:txBody>
      <dsp:txXfrm>
        <a:off x="1313581" y="2935774"/>
        <a:ext cx="4927288" cy="1172294"/>
      </dsp:txXfrm>
    </dsp:sp>
    <dsp:sp modelId="{4BFE323D-408E-4BC7-839F-DBFDFA31636F}">
      <dsp:nvSpPr>
        <dsp:cNvPr id="0" name=""/>
        <dsp:cNvSpPr/>
      </dsp:nvSpPr>
      <dsp:spPr>
        <a:xfrm>
          <a:off x="0" y="4401143"/>
          <a:ext cx="6261100" cy="11367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582420-616B-46CF-A96C-FEF58B85C4FA}">
      <dsp:nvSpPr>
        <dsp:cNvPr id="0" name=""/>
        <dsp:cNvSpPr/>
      </dsp:nvSpPr>
      <dsp:spPr>
        <a:xfrm>
          <a:off x="343873" y="4656916"/>
          <a:ext cx="625835" cy="6252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2EF1C6-37E8-4D95-9778-A3255FA7A6C0}">
      <dsp:nvSpPr>
        <dsp:cNvPr id="0" name=""/>
        <dsp:cNvSpPr/>
      </dsp:nvSpPr>
      <dsp:spPr>
        <a:xfrm>
          <a:off x="1313581" y="4401143"/>
          <a:ext cx="4927288" cy="1172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68" tIns="124068" rIns="124068" bIns="124068" numCol="1" spcCol="1270" anchor="ctr" anchorCtr="0">
          <a:noAutofit/>
        </a:bodyPr>
        <a:lstStyle/>
        <a:p>
          <a:pPr marL="0" lvl="0" indent="0" algn="l" defTabSz="622300">
            <a:lnSpc>
              <a:spcPct val="90000"/>
            </a:lnSpc>
            <a:spcBef>
              <a:spcPct val="0"/>
            </a:spcBef>
            <a:spcAft>
              <a:spcPct val="35000"/>
            </a:spcAft>
            <a:buNone/>
          </a:pPr>
          <a:r>
            <a:rPr lang="en-US" sz="1400" b="1" i="0" kern="1200" baseline="0"/>
            <a:t>Automated Customer Insights</a:t>
          </a:r>
          <a:r>
            <a:rPr lang="en-US" sz="1400" b="0" i="0" kern="1200" baseline="0"/>
            <a:t>: Using sentiment data to automatically generate reports or alerts for product managers, helping them identify emerging trends or issues faster. </a:t>
          </a:r>
          <a:endParaRPr lang="en-US" sz="1400" kern="1200"/>
        </a:p>
      </dsp:txBody>
      <dsp:txXfrm>
        <a:off x="1313581" y="4401143"/>
        <a:ext cx="4927288" cy="117229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7A0B67-A89A-478E-AE41-ED6F9F9DE44A}" type="datetimeFigureOut">
              <a:rPr lang="en-GB" smtClean="0"/>
              <a:t>10/12/2024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255346" y="2750337"/>
            <a:ext cx="1171888" cy="1356442"/>
          </a:xfrm>
        </p:spPr>
        <p:txBody>
          <a:bodyPr/>
          <a:lstStyle/>
          <a:p>
            <a:fld id="{FBA4C4FE-558A-4530-9602-E28E728759C0}" type="slidenum">
              <a:rPr lang="en-GB" smtClean="0"/>
              <a:t>‹#›</a:t>
            </a:fld>
            <a:endParaRPr lang="en-GB"/>
          </a:p>
        </p:txBody>
      </p:sp>
    </p:spTree>
    <p:extLst>
      <p:ext uri="{BB962C8B-B14F-4D97-AF65-F5344CB8AC3E}">
        <p14:creationId xmlns:p14="http://schemas.microsoft.com/office/powerpoint/2010/main" val="3671974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7A0B67-A89A-478E-AE41-ED6F9F9DE44A}" type="datetimeFigureOut">
              <a:rPr lang="en-GB" smtClean="0"/>
              <a:t>10/12/2024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309"/>
            <a:ext cx="1154151" cy="1090789"/>
          </a:xfrm>
        </p:spPr>
        <p:txBody>
          <a:bodyPr/>
          <a:lstStyle/>
          <a:p>
            <a:fld id="{FBA4C4FE-558A-4530-9602-E28E728759C0}" type="slidenum">
              <a:rPr lang="en-GB" smtClean="0"/>
              <a:t>‹#›</a:t>
            </a:fld>
            <a:endParaRPr lang="en-GB"/>
          </a:p>
        </p:txBody>
      </p:sp>
    </p:spTree>
    <p:extLst>
      <p:ext uri="{BB962C8B-B14F-4D97-AF65-F5344CB8AC3E}">
        <p14:creationId xmlns:p14="http://schemas.microsoft.com/office/powerpoint/2010/main" val="3849526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7A0B67-A89A-478E-AE41-ED6F9F9DE44A}" type="datetimeFigureOut">
              <a:rPr lang="en-GB" smtClean="0"/>
              <a:t>10/12/2024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615"/>
            <a:ext cx="1154151" cy="1090789"/>
          </a:xfrm>
        </p:spPr>
        <p:txBody>
          <a:bodyPr/>
          <a:lstStyle/>
          <a:p>
            <a:fld id="{FBA4C4FE-558A-4530-9602-E28E728759C0}" type="slidenum">
              <a:rPr lang="en-GB" smtClean="0"/>
              <a:t>‹#›</a:t>
            </a:fld>
            <a:endParaRPr lang="en-GB"/>
          </a:p>
        </p:txBody>
      </p:sp>
    </p:spTree>
    <p:extLst>
      <p:ext uri="{BB962C8B-B14F-4D97-AF65-F5344CB8AC3E}">
        <p14:creationId xmlns:p14="http://schemas.microsoft.com/office/powerpoint/2010/main" val="202219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7A0B67-A89A-478E-AE41-ED6F9F9DE44A}" type="datetimeFigureOut">
              <a:rPr lang="en-GB" smtClean="0"/>
              <a:t>10/12/2024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FBA4C4FE-558A-4530-9602-E28E728759C0}" type="slidenum">
              <a:rPr lang="en-GB" smtClean="0"/>
              <a:t>‹#›</a:t>
            </a:fld>
            <a:endParaRPr lang="en-GB"/>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83916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7A0B67-A89A-478E-AE41-ED6F9F9DE44A}" type="datetimeFigureOut">
              <a:rPr lang="en-GB" smtClean="0"/>
              <a:t>10/12/2024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FBA4C4FE-558A-4530-9602-E28E728759C0}" type="slidenum">
              <a:rPr lang="en-GB" smtClean="0"/>
              <a:t>‹#›</a:t>
            </a:fld>
            <a:endParaRPr lang="en-GB"/>
          </a:p>
        </p:txBody>
      </p:sp>
    </p:spTree>
    <p:extLst>
      <p:ext uri="{BB962C8B-B14F-4D97-AF65-F5344CB8AC3E}">
        <p14:creationId xmlns:p14="http://schemas.microsoft.com/office/powerpoint/2010/main" val="1052150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7A0B67-A89A-478E-AE41-ED6F9F9DE44A}" type="datetimeFigureOut">
              <a:rPr lang="en-GB" smtClean="0"/>
              <a:t>10/12/2024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A4C4FE-558A-4530-9602-E28E728759C0}" type="slidenum">
              <a:rPr lang="en-GB" smtClean="0"/>
              <a:t>‹#›</a:t>
            </a:fld>
            <a:endParaRPr lang="en-GB"/>
          </a:p>
        </p:txBody>
      </p:sp>
    </p:spTree>
    <p:extLst>
      <p:ext uri="{BB962C8B-B14F-4D97-AF65-F5344CB8AC3E}">
        <p14:creationId xmlns:p14="http://schemas.microsoft.com/office/powerpoint/2010/main" val="426069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7A0B67-A89A-478E-AE41-ED6F9F9DE44A}" type="datetimeFigureOut">
              <a:rPr lang="en-GB" smtClean="0"/>
              <a:t>10/12/2024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A4C4FE-558A-4530-9602-E28E728759C0}" type="slidenum">
              <a:rPr lang="en-GB" smtClean="0"/>
              <a:t>‹#›</a:t>
            </a:fld>
            <a:endParaRPr lang="en-GB"/>
          </a:p>
        </p:txBody>
      </p:sp>
    </p:spTree>
    <p:extLst>
      <p:ext uri="{BB962C8B-B14F-4D97-AF65-F5344CB8AC3E}">
        <p14:creationId xmlns:p14="http://schemas.microsoft.com/office/powerpoint/2010/main" val="2949252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7A0B67-A89A-478E-AE41-ED6F9F9DE44A}" type="datetimeFigureOut">
              <a:rPr lang="en-GB" smtClean="0"/>
              <a:t>10/12/2024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A4C4FE-558A-4530-9602-E28E728759C0}" type="slidenum">
              <a:rPr lang="en-GB" smtClean="0"/>
              <a:t>‹#›</a:t>
            </a:fld>
            <a:endParaRPr lang="en-GB"/>
          </a:p>
        </p:txBody>
      </p:sp>
    </p:spTree>
    <p:extLst>
      <p:ext uri="{BB962C8B-B14F-4D97-AF65-F5344CB8AC3E}">
        <p14:creationId xmlns:p14="http://schemas.microsoft.com/office/powerpoint/2010/main" val="926981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E7A0B67-A89A-478E-AE41-ED6F9F9DE44A}" type="datetimeFigureOut">
              <a:rPr lang="en-GB" smtClean="0"/>
              <a:t>10/12/2024</a:t>
            </a:fld>
            <a:endParaRPr lang="en-GB"/>
          </a:p>
        </p:txBody>
      </p:sp>
      <p:sp>
        <p:nvSpPr>
          <p:cNvPr id="5" name="Footer Placeholder 4"/>
          <p:cNvSpPr>
            <a:spLocks noGrp="1"/>
          </p:cNvSpPr>
          <p:nvPr>
            <p:ph type="ftr" sz="quarter" idx="11"/>
          </p:nvPr>
        </p:nvSpPr>
        <p:spPr>
          <a:xfrm>
            <a:off x="680321" y="5936188"/>
            <a:ext cx="6126805" cy="365125"/>
          </a:xfrm>
        </p:spPr>
        <p:txBody>
          <a:bodyPr/>
          <a:lstStyle/>
          <a:p>
            <a:endParaRPr lang="en-GB"/>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BA4C4FE-558A-4530-9602-E28E728759C0}" type="slidenum">
              <a:rPr lang="en-GB" smtClean="0"/>
              <a:t>‹#›</a:t>
            </a:fld>
            <a:endParaRPr lang="en-GB"/>
          </a:p>
        </p:txBody>
      </p:sp>
    </p:spTree>
    <p:extLst>
      <p:ext uri="{BB962C8B-B14F-4D97-AF65-F5344CB8AC3E}">
        <p14:creationId xmlns:p14="http://schemas.microsoft.com/office/powerpoint/2010/main" val="4010935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7A0B67-A89A-478E-AE41-ED6F9F9DE44A}" type="datetimeFigureOut">
              <a:rPr lang="en-GB" smtClean="0"/>
              <a:t>10/12/2024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A4C4FE-558A-4530-9602-E28E728759C0}" type="slidenum">
              <a:rPr lang="en-GB" smtClean="0"/>
              <a:t>‹#›</a:t>
            </a:fld>
            <a:endParaRPr lang="en-GB"/>
          </a:p>
        </p:txBody>
      </p:sp>
    </p:spTree>
    <p:extLst>
      <p:ext uri="{BB962C8B-B14F-4D97-AF65-F5344CB8AC3E}">
        <p14:creationId xmlns:p14="http://schemas.microsoft.com/office/powerpoint/2010/main" val="3558419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7A0B67-A89A-478E-AE41-ED6F9F9DE44A}" type="datetimeFigureOut">
              <a:rPr lang="en-GB" smtClean="0"/>
              <a:t>10/12/2024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729455" y="2869895"/>
            <a:ext cx="1154151" cy="1090789"/>
          </a:xfrm>
        </p:spPr>
        <p:txBody>
          <a:bodyPr/>
          <a:lstStyle/>
          <a:p>
            <a:fld id="{FBA4C4FE-558A-4530-9602-E28E728759C0}" type="slidenum">
              <a:rPr lang="en-GB" smtClean="0"/>
              <a:t>‹#›</a:t>
            </a:fld>
            <a:endParaRPr lang="en-GB"/>
          </a:p>
        </p:txBody>
      </p:sp>
    </p:spTree>
    <p:extLst>
      <p:ext uri="{BB962C8B-B14F-4D97-AF65-F5344CB8AC3E}">
        <p14:creationId xmlns:p14="http://schemas.microsoft.com/office/powerpoint/2010/main" val="1000114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7A0B67-A89A-478E-AE41-ED6F9F9DE44A}" type="datetimeFigureOut">
              <a:rPr lang="en-GB" smtClean="0"/>
              <a:t>10/12/2024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A4C4FE-558A-4530-9602-E28E728759C0}" type="slidenum">
              <a:rPr lang="en-GB" smtClean="0"/>
              <a:t>‹#›</a:t>
            </a:fld>
            <a:endParaRPr lang="en-GB"/>
          </a:p>
        </p:txBody>
      </p:sp>
    </p:spTree>
    <p:extLst>
      <p:ext uri="{BB962C8B-B14F-4D97-AF65-F5344CB8AC3E}">
        <p14:creationId xmlns:p14="http://schemas.microsoft.com/office/powerpoint/2010/main" val="186243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7A0B67-A89A-478E-AE41-ED6F9F9DE44A}" type="datetimeFigureOut">
              <a:rPr lang="en-GB" smtClean="0"/>
              <a:t>10/12/2024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A4C4FE-558A-4530-9602-E28E728759C0}" type="slidenum">
              <a:rPr lang="en-GB" smtClean="0"/>
              <a:t>‹#›</a:t>
            </a:fld>
            <a:endParaRPr lang="en-GB"/>
          </a:p>
        </p:txBody>
      </p:sp>
    </p:spTree>
    <p:extLst>
      <p:ext uri="{BB962C8B-B14F-4D97-AF65-F5344CB8AC3E}">
        <p14:creationId xmlns:p14="http://schemas.microsoft.com/office/powerpoint/2010/main" val="257550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7A0B67-A89A-478E-AE41-ED6F9F9DE44A}" type="datetimeFigureOut">
              <a:rPr lang="en-GB" smtClean="0"/>
              <a:t>10/12/2024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A4C4FE-558A-4530-9602-E28E728759C0}" type="slidenum">
              <a:rPr lang="en-GB" smtClean="0"/>
              <a:t>‹#›</a:t>
            </a:fld>
            <a:endParaRPr lang="en-GB"/>
          </a:p>
        </p:txBody>
      </p:sp>
    </p:spTree>
    <p:extLst>
      <p:ext uri="{BB962C8B-B14F-4D97-AF65-F5344CB8AC3E}">
        <p14:creationId xmlns:p14="http://schemas.microsoft.com/office/powerpoint/2010/main" val="1151298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E7A0B67-A89A-478E-AE41-ED6F9F9DE44A}" type="datetimeFigureOut">
              <a:rPr lang="en-GB" smtClean="0"/>
              <a:t>10/12/2024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BA4C4FE-558A-4530-9602-E28E728759C0}" type="slidenum">
              <a:rPr lang="en-GB" smtClean="0"/>
              <a:t>‹#›</a:t>
            </a:fld>
            <a:endParaRPr lang="en-GB"/>
          </a:p>
        </p:txBody>
      </p:sp>
    </p:spTree>
    <p:extLst>
      <p:ext uri="{BB962C8B-B14F-4D97-AF65-F5344CB8AC3E}">
        <p14:creationId xmlns:p14="http://schemas.microsoft.com/office/powerpoint/2010/main" val="2636664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7A0B67-A89A-478E-AE41-ED6F9F9DE44A}" type="datetimeFigureOut">
              <a:rPr lang="en-GB" smtClean="0"/>
              <a:t>10/12/2024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A4C4FE-558A-4530-9602-E28E728759C0}" type="slidenum">
              <a:rPr lang="en-GB" smtClean="0"/>
              <a:t>‹#›</a:t>
            </a:fld>
            <a:endParaRPr lang="en-GB"/>
          </a:p>
        </p:txBody>
      </p:sp>
    </p:spTree>
    <p:extLst>
      <p:ext uri="{BB962C8B-B14F-4D97-AF65-F5344CB8AC3E}">
        <p14:creationId xmlns:p14="http://schemas.microsoft.com/office/powerpoint/2010/main" val="150481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7A0B67-A89A-478E-AE41-ED6F9F9DE44A}" type="datetimeFigureOut">
              <a:rPr lang="en-GB" smtClean="0"/>
              <a:t>10/12/2024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A4C4FE-558A-4530-9602-E28E728759C0}" type="slidenum">
              <a:rPr lang="en-GB" smtClean="0"/>
              <a:t>‹#›</a:t>
            </a:fld>
            <a:endParaRPr lang="en-GB"/>
          </a:p>
        </p:txBody>
      </p:sp>
    </p:spTree>
    <p:extLst>
      <p:ext uri="{BB962C8B-B14F-4D97-AF65-F5344CB8AC3E}">
        <p14:creationId xmlns:p14="http://schemas.microsoft.com/office/powerpoint/2010/main" val="11601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7A0B67-A89A-478E-AE41-ED6F9F9DE44A}" type="datetimeFigureOut">
              <a:rPr lang="en-GB" smtClean="0"/>
              <a:t>10/12/2024</a:t>
            </a:fld>
            <a:endParaRPr lang="en-GB"/>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BA4C4FE-558A-4530-9602-E28E728759C0}" type="slidenum">
              <a:rPr lang="en-GB" smtClean="0"/>
              <a:t>‹#›</a:t>
            </a:fld>
            <a:endParaRPr lang="en-GB"/>
          </a:p>
        </p:txBody>
      </p:sp>
    </p:spTree>
    <p:extLst>
      <p:ext uri="{BB962C8B-B14F-4D97-AF65-F5344CB8AC3E}">
        <p14:creationId xmlns:p14="http://schemas.microsoft.com/office/powerpoint/2010/main" val="8007871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1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1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2.png"/><Relationship Id="rId7"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2.png"/><Relationship Id="rId7" Type="http://schemas.openxmlformats.org/officeDocument/2006/relationships/diagramColors" Target="../diagrams/colors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hyperlink" Target="https://doi.org/10.5120/ijca2019918797" TargetMode="External"/><Relationship Id="rId5" Type="http://schemas.openxmlformats.org/officeDocument/2006/relationships/hyperlink" Target="https://doi.org/10.1016/j.jbusres.2019.10.018"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2.png"/><Relationship Id="rId7"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2.png"/><Relationship Id="rId7" Type="http://schemas.openxmlformats.org/officeDocument/2006/relationships/diagramColors" Target="../diagrams/colors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C031CB-DEB3-405F-9996-5322C24A6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2031F0E-C3FA-4DAF-BD13-4AC665CFF0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BE685C68-BF28-4330-A4FE-33ABD8851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5349629"/>
            <a:ext cx="11525954" cy="275942"/>
          </a:xfrm>
          <a:prstGeom prst="rect">
            <a:avLst/>
          </a:prstGeom>
        </p:spPr>
      </p:pic>
      <p:sp>
        <p:nvSpPr>
          <p:cNvPr id="14" name="Rectangle 13">
            <a:extLst>
              <a:ext uri="{FF2B5EF4-FFF2-40B4-BE49-F238E27FC236}">
                <a16:creationId xmlns:a16="http://schemas.microsoft.com/office/drawing/2014/main" id="{273350E1-40B5-47D9-8DDD-3C2A17B4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1525954" cy="53794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3112123D-3E17-F810-0981-AE9ECA7924EB}"/>
              </a:ext>
            </a:extLst>
          </p:cNvPr>
          <p:cNvSpPr>
            <a:spLocks noGrp="1"/>
          </p:cNvSpPr>
          <p:nvPr>
            <p:ph type="subTitle" idx="1"/>
          </p:nvPr>
        </p:nvSpPr>
        <p:spPr>
          <a:xfrm>
            <a:off x="4063113" y="756005"/>
            <a:ext cx="5874479" cy="1241761"/>
          </a:xfrm>
        </p:spPr>
        <p:txBody>
          <a:bodyPr anchor="b">
            <a:normAutofit/>
          </a:bodyPr>
          <a:lstStyle/>
          <a:p>
            <a:r>
              <a:rPr lang="en-US">
                <a:solidFill>
                  <a:schemeClr val="accent1"/>
                </a:solidFill>
              </a:rPr>
              <a:t>By Priya Nandan Shrotri</a:t>
            </a:r>
          </a:p>
          <a:p>
            <a:r>
              <a:rPr lang="en-US">
                <a:solidFill>
                  <a:schemeClr val="accent1"/>
                </a:solidFill>
              </a:rPr>
              <a:t>989454108</a:t>
            </a:r>
            <a:endParaRPr lang="en-GB">
              <a:solidFill>
                <a:schemeClr val="accent1"/>
              </a:solidFill>
            </a:endParaRPr>
          </a:p>
        </p:txBody>
      </p:sp>
      <p:sp>
        <p:nvSpPr>
          <p:cNvPr id="2" name="Title 1">
            <a:extLst>
              <a:ext uri="{FF2B5EF4-FFF2-40B4-BE49-F238E27FC236}">
                <a16:creationId xmlns:a16="http://schemas.microsoft.com/office/drawing/2014/main" id="{567B9F2F-17CE-7A36-7989-C33262897DE7}"/>
              </a:ext>
            </a:extLst>
          </p:cNvPr>
          <p:cNvSpPr>
            <a:spLocks noGrp="1"/>
          </p:cNvSpPr>
          <p:nvPr>
            <p:ph type="ctrTitle"/>
          </p:nvPr>
        </p:nvSpPr>
        <p:spPr>
          <a:xfrm>
            <a:off x="4063113" y="1997765"/>
            <a:ext cx="5872891" cy="2696635"/>
          </a:xfrm>
        </p:spPr>
        <p:txBody>
          <a:bodyPr>
            <a:normAutofit/>
          </a:bodyPr>
          <a:lstStyle/>
          <a:p>
            <a:r>
              <a:rPr lang="en-US" sz="5100">
                <a:solidFill>
                  <a:srgbClr val="FFFFFF"/>
                </a:solidFill>
              </a:rPr>
              <a:t>Sentiment Analysis of Amazon Fine Food Reviews</a:t>
            </a:r>
            <a:endParaRPr lang="en-GB" sz="5100">
              <a:solidFill>
                <a:srgbClr val="FFFFFF"/>
              </a:solidFill>
            </a:endParaRPr>
          </a:p>
        </p:txBody>
      </p:sp>
      <p:pic>
        <p:nvPicPr>
          <p:cNvPr id="16" name="Picture 15">
            <a:extLst>
              <a:ext uri="{FF2B5EF4-FFF2-40B4-BE49-F238E27FC236}">
                <a16:creationId xmlns:a16="http://schemas.microsoft.com/office/drawing/2014/main" id="{A1500D0A-0DCA-4E06-8B25-618E6299CC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4686838"/>
            <a:ext cx="1602997" cy="144270"/>
          </a:xfrm>
          <a:prstGeom prst="rect">
            <a:avLst/>
          </a:prstGeom>
        </p:spPr>
      </p:pic>
      <p:sp>
        <p:nvSpPr>
          <p:cNvPr id="18" name="Rectangle 17">
            <a:extLst>
              <a:ext uri="{FF2B5EF4-FFF2-40B4-BE49-F238E27FC236}">
                <a16:creationId xmlns:a16="http://schemas.microsoft.com/office/drawing/2014/main" id="{108AC4DC-69B5-4DD1-84BC-850C5A286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3034068"/>
            <a:ext cx="1602997"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1971268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3" name="Picture 8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5" name="Picture 84">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7" name="Picture 86">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89" name="Rectangle 88">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91" name="Rectangle 90">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useBgFill="1">
        <p:nvSpPr>
          <p:cNvPr id="93" name="Rectangle 92">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94">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97" name="Rectangle 96">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Picture 98">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01" name="Rectangle 100">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779DD446-3FDE-5A6E-BD2C-5926D09D008F}"/>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3400" dirty="0"/>
              <a:t>Code explanation – Data Extraction and Preprocessing </a:t>
            </a:r>
          </a:p>
        </p:txBody>
      </p:sp>
      <p:pic>
        <p:nvPicPr>
          <p:cNvPr id="9" name="Picture 8">
            <a:extLst>
              <a:ext uri="{FF2B5EF4-FFF2-40B4-BE49-F238E27FC236}">
                <a16:creationId xmlns:a16="http://schemas.microsoft.com/office/drawing/2014/main" id="{970B94FB-CD55-1240-BE1F-A61FCF9FB3D3}"/>
              </a:ext>
            </a:extLst>
          </p:cNvPr>
          <p:cNvPicPr>
            <a:picLocks noChangeAspect="1"/>
          </p:cNvPicPr>
          <p:nvPr/>
        </p:nvPicPr>
        <p:blipFill>
          <a:blip r:embed="rId6"/>
          <a:srcRect r="14344"/>
          <a:stretch/>
        </p:blipFill>
        <p:spPr>
          <a:xfrm>
            <a:off x="4615055" y="640582"/>
            <a:ext cx="7582416" cy="5576835"/>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17562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8" name="Rectangle 17">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useBgFill="1">
        <p:nvSpPr>
          <p:cNvPr id="20" name="Rectangle 19">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4" name="Rectangle 23">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8" name="Rectangle 27">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D7433C5D-EBD4-3022-750F-4FC2F29F7929}"/>
              </a:ext>
            </a:extLst>
          </p:cNvPr>
          <p:cNvSpPr>
            <a:spLocks noGrp="1"/>
          </p:cNvSpPr>
          <p:nvPr>
            <p:ph type="title"/>
          </p:nvPr>
        </p:nvSpPr>
        <p:spPr>
          <a:xfrm>
            <a:off x="680322" y="2063262"/>
            <a:ext cx="3739278" cy="2661138"/>
          </a:xfrm>
        </p:spPr>
        <p:txBody>
          <a:bodyPr vert="horz" lIns="91440" tIns="45720" rIns="91440" bIns="45720" rtlCol="0" anchor="ctr">
            <a:normAutofit fontScale="90000"/>
          </a:bodyPr>
          <a:lstStyle/>
          <a:p>
            <a:pPr algn="r"/>
            <a:r>
              <a:rPr lang="en-US" sz="4600" dirty="0"/>
              <a:t>Code Explanation – Plotting Actual Review Scores</a:t>
            </a:r>
          </a:p>
        </p:txBody>
      </p:sp>
      <p:pic>
        <p:nvPicPr>
          <p:cNvPr id="5" name="Picture 4">
            <a:extLst>
              <a:ext uri="{FF2B5EF4-FFF2-40B4-BE49-F238E27FC236}">
                <a16:creationId xmlns:a16="http://schemas.microsoft.com/office/drawing/2014/main" id="{DA8EF24B-1CDB-4D61-2172-2408DEF0B529}"/>
              </a:ext>
            </a:extLst>
          </p:cNvPr>
          <p:cNvPicPr>
            <a:picLocks noChangeAspect="1"/>
          </p:cNvPicPr>
          <p:nvPr/>
        </p:nvPicPr>
        <p:blipFill>
          <a:blip r:embed="rId6"/>
          <a:stretch>
            <a:fillRect/>
          </a:stretch>
        </p:blipFill>
        <p:spPr>
          <a:xfrm>
            <a:off x="5290517" y="289176"/>
            <a:ext cx="6260963" cy="3850491"/>
          </a:xfrm>
          <a:prstGeom prst="rect">
            <a:avLst/>
          </a:prstGeom>
          <a:ln>
            <a:noFill/>
          </a:ln>
          <a:effectLst>
            <a:outerShdw blurRad="76200" dist="63500" dir="5040000" algn="tl" rotWithShape="0">
              <a:srgbClr val="000000">
                <a:alpha val="41000"/>
              </a:srgbClr>
            </a:outerShdw>
          </a:effectLst>
        </p:spPr>
      </p:pic>
      <p:pic>
        <p:nvPicPr>
          <p:cNvPr id="7" name="Picture 6">
            <a:extLst>
              <a:ext uri="{FF2B5EF4-FFF2-40B4-BE49-F238E27FC236}">
                <a16:creationId xmlns:a16="http://schemas.microsoft.com/office/drawing/2014/main" id="{A83B3D78-F798-B59D-5FEF-8606B4A66B1D}"/>
              </a:ext>
            </a:extLst>
          </p:cNvPr>
          <p:cNvPicPr>
            <a:picLocks noChangeAspect="1"/>
          </p:cNvPicPr>
          <p:nvPr/>
        </p:nvPicPr>
        <p:blipFill>
          <a:blip r:embed="rId7"/>
          <a:stretch>
            <a:fillRect/>
          </a:stretch>
        </p:blipFill>
        <p:spPr>
          <a:xfrm>
            <a:off x="5772678" y="4487345"/>
            <a:ext cx="5296639" cy="1648055"/>
          </a:xfrm>
          <a:prstGeom prst="rect">
            <a:avLst/>
          </a:prstGeom>
        </p:spPr>
      </p:pic>
    </p:spTree>
    <p:extLst>
      <p:ext uri="{BB962C8B-B14F-4D97-AF65-F5344CB8AC3E}">
        <p14:creationId xmlns:p14="http://schemas.microsoft.com/office/powerpoint/2010/main" val="1570415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7" name="Picture 36">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9" name="Picture 38">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1" name="Rectangle 40">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3" name="Rectangle 42">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useBgFill="1">
        <p:nvSpPr>
          <p:cNvPr id="45" name="Rectangle 44">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49" name="Rectangle 48">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53" name="Rectangle 52">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6B4EC116-35E7-80B8-C758-B55AEDE61AF7}"/>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4600"/>
              <a:t>Code Explanation – Sentiment Analysis </a:t>
            </a:r>
          </a:p>
        </p:txBody>
      </p:sp>
      <p:pic>
        <p:nvPicPr>
          <p:cNvPr id="7" name="Picture 6">
            <a:extLst>
              <a:ext uri="{FF2B5EF4-FFF2-40B4-BE49-F238E27FC236}">
                <a16:creationId xmlns:a16="http://schemas.microsoft.com/office/drawing/2014/main" id="{A8C98679-BB75-0DD0-EB43-2C6961322170}"/>
              </a:ext>
            </a:extLst>
          </p:cNvPr>
          <p:cNvPicPr>
            <a:picLocks noChangeAspect="1"/>
          </p:cNvPicPr>
          <p:nvPr/>
        </p:nvPicPr>
        <p:blipFill>
          <a:blip r:embed="rId6"/>
          <a:stretch>
            <a:fillRect/>
          </a:stretch>
        </p:blipFill>
        <p:spPr>
          <a:xfrm>
            <a:off x="5284606" y="1018530"/>
            <a:ext cx="6260963" cy="48209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140280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a:extLst>
            <a:ext uri="{FF2B5EF4-FFF2-40B4-BE49-F238E27FC236}">
              <a16:creationId xmlns:a16="http://schemas.microsoft.com/office/drawing/2014/main" id="{27312A00-1153-C12F-CA56-CDA64AB1A9DE}"/>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010DF88D-DE55-0190-AAAF-C38F5F96B3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795E86F6-3DCC-53F6-B670-094992D24B3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E5284EBF-8B31-F3EB-20C1-564511D693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6DF13133-63A2-6F3F-C00B-95818CF6E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8" name="Rectangle 17">
            <a:extLst>
              <a:ext uri="{FF2B5EF4-FFF2-40B4-BE49-F238E27FC236}">
                <a16:creationId xmlns:a16="http://schemas.microsoft.com/office/drawing/2014/main" id="{05F5357D-692D-26AA-E4C6-C5D85A176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useBgFill="1">
        <p:nvSpPr>
          <p:cNvPr id="20" name="Rectangle 19">
            <a:extLst>
              <a:ext uri="{FF2B5EF4-FFF2-40B4-BE49-F238E27FC236}">
                <a16:creationId xmlns:a16="http://schemas.microsoft.com/office/drawing/2014/main" id="{D9B260A0-70D1-6203-DB26-4985289BD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7D60FCDF-3433-9C6E-73AC-C9B17DAB9D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4" name="Rectangle 23">
            <a:extLst>
              <a:ext uri="{FF2B5EF4-FFF2-40B4-BE49-F238E27FC236}">
                <a16:creationId xmlns:a16="http://schemas.microsoft.com/office/drawing/2014/main" id="{63F7C8E3-3777-CF36-3470-02ABCA7E4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B5E8E3B3-AB22-2928-8F3F-D8A6D02AF5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8" name="Rectangle 27">
            <a:extLst>
              <a:ext uri="{FF2B5EF4-FFF2-40B4-BE49-F238E27FC236}">
                <a16:creationId xmlns:a16="http://schemas.microsoft.com/office/drawing/2014/main" id="{11A5C7A6-CF25-F41B-2824-039F7EFCE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2E8A8A6-F29D-1EC7-6E7B-881D6B792D28}"/>
              </a:ext>
            </a:extLst>
          </p:cNvPr>
          <p:cNvSpPr>
            <a:spLocks noGrp="1"/>
          </p:cNvSpPr>
          <p:nvPr>
            <p:ph type="title"/>
          </p:nvPr>
        </p:nvSpPr>
        <p:spPr>
          <a:xfrm>
            <a:off x="680322" y="2063262"/>
            <a:ext cx="3739278" cy="2661138"/>
          </a:xfrm>
        </p:spPr>
        <p:txBody>
          <a:bodyPr vert="horz" lIns="91440" tIns="45720" rIns="91440" bIns="45720" rtlCol="0" anchor="ctr">
            <a:noAutofit/>
          </a:bodyPr>
          <a:lstStyle/>
          <a:p>
            <a:pPr algn="r"/>
            <a:r>
              <a:rPr lang="en-US" dirty="0"/>
              <a:t>Code Explanation – Plotting New Sentiment Scores Assigned</a:t>
            </a:r>
          </a:p>
        </p:txBody>
      </p:sp>
      <p:pic>
        <p:nvPicPr>
          <p:cNvPr id="3" name="Picture 2">
            <a:extLst>
              <a:ext uri="{FF2B5EF4-FFF2-40B4-BE49-F238E27FC236}">
                <a16:creationId xmlns:a16="http://schemas.microsoft.com/office/drawing/2014/main" id="{1A3C2AA2-1D94-1FDE-B2AA-579CCB869A1D}"/>
              </a:ext>
            </a:extLst>
          </p:cNvPr>
          <p:cNvPicPr>
            <a:picLocks noChangeAspect="1"/>
          </p:cNvPicPr>
          <p:nvPr/>
        </p:nvPicPr>
        <p:blipFill>
          <a:blip r:embed="rId6"/>
          <a:stretch>
            <a:fillRect/>
          </a:stretch>
        </p:blipFill>
        <p:spPr>
          <a:xfrm>
            <a:off x="5696469" y="4597184"/>
            <a:ext cx="5449060" cy="1629002"/>
          </a:xfrm>
          <a:prstGeom prst="rect">
            <a:avLst/>
          </a:prstGeom>
        </p:spPr>
      </p:pic>
      <p:pic>
        <p:nvPicPr>
          <p:cNvPr id="4" name="Picture 3">
            <a:extLst>
              <a:ext uri="{FF2B5EF4-FFF2-40B4-BE49-F238E27FC236}">
                <a16:creationId xmlns:a16="http://schemas.microsoft.com/office/drawing/2014/main" id="{3C44B27C-C1E7-0C2A-2A01-DEA133AC386B}"/>
              </a:ext>
            </a:extLst>
          </p:cNvPr>
          <p:cNvPicPr>
            <a:picLocks noChangeAspect="1"/>
          </p:cNvPicPr>
          <p:nvPr/>
        </p:nvPicPr>
        <p:blipFill>
          <a:blip r:embed="rId7"/>
          <a:stretch>
            <a:fillRect/>
          </a:stretch>
        </p:blipFill>
        <p:spPr>
          <a:xfrm>
            <a:off x="5290517" y="483373"/>
            <a:ext cx="6260963" cy="389744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568241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5" name="Picture 34">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7" name="Picture 36">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9" name="Rectangle 38">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1" name="Rectangle 40">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useBgFill="1">
        <p:nvSpPr>
          <p:cNvPr id="43" name="Rectangle 42">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47" name="Rectangle 46">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51" name="Rectangle 50">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0D23A4EB-87C9-63B3-EBB6-460976E7FDF1}"/>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3400" dirty="0"/>
              <a:t>Code Explanation – Linear Regression Model Creation and Training</a:t>
            </a:r>
          </a:p>
        </p:txBody>
      </p:sp>
      <p:pic>
        <p:nvPicPr>
          <p:cNvPr id="5" name="Picture 4">
            <a:extLst>
              <a:ext uri="{FF2B5EF4-FFF2-40B4-BE49-F238E27FC236}">
                <a16:creationId xmlns:a16="http://schemas.microsoft.com/office/drawing/2014/main" id="{6CA3D7C5-C379-28F5-4721-C14A914F7DE5}"/>
              </a:ext>
            </a:extLst>
          </p:cNvPr>
          <p:cNvPicPr>
            <a:picLocks noChangeAspect="1"/>
          </p:cNvPicPr>
          <p:nvPr/>
        </p:nvPicPr>
        <p:blipFill>
          <a:blip r:embed="rId6"/>
          <a:stretch>
            <a:fillRect/>
          </a:stretch>
        </p:blipFill>
        <p:spPr>
          <a:xfrm>
            <a:off x="5284606" y="1675930"/>
            <a:ext cx="6260963" cy="350613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168594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5" name="Picture 34">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7" name="Picture 36">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9" name="Rectangle 38">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1" name="Rectangle 40">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useBgFill="1">
        <p:nvSpPr>
          <p:cNvPr id="43" name="Rectangle 42">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47" name="Rectangle 46">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51" name="Rectangle 50">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AD4E7742-88E1-55D8-7289-337F397FFA4D}"/>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4600"/>
              <a:t>Code Explanation – Testing the Model</a:t>
            </a:r>
          </a:p>
        </p:txBody>
      </p:sp>
      <p:pic>
        <p:nvPicPr>
          <p:cNvPr id="5" name="Picture 4">
            <a:extLst>
              <a:ext uri="{FF2B5EF4-FFF2-40B4-BE49-F238E27FC236}">
                <a16:creationId xmlns:a16="http://schemas.microsoft.com/office/drawing/2014/main" id="{C754506E-895E-9A39-267B-BCD2963D06D5}"/>
              </a:ext>
            </a:extLst>
          </p:cNvPr>
          <p:cNvPicPr>
            <a:picLocks noChangeAspect="1"/>
          </p:cNvPicPr>
          <p:nvPr/>
        </p:nvPicPr>
        <p:blipFill>
          <a:blip r:embed="rId6"/>
          <a:stretch>
            <a:fillRect/>
          </a:stretch>
        </p:blipFill>
        <p:spPr>
          <a:xfrm>
            <a:off x="5445635" y="640080"/>
            <a:ext cx="5938904"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538676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a:extLst>
            <a:ext uri="{FF2B5EF4-FFF2-40B4-BE49-F238E27FC236}">
              <a16:creationId xmlns:a16="http://schemas.microsoft.com/office/drawing/2014/main" id="{4BF860F0-0ED9-9CBA-C712-A88B2D9150B8}"/>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731B7ED-05EC-9E5E-7FE2-47BC9E3528B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A3C0AF3D-2B60-F7F2-B7BD-01723E32B23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8A230C04-1A4F-D97F-DF24-15563C9CC68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A1D8C926-FE98-B4AD-E97A-3BF836388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8" name="Rectangle 17">
            <a:extLst>
              <a:ext uri="{FF2B5EF4-FFF2-40B4-BE49-F238E27FC236}">
                <a16:creationId xmlns:a16="http://schemas.microsoft.com/office/drawing/2014/main" id="{E8F690BE-27F2-2635-DA44-FFA12275F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useBgFill="1">
        <p:nvSpPr>
          <p:cNvPr id="20" name="Rectangle 19">
            <a:extLst>
              <a:ext uri="{FF2B5EF4-FFF2-40B4-BE49-F238E27FC236}">
                <a16:creationId xmlns:a16="http://schemas.microsoft.com/office/drawing/2014/main" id="{13BCF7FD-A468-CD34-8833-B2134456F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C62F5A26-CE77-F44E-0F5F-848B6D80F33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4" name="Rectangle 23">
            <a:extLst>
              <a:ext uri="{FF2B5EF4-FFF2-40B4-BE49-F238E27FC236}">
                <a16:creationId xmlns:a16="http://schemas.microsoft.com/office/drawing/2014/main" id="{397D6F08-0426-2C5A-A26E-7FF6678A5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A0B4F4FC-4777-6712-29CB-DE045FD059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8" name="Rectangle 27">
            <a:extLst>
              <a:ext uri="{FF2B5EF4-FFF2-40B4-BE49-F238E27FC236}">
                <a16:creationId xmlns:a16="http://schemas.microsoft.com/office/drawing/2014/main" id="{18F628DE-68B0-5F95-1B20-B20DFEBA1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CB59CAEA-6C0B-FCA1-54CD-8628DF8AAC6F}"/>
              </a:ext>
            </a:extLst>
          </p:cNvPr>
          <p:cNvSpPr>
            <a:spLocks noGrp="1"/>
          </p:cNvSpPr>
          <p:nvPr>
            <p:ph type="title"/>
          </p:nvPr>
        </p:nvSpPr>
        <p:spPr>
          <a:xfrm>
            <a:off x="680322" y="2063262"/>
            <a:ext cx="3739278" cy="2661138"/>
          </a:xfrm>
        </p:spPr>
        <p:txBody>
          <a:bodyPr vert="horz" lIns="91440" tIns="45720" rIns="91440" bIns="45720" rtlCol="0" anchor="ctr">
            <a:noAutofit/>
          </a:bodyPr>
          <a:lstStyle/>
          <a:p>
            <a:pPr algn="r"/>
            <a:r>
              <a:rPr lang="en-US" sz="3600" dirty="0"/>
              <a:t>Code explanation – Plotting the Regression Model</a:t>
            </a:r>
            <a:endParaRPr lang="en-US" dirty="0"/>
          </a:p>
        </p:txBody>
      </p:sp>
      <p:pic>
        <p:nvPicPr>
          <p:cNvPr id="5" name="Picture 4">
            <a:extLst>
              <a:ext uri="{FF2B5EF4-FFF2-40B4-BE49-F238E27FC236}">
                <a16:creationId xmlns:a16="http://schemas.microsoft.com/office/drawing/2014/main" id="{ECE42215-BD79-F60C-62DD-F3B1F328C449}"/>
              </a:ext>
            </a:extLst>
          </p:cNvPr>
          <p:cNvPicPr>
            <a:picLocks noChangeAspect="1"/>
          </p:cNvPicPr>
          <p:nvPr/>
        </p:nvPicPr>
        <p:blipFill>
          <a:blip r:embed="rId6"/>
          <a:srcRect l="-1" r="71"/>
          <a:stretch/>
        </p:blipFill>
        <p:spPr>
          <a:xfrm>
            <a:off x="5339658" y="4308206"/>
            <a:ext cx="6162681" cy="1726788"/>
          </a:xfrm>
          <a:prstGeom prst="rect">
            <a:avLst/>
          </a:prstGeom>
          <a:ln>
            <a:noFill/>
          </a:ln>
          <a:effectLst>
            <a:outerShdw blurRad="76200" dist="63500" dir="5040000" algn="tl" rotWithShape="0">
              <a:srgbClr val="000000">
                <a:alpha val="41000"/>
              </a:srgbClr>
            </a:outerShdw>
          </a:effectLst>
        </p:spPr>
      </p:pic>
      <p:pic>
        <p:nvPicPr>
          <p:cNvPr id="6" name="Picture 5">
            <a:extLst>
              <a:ext uri="{FF2B5EF4-FFF2-40B4-BE49-F238E27FC236}">
                <a16:creationId xmlns:a16="http://schemas.microsoft.com/office/drawing/2014/main" id="{22DAB4D1-B623-3D67-2CE4-62BEF0748658}"/>
              </a:ext>
            </a:extLst>
          </p:cNvPr>
          <p:cNvPicPr>
            <a:picLocks noChangeAspect="1"/>
          </p:cNvPicPr>
          <p:nvPr/>
        </p:nvPicPr>
        <p:blipFill>
          <a:blip r:embed="rId7"/>
          <a:srcRect l="-59" r="-195" b="-2"/>
          <a:stretch/>
        </p:blipFill>
        <p:spPr>
          <a:xfrm>
            <a:off x="5380503" y="284178"/>
            <a:ext cx="6080989" cy="360914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51261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ED1A4-38A7-4F76-16F9-40822E90F402}"/>
              </a:ext>
            </a:extLst>
          </p:cNvPr>
          <p:cNvSpPr>
            <a:spLocks noGrp="1"/>
          </p:cNvSpPr>
          <p:nvPr>
            <p:ph type="title"/>
          </p:nvPr>
        </p:nvSpPr>
        <p:spPr/>
        <p:txBody>
          <a:bodyPr/>
          <a:lstStyle/>
          <a:p>
            <a:r>
              <a:rPr lang="en-US" dirty="0"/>
              <a:t>Code Results – Linear Regression Results</a:t>
            </a:r>
            <a:endParaRPr lang="en-GB" dirty="0"/>
          </a:p>
        </p:txBody>
      </p:sp>
      <p:sp>
        <p:nvSpPr>
          <p:cNvPr id="7" name="Content Placeholder 6">
            <a:extLst>
              <a:ext uri="{FF2B5EF4-FFF2-40B4-BE49-F238E27FC236}">
                <a16:creationId xmlns:a16="http://schemas.microsoft.com/office/drawing/2014/main" id="{6DFC29D4-7422-9010-1B9B-27A43EA09245}"/>
              </a:ext>
            </a:extLst>
          </p:cNvPr>
          <p:cNvSpPr>
            <a:spLocks noGrp="1"/>
          </p:cNvSpPr>
          <p:nvPr>
            <p:ph idx="1"/>
          </p:nvPr>
        </p:nvSpPr>
        <p:spPr>
          <a:xfrm>
            <a:off x="680321" y="2246437"/>
            <a:ext cx="5254906" cy="4305087"/>
          </a:xfrm>
        </p:spPr>
        <p:txBody>
          <a:bodyPr>
            <a:normAutofit fontScale="92500" lnSpcReduction="10000"/>
          </a:bodyPr>
          <a:lstStyle/>
          <a:p>
            <a:pPr marL="0" indent="0">
              <a:buNone/>
            </a:pPr>
            <a:r>
              <a:rPr lang="en-GB" dirty="0"/>
              <a:t>The linear regression model produced a </a:t>
            </a:r>
            <a:r>
              <a:rPr lang="en-GB" b="1" dirty="0"/>
              <a:t>Mean Squared Error (MSE)</a:t>
            </a:r>
            <a:r>
              <a:rPr lang="en-GB" dirty="0"/>
              <a:t> of 1.26, indicating the average squared difference between predicted and actual review scores. An </a:t>
            </a:r>
            <a:r>
              <a:rPr lang="en-GB" b="1" dirty="0"/>
              <a:t>R-squared score</a:t>
            </a:r>
            <a:r>
              <a:rPr lang="en-GB" dirty="0"/>
              <a:t> of 0.26 shows that 26% of the variability in the review scores is explained by the sentiment analysis model. The </a:t>
            </a:r>
            <a:r>
              <a:rPr lang="en-GB" b="1" dirty="0"/>
              <a:t>coefficient (0.59)</a:t>
            </a:r>
            <a:r>
              <a:rPr lang="en-GB" dirty="0"/>
              <a:t> suggests that for each unit increase in the sentiment score, the review score increases by 0.59 on average, while the </a:t>
            </a:r>
            <a:r>
              <a:rPr lang="en-GB" b="1" dirty="0"/>
              <a:t>intercept (1.74)</a:t>
            </a:r>
            <a:r>
              <a:rPr lang="en-GB" dirty="0"/>
              <a:t> represents the baseline review score when the sentiment score is zero.</a:t>
            </a:r>
          </a:p>
        </p:txBody>
      </p:sp>
      <p:pic>
        <p:nvPicPr>
          <p:cNvPr id="5" name="Picture 4">
            <a:extLst>
              <a:ext uri="{FF2B5EF4-FFF2-40B4-BE49-F238E27FC236}">
                <a16:creationId xmlns:a16="http://schemas.microsoft.com/office/drawing/2014/main" id="{0C502038-4395-CE78-2440-96AFFD109060}"/>
              </a:ext>
            </a:extLst>
          </p:cNvPr>
          <p:cNvPicPr>
            <a:picLocks noChangeAspect="1"/>
          </p:cNvPicPr>
          <p:nvPr/>
        </p:nvPicPr>
        <p:blipFill>
          <a:blip r:embed="rId2"/>
          <a:stretch>
            <a:fillRect/>
          </a:stretch>
        </p:blipFill>
        <p:spPr>
          <a:xfrm>
            <a:off x="6256774" y="3429000"/>
            <a:ext cx="5183649" cy="1748892"/>
          </a:xfrm>
          <a:prstGeom prst="rect">
            <a:avLst/>
          </a:prstGeom>
        </p:spPr>
      </p:pic>
    </p:spTree>
    <p:extLst>
      <p:ext uri="{BB962C8B-B14F-4D97-AF65-F5344CB8AC3E}">
        <p14:creationId xmlns:p14="http://schemas.microsoft.com/office/powerpoint/2010/main" val="647525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7786BA51-EED6-19F4-E02C-A6915678FDC6}"/>
              </a:ext>
            </a:extLst>
          </p:cNvPr>
          <p:cNvSpPr>
            <a:spLocks noGrp="1"/>
          </p:cNvSpPr>
          <p:nvPr>
            <p:ph type="title"/>
          </p:nvPr>
        </p:nvSpPr>
        <p:spPr>
          <a:xfrm>
            <a:off x="680321" y="2063262"/>
            <a:ext cx="3739279" cy="2661052"/>
          </a:xfrm>
        </p:spPr>
        <p:txBody>
          <a:bodyPr>
            <a:normAutofit/>
          </a:bodyPr>
          <a:lstStyle/>
          <a:p>
            <a:pPr algn="r"/>
            <a:r>
              <a:rPr lang="en-US" sz="4400"/>
              <a:t>Key Takeaways</a:t>
            </a:r>
            <a:endParaRPr lang="en-GB" sz="4400"/>
          </a:p>
        </p:txBody>
      </p:sp>
      <p:graphicFrame>
        <p:nvGraphicFramePr>
          <p:cNvPr id="6" name="Rectangle 1">
            <a:extLst>
              <a:ext uri="{FF2B5EF4-FFF2-40B4-BE49-F238E27FC236}">
                <a16:creationId xmlns:a16="http://schemas.microsoft.com/office/drawing/2014/main" id="{1A330B7B-9B81-1D65-36DA-CA0D6145F33F}"/>
              </a:ext>
            </a:extLst>
          </p:cNvPr>
          <p:cNvGraphicFramePr>
            <a:graphicFrameLocks noGrp="1"/>
          </p:cNvGraphicFramePr>
          <p:nvPr>
            <p:ph idx="1"/>
            <p:extLst>
              <p:ext uri="{D42A27DB-BD31-4B8C-83A1-F6EECF244321}">
                <p14:modId xmlns:p14="http://schemas.microsoft.com/office/powerpoint/2010/main" val="1569835164"/>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05712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35C6B75E-8F95-8FEA-3D6C-C6F962BB8D12}"/>
              </a:ext>
            </a:extLst>
          </p:cNvPr>
          <p:cNvSpPr>
            <a:spLocks noGrp="1"/>
          </p:cNvSpPr>
          <p:nvPr>
            <p:ph type="title"/>
          </p:nvPr>
        </p:nvSpPr>
        <p:spPr>
          <a:xfrm>
            <a:off x="680321" y="2063262"/>
            <a:ext cx="3739279" cy="2661052"/>
          </a:xfrm>
        </p:spPr>
        <p:txBody>
          <a:bodyPr>
            <a:normAutofit/>
          </a:bodyPr>
          <a:lstStyle/>
          <a:p>
            <a:pPr algn="r"/>
            <a:r>
              <a:rPr lang="en-US" sz="4400"/>
              <a:t>Future Prospects</a:t>
            </a:r>
            <a:endParaRPr lang="en-GB" sz="4400"/>
          </a:p>
        </p:txBody>
      </p:sp>
      <p:graphicFrame>
        <p:nvGraphicFramePr>
          <p:cNvPr id="6" name="Rectangle 1">
            <a:extLst>
              <a:ext uri="{FF2B5EF4-FFF2-40B4-BE49-F238E27FC236}">
                <a16:creationId xmlns:a16="http://schemas.microsoft.com/office/drawing/2014/main" id="{5EC6029E-6739-3FF5-3CAC-71860BF9C062}"/>
              </a:ext>
            </a:extLst>
          </p:cNvPr>
          <p:cNvGraphicFramePr>
            <a:graphicFrameLocks noGrp="1"/>
          </p:cNvGraphicFramePr>
          <p:nvPr>
            <p:ph idx="1"/>
            <p:extLst>
              <p:ext uri="{D42A27DB-BD31-4B8C-83A1-F6EECF244321}">
                <p14:modId xmlns:p14="http://schemas.microsoft.com/office/powerpoint/2010/main" val="984358281"/>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4199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3B43-D140-F8D9-ED9B-FAAC256DCD32}"/>
              </a:ext>
            </a:extLst>
          </p:cNvPr>
          <p:cNvSpPr>
            <a:spLocks noGrp="1"/>
          </p:cNvSpPr>
          <p:nvPr>
            <p:ph type="title"/>
          </p:nvPr>
        </p:nvSpPr>
        <p:spPr>
          <a:xfrm>
            <a:off x="4996697" y="618518"/>
            <a:ext cx="6050713" cy="1478570"/>
          </a:xfrm>
        </p:spPr>
        <p:txBody>
          <a:bodyPr>
            <a:normAutofit/>
          </a:bodyPr>
          <a:lstStyle/>
          <a:p>
            <a:r>
              <a:rPr lang="en-US"/>
              <a:t>Primary Goal</a:t>
            </a:r>
            <a:endParaRPr lang="en-GB" dirty="0"/>
          </a:p>
        </p:txBody>
      </p:sp>
      <p:sp>
        <p:nvSpPr>
          <p:cNvPr id="3" name="Content Placeholder 2">
            <a:extLst>
              <a:ext uri="{FF2B5EF4-FFF2-40B4-BE49-F238E27FC236}">
                <a16:creationId xmlns:a16="http://schemas.microsoft.com/office/drawing/2014/main" id="{DFB5DEA7-2046-1126-2E58-4D937D4F8981}"/>
              </a:ext>
            </a:extLst>
          </p:cNvPr>
          <p:cNvSpPr>
            <a:spLocks noGrp="1"/>
          </p:cNvSpPr>
          <p:nvPr>
            <p:ph idx="1"/>
          </p:nvPr>
        </p:nvSpPr>
        <p:spPr>
          <a:xfrm>
            <a:off x="5491472" y="2697768"/>
            <a:ext cx="6078453" cy="3541714"/>
          </a:xfrm>
        </p:spPr>
        <p:txBody>
          <a:bodyPr>
            <a:normAutofit/>
          </a:bodyPr>
          <a:lstStyle/>
          <a:p>
            <a:pPr marL="0" indent="0">
              <a:buNone/>
            </a:pPr>
            <a:r>
              <a:rPr lang="en-GB" dirty="0"/>
              <a:t>This project aims to perform sentiment analysis on the customer reviews of Fine Foods from the Amazon marketplace. The main goal is to understand the ratio of positive to negative reviews and help the business make informed market decisions.</a:t>
            </a:r>
          </a:p>
        </p:txBody>
      </p:sp>
      <p:pic>
        <p:nvPicPr>
          <p:cNvPr id="5" name="Picture 4" descr="Assorted vegetables and fruits">
            <a:extLst>
              <a:ext uri="{FF2B5EF4-FFF2-40B4-BE49-F238E27FC236}">
                <a16:creationId xmlns:a16="http://schemas.microsoft.com/office/drawing/2014/main" id="{EF4B9233-0CA1-FF48-AACA-4265A710F791}"/>
              </a:ext>
            </a:extLst>
          </p:cNvPr>
          <p:cNvPicPr>
            <a:picLocks noChangeAspect="1"/>
          </p:cNvPicPr>
          <p:nvPr/>
        </p:nvPicPr>
        <p:blipFill>
          <a:blip r:embed="rId3"/>
          <a:srcRect l="33582" r="21299" b="-1"/>
          <a:stretch/>
        </p:blipFill>
        <p:spPr>
          <a:xfrm>
            <a:off x="-5597" y="10"/>
            <a:ext cx="4635583" cy="6857990"/>
          </a:xfrm>
          <a:prstGeom prst="rect">
            <a:avLst/>
          </a:prstGeom>
        </p:spPr>
      </p:pic>
    </p:spTree>
    <p:extLst>
      <p:ext uri="{BB962C8B-B14F-4D97-AF65-F5344CB8AC3E}">
        <p14:creationId xmlns:p14="http://schemas.microsoft.com/office/powerpoint/2010/main" val="2712529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9" name="Rectangle 18">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4" name="Rectangle 1">
            <a:extLst>
              <a:ext uri="{FF2B5EF4-FFF2-40B4-BE49-F238E27FC236}">
                <a16:creationId xmlns:a16="http://schemas.microsoft.com/office/drawing/2014/main" id="{F9934CBB-5D76-F720-F5D4-B9FCF83FEAB5}"/>
              </a:ext>
            </a:extLst>
          </p:cNvPr>
          <p:cNvSpPr>
            <a:spLocks noGrp="1" noChangeArrowheads="1"/>
          </p:cNvSpPr>
          <p:nvPr>
            <p:ph idx="1"/>
          </p:nvPr>
        </p:nvSpPr>
        <p:spPr bwMode="auto">
          <a:xfrm>
            <a:off x="680322" y="2336873"/>
            <a:ext cx="5041628" cy="35993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a:ln>
                  <a:noFill/>
                </a:ln>
                <a:effectLst/>
                <a:latin typeface="Arial" panose="020B0604020202020204" pitchFamily="34" charset="0"/>
              </a:rPr>
              <a:t>In conclusion, this project demonstrates the power of sentiment analysis and linear regression in understanding customer feedback. By leveraging VADER for sentiment classification and linear regression for model validation, we can gain valuable insights into customer sentiments and their relationship with product reviews. Future advancements in model accuracy and real-time analysis can further enhance decision-making, providing businesses with the tools to stay ahead of market trends.</a:t>
            </a:r>
          </a:p>
        </p:txBody>
      </p:sp>
      <p:pic>
        <p:nvPicPr>
          <p:cNvPr id="6" name="Picture 5" descr="3D rendering of game pieces tied together with a rope">
            <a:extLst>
              <a:ext uri="{FF2B5EF4-FFF2-40B4-BE49-F238E27FC236}">
                <a16:creationId xmlns:a16="http://schemas.microsoft.com/office/drawing/2014/main" id="{381DFD32-C493-FBC7-D8A3-A73553595FCE}"/>
              </a:ext>
            </a:extLst>
          </p:cNvPr>
          <p:cNvPicPr>
            <a:picLocks noChangeAspect="1"/>
          </p:cNvPicPr>
          <p:nvPr/>
        </p:nvPicPr>
        <p:blipFill>
          <a:blip r:embed="rId3"/>
          <a:srcRect l="3590" r="29760" b="-2"/>
          <a:stretch/>
        </p:blipFill>
        <p:spPr>
          <a:xfrm>
            <a:off x="6096000" y="10"/>
            <a:ext cx="6092823" cy="6856310"/>
          </a:xfrm>
          <a:prstGeom prst="rect">
            <a:avLst/>
          </a:prstGeom>
          <a:ln>
            <a:noFill/>
          </a:ln>
          <a:effectLst/>
        </p:spPr>
      </p:pic>
      <p:sp>
        <p:nvSpPr>
          <p:cNvPr id="14" name="Rectangle 13">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0564C57-928F-20D7-F118-0FEDC5DD8671}"/>
              </a:ext>
            </a:extLst>
          </p:cNvPr>
          <p:cNvSpPr>
            <a:spLocks noGrp="1"/>
          </p:cNvSpPr>
          <p:nvPr>
            <p:ph type="title"/>
          </p:nvPr>
        </p:nvSpPr>
        <p:spPr>
          <a:xfrm>
            <a:off x="680321" y="753228"/>
            <a:ext cx="5041629" cy="1080938"/>
          </a:xfrm>
        </p:spPr>
        <p:txBody>
          <a:bodyPr>
            <a:normAutofit/>
          </a:bodyPr>
          <a:lstStyle/>
          <a:p>
            <a:r>
              <a:rPr lang="en-US"/>
              <a:t>Conclusion</a:t>
            </a:r>
            <a:endParaRPr lang="en-GB" dirty="0"/>
          </a:p>
        </p:txBody>
      </p:sp>
      <p:pic>
        <p:nvPicPr>
          <p:cNvPr id="16" name="Picture 15">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1822196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nalog board showing flight information">
            <a:extLst>
              <a:ext uri="{FF2B5EF4-FFF2-40B4-BE49-F238E27FC236}">
                <a16:creationId xmlns:a16="http://schemas.microsoft.com/office/drawing/2014/main" id="{6A762BB2-5B1B-0395-DD33-D9B65E9BAA11}"/>
              </a:ext>
            </a:extLst>
          </p:cNvPr>
          <p:cNvPicPr>
            <a:picLocks noChangeAspect="1"/>
          </p:cNvPicPr>
          <p:nvPr/>
        </p:nvPicPr>
        <p:blipFill>
          <a:blip r:embed="rId2">
            <a:alphaModFix amt="15000"/>
            <a:grayscl/>
          </a:blip>
          <a:srcRect t="15730"/>
          <a:stretch/>
        </p:blipFill>
        <p:spPr>
          <a:xfrm>
            <a:off x="-608749" y="753227"/>
            <a:ext cx="12192000" cy="6858001"/>
          </a:xfrm>
          <a:prstGeom prst="rect">
            <a:avLst/>
          </a:prstGeom>
        </p:spPr>
      </p:pic>
      <p:pic>
        <p:nvPicPr>
          <p:cNvPr id="12" name="Picture 11">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14" name="Rectangle 13">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85BDC899-EFE0-C8EE-96B1-DE5D94198236}"/>
              </a:ext>
            </a:extLst>
          </p:cNvPr>
          <p:cNvSpPr>
            <a:spLocks noGrp="1"/>
          </p:cNvSpPr>
          <p:nvPr>
            <p:ph type="title"/>
          </p:nvPr>
        </p:nvSpPr>
        <p:spPr>
          <a:xfrm>
            <a:off x="680321" y="753228"/>
            <a:ext cx="9613861" cy="1080938"/>
          </a:xfrm>
        </p:spPr>
        <p:txBody>
          <a:bodyPr>
            <a:normAutofit/>
          </a:bodyPr>
          <a:lstStyle/>
          <a:p>
            <a:r>
              <a:rPr lang="en-US" dirty="0"/>
              <a:t>References</a:t>
            </a:r>
            <a:endParaRPr lang="en-GB" dirty="0"/>
          </a:p>
        </p:txBody>
      </p:sp>
      <p:pic>
        <p:nvPicPr>
          <p:cNvPr id="16" name="Picture 15">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 name="Rectangle 1">
            <a:extLst>
              <a:ext uri="{FF2B5EF4-FFF2-40B4-BE49-F238E27FC236}">
                <a16:creationId xmlns:a16="http://schemas.microsoft.com/office/drawing/2014/main" id="{873D0D98-116F-88AB-FD94-94C004E53999}"/>
              </a:ext>
            </a:extLst>
          </p:cNvPr>
          <p:cNvSpPr>
            <a:spLocks noGrp="1" noChangeArrowheads="1"/>
          </p:cNvSpPr>
          <p:nvPr>
            <p:ph idx="1"/>
          </p:nvPr>
        </p:nvSpPr>
        <p:spPr bwMode="auto">
          <a:xfrm>
            <a:off x="680321" y="2336873"/>
            <a:ext cx="9613861" cy="33950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a:ln>
                  <a:noFill/>
                </a:ln>
                <a:effectLst/>
                <a:latin typeface="Arial" panose="020B0604020202020204" pitchFamily="34" charset="0"/>
              </a:rPr>
              <a:t>Liu, B. (2012). </a:t>
            </a:r>
            <a:r>
              <a:rPr kumimoji="0" lang="en-US" altLang="en-US" sz="1600" b="0" i="1" u="none" strike="noStrike" cap="none" normalizeH="0" baseline="0">
                <a:ln>
                  <a:noFill/>
                </a:ln>
                <a:effectLst/>
                <a:latin typeface="Arial" panose="020B0604020202020204" pitchFamily="34" charset="0"/>
              </a:rPr>
              <a:t>Sentiment analysis and opinion mining</a:t>
            </a:r>
            <a:r>
              <a:rPr kumimoji="0" lang="en-US" altLang="en-US" sz="1600" b="0" i="0" u="none" strike="noStrike" cap="none" normalizeH="0" baseline="0">
                <a:ln>
                  <a:noFill/>
                </a:ln>
                <a:effectLst/>
                <a:latin typeface="Arial" panose="020B0604020202020204" pitchFamily="34" charset="0"/>
              </a:rPr>
              <a:t>. Morgan &amp; Claypool Publishers. </a:t>
            </a:r>
          </a:p>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a:ln>
                  <a:noFill/>
                </a:ln>
                <a:effectLst/>
                <a:latin typeface="Arial" panose="020B0604020202020204" pitchFamily="34" charset="0"/>
              </a:rPr>
              <a:t>Hutto, C. J., &amp; Gilbert, E. E. (2014). VADER: A parsimonious rule-based model for sentiment analysis of social media text. In </a:t>
            </a:r>
            <a:r>
              <a:rPr kumimoji="0" lang="en-US" altLang="en-US" sz="1600" b="0" i="1" u="none" strike="noStrike" cap="none" normalizeH="0" baseline="0">
                <a:ln>
                  <a:noFill/>
                </a:ln>
                <a:effectLst/>
                <a:latin typeface="Arial" panose="020B0604020202020204" pitchFamily="34" charset="0"/>
              </a:rPr>
              <a:t>Proceedings of the Eighth International Conference on Weblogs and Social Media, ICWSM 2014</a:t>
            </a:r>
            <a:r>
              <a:rPr kumimoji="0" lang="en-US" altLang="en-US" sz="1600" b="0" i="0" u="none" strike="noStrike" cap="none" normalizeH="0" baseline="0">
                <a:ln>
                  <a:noFill/>
                </a:ln>
                <a:effectLst/>
                <a:latin typeface="Arial" panose="020B0604020202020204" pitchFamily="34" charset="0"/>
              </a:rPr>
              <a:t> (pp. 216-225). </a:t>
            </a:r>
          </a:p>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a:ln>
                  <a:noFill/>
                </a:ln>
                <a:effectLst/>
                <a:latin typeface="Arial" panose="020B0604020202020204" pitchFamily="34" charset="0"/>
              </a:rPr>
              <a:t>Montgomery, D. C., Peck, E. A., &amp; Vining, G. G. (2012). </a:t>
            </a:r>
            <a:r>
              <a:rPr kumimoji="0" lang="en-US" altLang="en-US" sz="1600" b="0" i="1" u="none" strike="noStrike" cap="none" normalizeH="0" baseline="0">
                <a:ln>
                  <a:noFill/>
                </a:ln>
                <a:effectLst/>
                <a:latin typeface="Arial" panose="020B0604020202020204" pitchFamily="34" charset="0"/>
              </a:rPr>
              <a:t>Introduction to linear regression analysis</a:t>
            </a:r>
            <a:r>
              <a:rPr kumimoji="0" lang="en-US" altLang="en-US" sz="1600" b="0" i="0" u="none" strike="noStrike" cap="none" normalizeH="0" baseline="0">
                <a:ln>
                  <a:noFill/>
                </a:ln>
                <a:effectLst/>
                <a:latin typeface="Arial" panose="020B0604020202020204" pitchFamily="34" charset="0"/>
              </a:rPr>
              <a:t> (5th ed.). Wiley. </a:t>
            </a:r>
          </a:p>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a:ln>
                  <a:noFill/>
                </a:ln>
                <a:effectLst/>
                <a:latin typeface="Arial" panose="020B0604020202020204" pitchFamily="34" charset="0"/>
              </a:rPr>
              <a:t>Choudhury, P., &amp; Kaur, H. (2020). Role of sentiment analysis in business decision making: A review. </a:t>
            </a:r>
            <a:r>
              <a:rPr kumimoji="0" lang="en-US" altLang="en-US" sz="1600" b="0" i="1" u="none" strike="noStrike" cap="none" normalizeH="0" baseline="0">
                <a:ln>
                  <a:noFill/>
                </a:ln>
                <a:effectLst/>
                <a:latin typeface="Arial" panose="020B0604020202020204" pitchFamily="34" charset="0"/>
              </a:rPr>
              <a:t>Journal of Business Research</a:t>
            </a:r>
            <a:r>
              <a:rPr kumimoji="0" lang="en-US" altLang="en-US" sz="1600" b="0" i="0" u="none" strike="noStrike" cap="none" normalizeH="0" baseline="0">
                <a:ln>
                  <a:noFill/>
                </a:ln>
                <a:effectLst/>
                <a:latin typeface="Arial" panose="020B0604020202020204" pitchFamily="34" charset="0"/>
              </a:rPr>
              <a:t>, 112, 1-10. </a:t>
            </a:r>
            <a:r>
              <a:rPr kumimoji="0" lang="en-US" altLang="en-US" sz="1600" b="0" i="0" u="none" strike="noStrike" cap="none" normalizeH="0" baseline="0">
                <a:ln>
                  <a:noFill/>
                </a:ln>
                <a:effectLst/>
                <a:latin typeface="Arial" panose="020B0604020202020204" pitchFamily="34" charset="0"/>
                <a:hlinkClick r:id="rId5"/>
              </a:rPr>
              <a:t>https://doi.org/10.1016/j.jbusres.2019.10.018</a:t>
            </a:r>
            <a:r>
              <a:rPr kumimoji="0" lang="en-US" altLang="en-US" sz="1600" b="0" i="0" u="none" strike="noStrike" cap="none" normalizeH="0" baseline="0">
                <a:ln>
                  <a:noFill/>
                </a:ln>
                <a:effectLst/>
                <a:latin typeface="Arial" panose="020B0604020202020204" pitchFamily="34" charset="0"/>
              </a:rPr>
              <a:t> </a:t>
            </a:r>
          </a:p>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a:ln>
                  <a:noFill/>
                </a:ln>
                <a:effectLst/>
                <a:latin typeface="Arial" panose="020B0604020202020204" pitchFamily="34" charset="0"/>
              </a:rPr>
              <a:t>Provost, F., &amp; Fawcett, T. (2013). </a:t>
            </a:r>
            <a:r>
              <a:rPr kumimoji="0" lang="en-US" altLang="en-US" sz="1600" b="0" i="1" u="none" strike="noStrike" cap="none" normalizeH="0" baseline="0">
                <a:ln>
                  <a:noFill/>
                </a:ln>
                <a:effectLst/>
                <a:latin typeface="Arial" panose="020B0604020202020204" pitchFamily="34" charset="0"/>
              </a:rPr>
              <a:t>Data science for business: What you need to know about data mining and data-analytic thinking</a:t>
            </a:r>
            <a:r>
              <a:rPr kumimoji="0" lang="en-US" altLang="en-US" sz="1600" b="0" i="0" u="none" strike="noStrike" cap="none" normalizeH="0" baseline="0">
                <a:ln>
                  <a:noFill/>
                </a:ln>
                <a:effectLst/>
                <a:latin typeface="Arial" panose="020B0604020202020204" pitchFamily="34" charset="0"/>
              </a:rPr>
              <a:t>. O'Reilly Media. </a:t>
            </a:r>
          </a:p>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a:ln>
                  <a:noFill/>
                </a:ln>
                <a:effectLst/>
                <a:latin typeface="Arial" panose="020B0604020202020204" pitchFamily="34" charset="0"/>
              </a:rPr>
              <a:t>Jha, S., &amp; Kumar, A. (2019). Sentiment analysis of product reviews: A case study on Amazon Fine Food Reviews. </a:t>
            </a:r>
            <a:r>
              <a:rPr kumimoji="0" lang="en-US" altLang="en-US" sz="1600" b="0" i="1" u="none" strike="noStrike" cap="none" normalizeH="0" baseline="0">
                <a:ln>
                  <a:noFill/>
                </a:ln>
                <a:effectLst/>
                <a:latin typeface="Arial" panose="020B0604020202020204" pitchFamily="34" charset="0"/>
              </a:rPr>
              <a:t>International Journal of Computer Applications</a:t>
            </a:r>
            <a:r>
              <a:rPr kumimoji="0" lang="en-US" altLang="en-US" sz="1600" b="0" i="0" u="none" strike="noStrike" cap="none" normalizeH="0" baseline="0">
                <a:ln>
                  <a:noFill/>
                </a:ln>
                <a:effectLst/>
                <a:latin typeface="Arial" panose="020B0604020202020204" pitchFamily="34" charset="0"/>
              </a:rPr>
              <a:t>, 178(16), 1-8. </a:t>
            </a:r>
            <a:r>
              <a:rPr kumimoji="0" lang="en-US" altLang="en-US" sz="1600" b="0" i="0" u="none" strike="noStrike" cap="none" normalizeH="0" baseline="0">
                <a:ln>
                  <a:noFill/>
                </a:ln>
                <a:effectLst/>
                <a:latin typeface="Arial" panose="020B0604020202020204" pitchFamily="34" charset="0"/>
                <a:hlinkClick r:id="rId6"/>
              </a:rPr>
              <a:t>https://doi.org/10.5120/ijca2019918797</a:t>
            </a:r>
            <a:r>
              <a:rPr kumimoji="0" lang="en-US" altLang="en-US" sz="1600" b="0" i="0" u="none" strike="noStrike" cap="none" normalizeH="0" baseline="0">
                <a:ln>
                  <a:noFill/>
                </a:ln>
                <a:effectLst/>
                <a:latin typeface="Arial" panose="020B0604020202020204" pitchFamily="34" charset="0"/>
              </a:rPr>
              <a:t> </a:t>
            </a:r>
          </a:p>
        </p:txBody>
      </p:sp>
    </p:spTree>
    <p:extLst>
      <p:ext uri="{BB962C8B-B14F-4D97-AF65-F5344CB8AC3E}">
        <p14:creationId xmlns:p14="http://schemas.microsoft.com/office/powerpoint/2010/main" val="444493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F259-7EB8-0C34-889E-5576240EBCF8}"/>
              </a:ext>
            </a:extLst>
          </p:cNvPr>
          <p:cNvSpPr>
            <a:spLocks noGrp="1"/>
          </p:cNvSpPr>
          <p:nvPr>
            <p:ph type="title"/>
          </p:nvPr>
        </p:nvSpPr>
        <p:spPr>
          <a:xfrm>
            <a:off x="680321" y="753228"/>
            <a:ext cx="9613861" cy="1080938"/>
          </a:xfrm>
        </p:spPr>
        <p:txBody>
          <a:bodyPr>
            <a:normAutofit/>
          </a:bodyPr>
          <a:lstStyle/>
          <a:p>
            <a:r>
              <a:rPr lang="en-US"/>
              <a:t>Challenges Faced</a:t>
            </a:r>
            <a:endParaRPr lang="en-GB"/>
          </a:p>
        </p:txBody>
      </p:sp>
      <p:graphicFrame>
        <p:nvGraphicFramePr>
          <p:cNvPr id="7" name="Rectangle 2">
            <a:extLst>
              <a:ext uri="{FF2B5EF4-FFF2-40B4-BE49-F238E27FC236}">
                <a16:creationId xmlns:a16="http://schemas.microsoft.com/office/drawing/2014/main" id="{CB19405E-CF72-17CB-90B9-2F73184BED6E}"/>
              </a:ext>
            </a:extLst>
          </p:cNvPr>
          <p:cNvGraphicFramePr>
            <a:graphicFrameLocks noGrp="1"/>
          </p:cNvGraphicFramePr>
          <p:nvPr>
            <p:ph idx="1"/>
            <p:extLst>
              <p:ext uri="{D42A27DB-BD31-4B8C-83A1-F6EECF244321}">
                <p14:modId xmlns:p14="http://schemas.microsoft.com/office/powerpoint/2010/main" val="1313304657"/>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421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4" name="Rectangle 23">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863718A2-ED42-547E-608F-AC711E3B845A}"/>
              </a:ext>
            </a:extLst>
          </p:cNvPr>
          <p:cNvSpPr>
            <a:spLocks noGrp="1"/>
          </p:cNvSpPr>
          <p:nvPr>
            <p:ph type="title"/>
          </p:nvPr>
        </p:nvSpPr>
        <p:spPr>
          <a:xfrm>
            <a:off x="680321" y="2063262"/>
            <a:ext cx="3739279" cy="2661052"/>
          </a:xfrm>
        </p:spPr>
        <p:txBody>
          <a:bodyPr>
            <a:normAutofit/>
          </a:bodyPr>
          <a:lstStyle/>
          <a:p>
            <a:pPr algn="r"/>
            <a:r>
              <a:rPr lang="en-US" sz="4400"/>
              <a:t>Project Approach</a:t>
            </a:r>
            <a:endParaRPr lang="en-GB" sz="4400"/>
          </a:p>
        </p:txBody>
      </p:sp>
      <p:graphicFrame>
        <p:nvGraphicFramePr>
          <p:cNvPr id="25" name="Rectangle 1">
            <a:extLst>
              <a:ext uri="{FF2B5EF4-FFF2-40B4-BE49-F238E27FC236}">
                <a16:creationId xmlns:a16="http://schemas.microsoft.com/office/drawing/2014/main" id="{EAD5075A-D80C-873C-DD47-3F5BAF50E2B6}"/>
              </a:ext>
            </a:extLst>
          </p:cNvPr>
          <p:cNvGraphicFramePr>
            <a:graphicFrameLocks noGrp="1"/>
          </p:cNvGraphicFramePr>
          <p:nvPr>
            <p:ph idx="1"/>
            <p:extLst>
              <p:ext uri="{D42A27DB-BD31-4B8C-83A1-F6EECF244321}">
                <p14:modId xmlns:p14="http://schemas.microsoft.com/office/powerpoint/2010/main" val="1204316597"/>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054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8" name="Rectangle 17">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useBgFill="1">
        <p:nvSpPr>
          <p:cNvPr id="20" name="Rectangle 19">
            <a:extLst>
              <a:ext uri="{FF2B5EF4-FFF2-40B4-BE49-F238E27FC236}">
                <a16:creationId xmlns:a16="http://schemas.microsoft.com/office/drawing/2014/main" id="{02AEAF3C-0CED-4482-86B9-3C180EDC9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BA04A6F-88E9-C3D7-7146-19F47F898954}"/>
              </a:ext>
            </a:extLst>
          </p:cNvPr>
          <p:cNvPicPr>
            <a:picLocks noChangeAspect="1"/>
          </p:cNvPicPr>
          <p:nvPr/>
        </p:nvPicPr>
        <p:blipFill>
          <a:blip r:embed="rId5"/>
          <a:stretch>
            <a:fillRect/>
          </a:stretch>
        </p:blipFill>
        <p:spPr>
          <a:xfrm>
            <a:off x="127679" y="742192"/>
            <a:ext cx="11933466" cy="3043034"/>
          </a:xfrm>
          <a:prstGeom prst="rect">
            <a:avLst/>
          </a:prstGeom>
          <a:ln>
            <a:noFill/>
          </a:ln>
          <a:effectLst>
            <a:outerShdw blurRad="76200" dist="63500" dir="5040000" algn="tl" rotWithShape="0">
              <a:srgbClr val="000000">
                <a:alpha val="41000"/>
              </a:srgbClr>
            </a:outerShdw>
          </a:effectLst>
        </p:spPr>
      </p:pic>
      <p:sp>
        <p:nvSpPr>
          <p:cNvPr id="22" name="Rectangle 21">
            <a:extLst>
              <a:ext uri="{FF2B5EF4-FFF2-40B4-BE49-F238E27FC236}">
                <a16:creationId xmlns:a16="http://schemas.microsoft.com/office/drawing/2014/main" id="{5020BDF5-9C02-46E6-A235-B50ED2AF1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368017"/>
            <a:ext cx="10439400"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3AEDA50C-9E7E-666F-75F0-8B70198465B4}"/>
              </a:ext>
            </a:extLst>
          </p:cNvPr>
          <p:cNvSpPr>
            <a:spLocks noGrp="1"/>
          </p:cNvSpPr>
          <p:nvPr>
            <p:ph type="title"/>
          </p:nvPr>
        </p:nvSpPr>
        <p:spPr>
          <a:xfrm>
            <a:off x="674158" y="4499572"/>
            <a:ext cx="9619488" cy="955245"/>
          </a:xfrm>
        </p:spPr>
        <p:txBody>
          <a:bodyPr vert="horz" lIns="91440" tIns="45720" rIns="91440" bIns="45720" rtlCol="0" anchor="b">
            <a:normAutofit/>
          </a:bodyPr>
          <a:lstStyle/>
          <a:p>
            <a:pPr algn="r"/>
            <a:r>
              <a:rPr lang="en-US" sz="4800"/>
              <a:t>Project Timeline</a:t>
            </a:r>
          </a:p>
        </p:txBody>
      </p:sp>
      <p:pic>
        <p:nvPicPr>
          <p:cNvPr id="24" name="Picture 23">
            <a:extLst>
              <a:ext uri="{FF2B5EF4-FFF2-40B4-BE49-F238E27FC236}">
                <a16:creationId xmlns:a16="http://schemas.microsoft.com/office/drawing/2014/main" id="{8A9197D8-E05A-4B70-8742-A3FE216EBD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bwMode="white">
          <a:xfrm>
            <a:off x="0" y="6020068"/>
            <a:ext cx="10439399" cy="275942"/>
          </a:xfrm>
          <a:prstGeom prst="rect">
            <a:avLst/>
          </a:prstGeom>
        </p:spPr>
      </p:pic>
      <p:pic>
        <p:nvPicPr>
          <p:cNvPr id="26" name="Picture 25">
            <a:extLst>
              <a:ext uri="{FF2B5EF4-FFF2-40B4-BE49-F238E27FC236}">
                <a16:creationId xmlns:a16="http://schemas.microsoft.com/office/drawing/2014/main" id="{6161444F-3323-47B2-B7CA-87E67EE6CA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bwMode="white">
          <a:xfrm>
            <a:off x="10583333" y="6021062"/>
            <a:ext cx="1605490" cy="276940"/>
          </a:xfrm>
          <a:prstGeom prst="rect">
            <a:avLst/>
          </a:prstGeom>
        </p:spPr>
      </p:pic>
      <p:sp>
        <p:nvSpPr>
          <p:cNvPr id="28" name="Rectangle 27">
            <a:extLst>
              <a:ext uri="{FF2B5EF4-FFF2-40B4-BE49-F238E27FC236}">
                <a16:creationId xmlns:a16="http://schemas.microsoft.com/office/drawing/2014/main" id="{9A100E83-CB52-4190-BE11-7D3AE1AE4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0594976" y="4367295"/>
            <a:ext cx="1597024" cy="1660332"/>
          </a:xfrm>
          <a:prstGeom prst="rect">
            <a:avLst/>
          </a:prstGeom>
          <a:solidFill>
            <a:schemeClr val="accent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3648609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4" name="Rectangle 23">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4B01C097-FD1C-B9A7-617D-7161C8061D3E}"/>
              </a:ext>
            </a:extLst>
          </p:cNvPr>
          <p:cNvSpPr>
            <a:spLocks noGrp="1"/>
          </p:cNvSpPr>
          <p:nvPr>
            <p:ph type="title"/>
          </p:nvPr>
        </p:nvSpPr>
        <p:spPr>
          <a:xfrm>
            <a:off x="680321" y="2063262"/>
            <a:ext cx="3739279" cy="2661052"/>
          </a:xfrm>
        </p:spPr>
        <p:txBody>
          <a:bodyPr>
            <a:normAutofit/>
          </a:bodyPr>
          <a:lstStyle/>
          <a:p>
            <a:pPr algn="r"/>
            <a:r>
              <a:rPr lang="en-US" sz="4400"/>
              <a:t>Challenges Faced</a:t>
            </a:r>
            <a:endParaRPr lang="en-GB" sz="4400"/>
          </a:p>
        </p:txBody>
      </p:sp>
      <p:graphicFrame>
        <p:nvGraphicFramePr>
          <p:cNvPr id="25" name="Rectangle 1">
            <a:extLst>
              <a:ext uri="{FF2B5EF4-FFF2-40B4-BE49-F238E27FC236}">
                <a16:creationId xmlns:a16="http://schemas.microsoft.com/office/drawing/2014/main" id="{3F77412B-ED09-72F0-4AFD-0CC2945E8125}"/>
              </a:ext>
            </a:extLst>
          </p:cNvPr>
          <p:cNvGraphicFramePr>
            <a:graphicFrameLocks noGrp="1"/>
          </p:cNvGraphicFramePr>
          <p:nvPr>
            <p:ph idx="1"/>
            <p:extLst>
              <p:ext uri="{D42A27DB-BD31-4B8C-83A1-F6EECF244321}">
                <p14:modId xmlns:p14="http://schemas.microsoft.com/office/powerpoint/2010/main" val="1979930809"/>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95800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63B8-69C9-F626-31E4-66160EC9DF72}"/>
              </a:ext>
            </a:extLst>
          </p:cNvPr>
          <p:cNvSpPr>
            <a:spLocks noGrp="1"/>
          </p:cNvSpPr>
          <p:nvPr>
            <p:ph type="title"/>
          </p:nvPr>
        </p:nvSpPr>
        <p:spPr/>
        <p:txBody>
          <a:bodyPr/>
          <a:lstStyle/>
          <a:p>
            <a:r>
              <a:rPr lang="en-US" dirty="0"/>
              <a:t>Data Source</a:t>
            </a:r>
            <a:endParaRPr lang="en-GB" dirty="0"/>
          </a:p>
        </p:txBody>
      </p:sp>
      <p:sp>
        <p:nvSpPr>
          <p:cNvPr id="3" name="Content Placeholder 2">
            <a:extLst>
              <a:ext uri="{FF2B5EF4-FFF2-40B4-BE49-F238E27FC236}">
                <a16:creationId xmlns:a16="http://schemas.microsoft.com/office/drawing/2014/main" id="{FEC16D68-2CA0-B23A-5D4E-65AA022596FC}"/>
              </a:ext>
            </a:extLst>
          </p:cNvPr>
          <p:cNvSpPr>
            <a:spLocks noGrp="1"/>
          </p:cNvSpPr>
          <p:nvPr>
            <p:ph idx="1"/>
          </p:nvPr>
        </p:nvSpPr>
        <p:spPr>
          <a:xfrm>
            <a:off x="789740" y="2346017"/>
            <a:ext cx="10612519" cy="1430455"/>
          </a:xfrm>
        </p:spPr>
        <p:txBody>
          <a:bodyPr/>
          <a:lstStyle/>
          <a:p>
            <a:pPr marL="0" indent="0" algn="ctr">
              <a:buNone/>
            </a:pPr>
            <a:r>
              <a:rPr lang="en-GB" dirty="0"/>
              <a:t>The dataset comprises approximately 500,000 Amazon customer reviews on fine food products. It includes information such as helpfulness ratings, review scores (1 to 5), summaries, and full reviews. The important columns are Score and Text.</a:t>
            </a:r>
          </a:p>
        </p:txBody>
      </p:sp>
      <p:pic>
        <p:nvPicPr>
          <p:cNvPr id="5" name="Picture 4">
            <a:extLst>
              <a:ext uri="{FF2B5EF4-FFF2-40B4-BE49-F238E27FC236}">
                <a16:creationId xmlns:a16="http://schemas.microsoft.com/office/drawing/2014/main" id="{9FCF5534-C1D3-3519-93C0-D3B6D5D0D600}"/>
              </a:ext>
            </a:extLst>
          </p:cNvPr>
          <p:cNvPicPr>
            <a:picLocks noChangeAspect="1"/>
          </p:cNvPicPr>
          <p:nvPr/>
        </p:nvPicPr>
        <p:blipFill>
          <a:blip r:embed="rId2"/>
          <a:stretch>
            <a:fillRect/>
          </a:stretch>
        </p:blipFill>
        <p:spPr>
          <a:xfrm>
            <a:off x="443801" y="4016527"/>
            <a:ext cx="11304396" cy="2014616"/>
          </a:xfrm>
          <a:prstGeom prst="rect">
            <a:avLst/>
          </a:prstGeom>
        </p:spPr>
      </p:pic>
    </p:spTree>
    <p:extLst>
      <p:ext uri="{BB962C8B-B14F-4D97-AF65-F5344CB8AC3E}">
        <p14:creationId xmlns:p14="http://schemas.microsoft.com/office/powerpoint/2010/main" val="1414937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D0E559FF-D9C3-747A-9641-46360C4F16CA}"/>
              </a:ext>
            </a:extLst>
          </p:cNvPr>
          <p:cNvSpPr>
            <a:spLocks noGrp="1"/>
          </p:cNvSpPr>
          <p:nvPr>
            <p:ph type="title"/>
          </p:nvPr>
        </p:nvSpPr>
        <p:spPr>
          <a:xfrm>
            <a:off x="680321" y="2063262"/>
            <a:ext cx="3739279" cy="2661052"/>
          </a:xfrm>
        </p:spPr>
        <p:txBody>
          <a:bodyPr>
            <a:normAutofit/>
          </a:bodyPr>
          <a:lstStyle/>
          <a:p>
            <a:pPr algn="r"/>
            <a:r>
              <a:rPr lang="en-US" sz="4400"/>
              <a:t>Key Concepts – VADER Library</a:t>
            </a:r>
            <a:endParaRPr lang="en-GB" sz="4400"/>
          </a:p>
        </p:txBody>
      </p:sp>
      <p:graphicFrame>
        <p:nvGraphicFramePr>
          <p:cNvPr id="6" name="Rectangle 1">
            <a:extLst>
              <a:ext uri="{FF2B5EF4-FFF2-40B4-BE49-F238E27FC236}">
                <a16:creationId xmlns:a16="http://schemas.microsoft.com/office/drawing/2014/main" id="{0FA38D95-11FC-4F8F-DF74-903A1DD70D0B}"/>
              </a:ext>
            </a:extLst>
          </p:cNvPr>
          <p:cNvGraphicFramePr>
            <a:graphicFrameLocks noGrp="1"/>
          </p:cNvGraphicFramePr>
          <p:nvPr>
            <p:ph idx="1"/>
            <p:extLst>
              <p:ext uri="{D42A27DB-BD31-4B8C-83A1-F6EECF244321}">
                <p14:modId xmlns:p14="http://schemas.microsoft.com/office/powerpoint/2010/main" val="4155130696"/>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6247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34CD82A9-FFA6-F2CA-CBF8-A461A57CBDB2}"/>
              </a:ext>
            </a:extLst>
          </p:cNvPr>
          <p:cNvSpPr>
            <a:spLocks noGrp="1"/>
          </p:cNvSpPr>
          <p:nvPr>
            <p:ph type="title"/>
          </p:nvPr>
        </p:nvSpPr>
        <p:spPr>
          <a:xfrm>
            <a:off x="680321" y="2063262"/>
            <a:ext cx="3739279" cy="2661052"/>
          </a:xfrm>
        </p:spPr>
        <p:txBody>
          <a:bodyPr>
            <a:normAutofit/>
          </a:bodyPr>
          <a:lstStyle/>
          <a:p>
            <a:pPr algn="r"/>
            <a:r>
              <a:rPr lang="en-US" sz="4400"/>
              <a:t>Key Concepts – Linear Regression</a:t>
            </a:r>
            <a:endParaRPr lang="en-GB" sz="4400"/>
          </a:p>
        </p:txBody>
      </p:sp>
      <p:graphicFrame>
        <p:nvGraphicFramePr>
          <p:cNvPr id="6" name="Rectangle 1">
            <a:extLst>
              <a:ext uri="{FF2B5EF4-FFF2-40B4-BE49-F238E27FC236}">
                <a16:creationId xmlns:a16="http://schemas.microsoft.com/office/drawing/2014/main" id="{03696278-6BF9-C97C-F4D3-2F7AD5914F4F}"/>
              </a:ext>
            </a:extLst>
          </p:cNvPr>
          <p:cNvGraphicFramePr>
            <a:graphicFrameLocks noGrp="1"/>
          </p:cNvGraphicFramePr>
          <p:nvPr>
            <p:ph idx="1"/>
            <p:extLst>
              <p:ext uri="{D42A27DB-BD31-4B8C-83A1-F6EECF244321}">
                <p14:modId xmlns:p14="http://schemas.microsoft.com/office/powerpoint/2010/main" val="2066683614"/>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8691712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381</TotalTime>
  <Words>1297</Words>
  <Application>Microsoft Office PowerPoint</Application>
  <PresentationFormat>Widescreen</PresentationFormat>
  <Paragraphs>62</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Trebuchet MS</vt:lpstr>
      <vt:lpstr>Berlin</vt:lpstr>
      <vt:lpstr>Sentiment Analysis of Amazon Fine Food Reviews</vt:lpstr>
      <vt:lpstr>Primary Goal</vt:lpstr>
      <vt:lpstr>Challenges Faced</vt:lpstr>
      <vt:lpstr>Project Approach</vt:lpstr>
      <vt:lpstr>Project Timeline</vt:lpstr>
      <vt:lpstr>Challenges Faced</vt:lpstr>
      <vt:lpstr>Data Source</vt:lpstr>
      <vt:lpstr>Key Concepts – VADER Library</vt:lpstr>
      <vt:lpstr>Key Concepts – Linear Regression</vt:lpstr>
      <vt:lpstr>Code explanation – Data Extraction and Preprocessing </vt:lpstr>
      <vt:lpstr>Code Explanation – Plotting Actual Review Scores</vt:lpstr>
      <vt:lpstr>Code Explanation – Sentiment Analysis </vt:lpstr>
      <vt:lpstr>Code Explanation – Plotting New Sentiment Scores Assigned</vt:lpstr>
      <vt:lpstr>Code Explanation – Linear Regression Model Creation and Training</vt:lpstr>
      <vt:lpstr>Code Explanation – Testing the Model</vt:lpstr>
      <vt:lpstr>Code explanation – Plotting the Regression Model</vt:lpstr>
      <vt:lpstr>Code Results – Linear Regression Results</vt:lpstr>
      <vt:lpstr>Key Takeaways</vt:lpstr>
      <vt:lpstr>Future Prospects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 Shrotri</dc:creator>
  <cp:lastModifiedBy>Priya Shrotri</cp:lastModifiedBy>
  <cp:revision>4</cp:revision>
  <dcterms:created xsi:type="dcterms:W3CDTF">2024-12-10T14:17:15Z</dcterms:created>
  <dcterms:modified xsi:type="dcterms:W3CDTF">2024-12-10T20:38:40Z</dcterms:modified>
</cp:coreProperties>
</file>