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AA0912-2AFE-4A45-A258-64DDF2901F3D}">
  <a:tblStyle styleId="{9FAA0912-2AFE-4A45-A258-64DDF2901F3D}"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9600"/>
              <a:buFont typeface="Trebuchet MS"/>
              <a:buNone/>
              <a:defRPr sz="9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267"/>
              <a:buFont typeface="Trebuchet MS"/>
              <a:buNone/>
              <a:defRPr b="0" sz="426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p:nvPr>
            <p:ph idx="2" type="pic"/>
          </p:nvPr>
        </p:nvSpPr>
        <p:spPr>
          <a:xfrm>
            <a:off x="508001" y="457200"/>
            <a:ext cx="6447501" cy="2884289"/>
          </a:xfrm>
          <a:prstGeom prst="rect">
            <a:avLst/>
          </a:prstGeom>
          <a:noFill/>
          <a:ln>
            <a:noFill/>
          </a:ln>
        </p:spPr>
      </p:sp>
      <p:sp>
        <p:nvSpPr>
          <p:cNvPr id="90" name="Google Shape;90;p1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706"/>
              <a:buNone/>
              <a:defRPr sz="2133"/>
            </a:lvl1pPr>
            <a:lvl2pPr indent="-228600" lvl="1" marL="914400" algn="l">
              <a:spcBef>
                <a:spcPts val="1000"/>
              </a:spcBef>
              <a:spcAft>
                <a:spcPts val="0"/>
              </a:spcAft>
              <a:buSzPts val="1706"/>
              <a:buNone/>
              <a:defRPr sz="2133"/>
            </a:lvl2pPr>
            <a:lvl3pPr indent="-228600" lvl="2" marL="1371600" algn="l">
              <a:spcBef>
                <a:spcPts val="1000"/>
              </a:spcBef>
              <a:spcAft>
                <a:spcPts val="0"/>
              </a:spcAft>
              <a:buSzPts val="1422"/>
              <a:buNone/>
              <a:defRPr sz="1778"/>
            </a:lvl3pPr>
            <a:lvl4pPr indent="-228600" lvl="3" marL="1828800" algn="l">
              <a:spcBef>
                <a:spcPts val="1000"/>
              </a:spcBef>
              <a:spcAft>
                <a:spcPts val="0"/>
              </a:spcAft>
              <a:buSzPts val="1280"/>
              <a:buNone/>
              <a:defRPr sz="1600"/>
            </a:lvl4pPr>
            <a:lvl5pPr indent="-228600" lvl="4" marL="2286000" algn="l">
              <a:spcBef>
                <a:spcPts val="1000"/>
              </a:spcBef>
              <a:spcAft>
                <a:spcPts val="0"/>
              </a:spcAft>
              <a:buSzPts val="1280"/>
              <a:buNone/>
              <a:defRPr sz="1600"/>
            </a:lvl5pPr>
            <a:lvl6pPr indent="-228600" lvl="5" marL="2743200" algn="l">
              <a:spcBef>
                <a:spcPts val="1000"/>
              </a:spcBef>
              <a:spcAft>
                <a:spcPts val="0"/>
              </a:spcAft>
              <a:buSzPts val="1280"/>
              <a:buNone/>
              <a:defRPr sz="1600"/>
            </a:lvl6pPr>
            <a:lvl7pPr indent="-228600" lvl="6" marL="3200400" algn="l">
              <a:spcBef>
                <a:spcPts val="1000"/>
              </a:spcBef>
              <a:spcAft>
                <a:spcPts val="0"/>
              </a:spcAft>
              <a:buSzPts val="1280"/>
              <a:buNone/>
              <a:defRPr sz="1600"/>
            </a:lvl7pPr>
            <a:lvl8pPr indent="-228600" lvl="7" marL="3657600" algn="l">
              <a:spcBef>
                <a:spcPts val="1000"/>
              </a:spcBef>
              <a:spcAft>
                <a:spcPts val="0"/>
              </a:spcAft>
              <a:buSzPts val="1280"/>
              <a:buNone/>
              <a:defRPr sz="1600"/>
            </a:lvl8pPr>
            <a:lvl9pPr indent="-228600" lvl="8" marL="4114800" algn="l">
              <a:spcBef>
                <a:spcPts val="1000"/>
              </a:spcBef>
              <a:spcAft>
                <a:spcPts val="0"/>
              </a:spcAft>
              <a:buSzPts val="1280"/>
              <a:buNone/>
              <a:defRPr sz="1600"/>
            </a:lvl9pPr>
          </a:lstStyle>
          <a:p/>
        </p:txBody>
      </p:sp>
      <p:sp>
        <p:nvSpPr>
          <p:cNvPr id="91" name="Google Shape;91;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7822"/>
              <a:buFont typeface="Trebuchet MS"/>
              <a:buNone/>
              <a:defRPr b="0" sz="782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2560"/>
              <a:buNone/>
              <a:defRPr sz="3200">
                <a:solidFill>
                  <a:srgbClr val="3F3F3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97" name="Google Shape;97;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7822"/>
              <a:buFont typeface="Trebuchet MS"/>
              <a:buNone/>
              <a:defRPr b="0" sz="782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2275"/>
              <a:buFont typeface="Trebuchet MS"/>
              <a:buNone/>
              <a:defRPr sz="2844">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2560"/>
              <a:buNone/>
              <a:defRPr sz="3200">
                <a:solidFill>
                  <a:srgbClr val="3F3F3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104" name="Google Shape;104;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3"/>
          <p:cNvSpPr txBox="1"/>
          <p:nvPr/>
        </p:nvSpPr>
        <p:spPr>
          <a:xfrm>
            <a:off x="406403" y="592784"/>
            <a:ext cx="457200" cy="438582"/>
          </a:xfrm>
          <a:prstGeom prst="rect">
            <a:avLst/>
          </a:prstGeom>
          <a:noFill/>
          <a:ln>
            <a:noFill/>
          </a:ln>
        </p:spPr>
        <p:txBody>
          <a:bodyPr anchorCtr="0" anchor="ctr" bIns="81275" lIns="162550" spcFirstLastPara="1" rIns="162550" wrap="square" tIns="81275">
            <a:noAutofit/>
          </a:bodyPr>
          <a:lstStyle/>
          <a:p>
            <a:pPr indent="0" lvl="0" marL="0" marR="0" rtl="0" algn="l">
              <a:lnSpc>
                <a:spcPct val="100000"/>
              </a:lnSpc>
              <a:spcBef>
                <a:spcPts val="0"/>
              </a:spcBef>
              <a:spcAft>
                <a:spcPts val="0"/>
              </a:spcAft>
              <a:buNone/>
            </a:pPr>
            <a:r>
              <a:rPr b="0" i="0" lang="en-US" sz="14222" u="none" cap="none" strike="noStrike">
                <a:solidFill>
                  <a:srgbClr val="BFE471"/>
                </a:solidFill>
                <a:latin typeface="Arial"/>
                <a:ea typeface="Arial"/>
                <a:cs typeface="Arial"/>
                <a:sym typeface="Arial"/>
              </a:rPr>
              <a:t>“</a:t>
            </a:r>
            <a:endParaRPr/>
          </a:p>
        </p:txBody>
      </p:sp>
      <p:sp>
        <p:nvSpPr>
          <p:cNvPr id="108" name="Google Shape;108;p13"/>
          <p:cNvSpPr txBox="1"/>
          <p:nvPr/>
        </p:nvSpPr>
        <p:spPr>
          <a:xfrm>
            <a:off x="6669758" y="2164917"/>
            <a:ext cx="457200" cy="438582"/>
          </a:xfrm>
          <a:prstGeom prst="rect">
            <a:avLst/>
          </a:prstGeom>
          <a:noFill/>
          <a:ln>
            <a:noFill/>
          </a:ln>
        </p:spPr>
        <p:txBody>
          <a:bodyPr anchorCtr="0" anchor="ctr" bIns="81275" lIns="162550" spcFirstLastPara="1" rIns="162550" wrap="square" tIns="81275">
            <a:noAutofit/>
          </a:bodyPr>
          <a:lstStyle/>
          <a:p>
            <a:pPr indent="0" lvl="0" marL="0" marR="0" rtl="0" algn="l">
              <a:lnSpc>
                <a:spcPct val="100000"/>
              </a:lnSpc>
              <a:spcBef>
                <a:spcPts val="0"/>
              </a:spcBef>
              <a:spcAft>
                <a:spcPts val="0"/>
              </a:spcAft>
              <a:buNone/>
            </a:pPr>
            <a:r>
              <a:rPr b="0" i="0" lang="en-US" sz="14222" u="none" cap="none" strike="noStrike">
                <a:solidFill>
                  <a:srgbClr val="BFE471"/>
                </a:solidFill>
                <a:latin typeface="Arial"/>
                <a:ea typeface="Arial"/>
                <a:cs typeface="Arial"/>
                <a:sym typeface="Arial"/>
              </a:rPr>
              <a:t>”</a:t>
            </a:r>
            <a:endParaRPr b="0" i="0" sz="32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7822"/>
              <a:buFont typeface="Trebuchet MS"/>
              <a:buNone/>
              <a:defRPr b="0" sz="782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560"/>
              <a:buNone/>
              <a:defRPr sz="3200">
                <a:solidFill>
                  <a:srgbClr val="3F3F3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112" name="Google Shape;112;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7822"/>
              <a:buFont typeface="Trebuchet MS"/>
              <a:buNone/>
              <a:defRPr b="0" sz="782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3414"/>
              <a:buFont typeface="Trebuchet MS"/>
              <a:buNone/>
              <a:defRPr sz="4267">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560"/>
              <a:buNone/>
              <a:defRPr sz="3200">
                <a:solidFill>
                  <a:srgbClr val="7F7F7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119" name="Google Shape;119;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406403" y="592784"/>
            <a:ext cx="457200" cy="438582"/>
          </a:xfrm>
          <a:prstGeom prst="rect">
            <a:avLst/>
          </a:prstGeom>
          <a:noFill/>
          <a:ln>
            <a:noFill/>
          </a:ln>
        </p:spPr>
        <p:txBody>
          <a:bodyPr anchorCtr="0" anchor="ctr" bIns="81275" lIns="162550" spcFirstLastPara="1" rIns="162550" wrap="square" tIns="81275">
            <a:noAutofit/>
          </a:bodyPr>
          <a:lstStyle/>
          <a:p>
            <a:pPr indent="0" lvl="0" marL="0" marR="0" rtl="0" algn="l">
              <a:lnSpc>
                <a:spcPct val="100000"/>
              </a:lnSpc>
              <a:spcBef>
                <a:spcPts val="0"/>
              </a:spcBef>
              <a:spcAft>
                <a:spcPts val="0"/>
              </a:spcAft>
              <a:buNone/>
            </a:pPr>
            <a:r>
              <a:rPr b="0" i="0" lang="en-US" sz="14222" u="none" cap="none" strike="noStrike">
                <a:solidFill>
                  <a:srgbClr val="BFE471"/>
                </a:solidFill>
                <a:latin typeface="Arial"/>
                <a:ea typeface="Arial"/>
                <a:cs typeface="Arial"/>
                <a:sym typeface="Arial"/>
              </a:rPr>
              <a:t>“</a:t>
            </a:r>
            <a:endParaRPr/>
          </a:p>
        </p:txBody>
      </p:sp>
      <p:sp>
        <p:nvSpPr>
          <p:cNvPr id="123" name="Google Shape;123;p15"/>
          <p:cNvSpPr txBox="1"/>
          <p:nvPr/>
        </p:nvSpPr>
        <p:spPr>
          <a:xfrm>
            <a:off x="6669758" y="2164917"/>
            <a:ext cx="457200" cy="438582"/>
          </a:xfrm>
          <a:prstGeom prst="rect">
            <a:avLst/>
          </a:prstGeom>
          <a:noFill/>
          <a:ln>
            <a:noFill/>
          </a:ln>
        </p:spPr>
        <p:txBody>
          <a:bodyPr anchorCtr="0" anchor="ctr" bIns="81275" lIns="162550" spcFirstLastPara="1" rIns="162550" wrap="square" tIns="81275">
            <a:noAutofit/>
          </a:bodyPr>
          <a:lstStyle/>
          <a:p>
            <a:pPr indent="0" lvl="0" marL="0" marR="0" rtl="0" algn="l">
              <a:lnSpc>
                <a:spcPct val="100000"/>
              </a:lnSpc>
              <a:spcBef>
                <a:spcPts val="0"/>
              </a:spcBef>
              <a:spcAft>
                <a:spcPts val="0"/>
              </a:spcAft>
              <a:buNone/>
            </a:pPr>
            <a:r>
              <a:rPr b="0" i="0" lang="en-US" sz="14222"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7822"/>
              <a:buFont typeface="Trebuchet MS"/>
              <a:buNone/>
              <a:defRPr b="0" sz="782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3414"/>
              <a:buFont typeface="Trebuchet MS"/>
              <a:buNone/>
              <a:defRPr sz="4267">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560"/>
              <a:buNone/>
              <a:defRPr sz="3200">
                <a:solidFill>
                  <a:srgbClr val="7F7F7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128" name="Google Shape;12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1" name="Google Shape;4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42" name="Google Shape;4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6400"/>
              <a:buFont typeface="Trebuchet MS"/>
              <a:buNone/>
              <a:defRPr sz="6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7111"/>
              <a:buFont typeface="Trebuchet MS"/>
              <a:buNone/>
              <a:defRPr b="0" sz="711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845"/>
              <a:buNone/>
              <a:defRPr sz="3556">
                <a:solidFill>
                  <a:srgbClr val="7F7F7F"/>
                </a:solidFill>
              </a:defRPr>
            </a:lvl1pPr>
            <a:lvl2pPr indent="-228600" lvl="1" marL="914400" algn="l">
              <a:spcBef>
                <a:spcPts val="1000"/>
              </a:spcBef>
              <a:spcAft>
                <a:spcPts val="0"/>
              </a:spcAft>
              <a:buSzPts val="2560"/>
              <a:buNone/>
              <a:defRPr sz="3200">
                <a:solidFill>
                  <a:srgbClr val="888888"/>
                </a:solidFill>
              </a:defRPr>
            </a:lvl2pPr>
            <a:lvl3pPr indent="-228600" lvl="2" marL="1371600" algn="l">
              <a:spcBef>
                <a:spcPts val="1000"/>
              </a:spcBef>
              <a:spcAft>
                <a:spcPts val="0"/>
              </a:spcAft>
              <a:buSzPts val="2275"/>
              <a:buNone/>
              <a:defRPr sz="2844">
                <a:solidFill>
                  <a:srgbClr val="888888"/>
                </a:solidFill>
              </a:defRPr>
            </a:lvl3pPr>
            <a:lvl4pPr indent="-228600" lvl="3" marL="1828800" algn="l">
              <a:spcBef>
                <a:spcPts val="1000"/>
              </a:spcBef>
              <a:spcAft>
                <a:spcPts val="0"/>
              </a:spcAft>
              <a:buSzPts val="1991"/>
              <a:buNone/>
              <a:defRPr sz="2489">
                <a:solidFill>
                  <a:srgbClr val="888888"/>
                </a:solidFill>
              </a:defRPr>
            </a:lvl4pPr>
            <a:lvl5pPr indent="-228600" lvl="4" marL="2286000" algn="l">
              <a:spcBef>
                <a:spcPts val="1000"/>
              </a:spcBef>
              <a:spcAft>
                <a:spcPts val="0"/>
              </a:spcAft>
              <a:buSzPts val="1991"/>
              <a:buNone/>
              <a:defRPr sz="2489">
                <a:solidFill>
                  <a:srgbClr val="888888"/>
                </a:solidFill>
              </a:defRPr>
            </a:lvl5pPr>
            <a:lvl6pPr indent="-228600" lvl="5" marL="2743200" algn="l">
              <a:spcBef>
                <a:spcPts val="1000"/>
              </a:spcBef>
              <a:spcAft>
                <a:spcPts val="0"/>
              </a:spcAft>
              <a:buSzPts val="1991"/>
              <a:buNone/>
              <a:defRPr sz="2489">
                <a:solidFill>
                  <a:srgbClr val="888888"/>
                </a:solidFill>
              </a:defRPr>
            </a:lvl6pPr>
            <a:lvl7pPr indent="-228600" lvl="6" marL="3200400" algn="l">
              <a:spcBef>
                <a:spcPts val="1000"/>
              </a:spcBef>
              <a:spcAft>
                <a:spcPts val="0"/>
              </a:spcAft>
              <a:buSzPts val="1991"/>
              <a:buNone/>
              <a:defRPr sz="2489">
                <a:solidFill>
                  <a:srgbClr val="888888"/>
                </a:solidFill>
              </a:defRPr>
            </a:lvl7pPr>
            <a:lvl8pPr indent="-228600" lvl="7" marL="3657600" algn="l">
              <a:spcBef>
                <a:spcPts val="1000"/>
              </a:spcBef>
              <a:spcAft>
                <a:spcPts val="0"/>
              </a:spcAft>
              <a:buSzPts val="1991"/>
              <a:buNone/>
              <a:defRPr sz="2489">
                <a:solidFill>
                  <a:srgbClr val="888888"/>
                </a:solidFill>
              </a:defRPr>
            </a:lvl8pPr>
            <a:lvl9pPr indent="-228600" lvl="8" marL="4114800" algn="l">
              <a:spcBef>
                <a:spcPts val="1000"/>
              </a:spcBef>
              <a:spcAft>
                <a:spcPts val="0"/>
              </a:spcAft>
              <a:buSzPts val="1991"/>
              <a:buNone/>
              <a:defRPr sz="2489">
                <a:solidFill>
                  <a:srgbClr val="888888"/>
                </a:solidFill>
              </a:defRPr>
            </a:lvl9pPr>
          </a:lstStyle>
          <a:p/>
        </p:txBody>
      </p:sp>
      <p:sp>
        <p:nvSpPr>
          <p:cNvPr id="52" name="Google Shape;52;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6"/>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3414"/>
              <a:buNone/>
              <a:defRPr b="0" sz="4267"/>
            </a:lvl1pPr>
            <a:lvl2pPr indent="-228600" lvl="1" marL="914400" algn="l">
              <a:spcBef>
                <a:spcPts val="1000"/>
              </a:spcBef>
              <a:spcAft>
                <a:spcPts val="0"/>
              </a:spcAft>
              <a:buSzPts val="2845"/>
              <a:buNone/>
              <a:defRPr b="1" sz="3556"/>
            </a:lvl2pPr>
            <a:lvl3pPr indent="-228600" lvl="2" marL="1371600" algn="l">
              <a:spcBef>
                <a:spcPts val="1000"/>
              </a:spcBef>
              <a:spcAft>
                <a:spcPts val="0"/>
              </a:spcAft>
              <a:buSzPts val="2560"/>
              <a:buNone/>
              <a:defRPr b="1" sz="3200"/>
            </a:lvl3pPr>
            <a:lvl4pPr indent="-228600" lvl="3" marL="1828800" algn="l">
              <a:spcBef>
                <a:spcPts val="1000"/>
              </a:spcBef>
              <a:spcAft>
                <a:spcPts val="0"/>
              </a:spcAft>
              <a:buSzPts val="2275"/>
              <a:buNone/>
              <a:defRPr b="1" sz="2844"/>
            </a:lvl4pPr>
            <a:lvl5pPr indent="-228600" lvl="4" marL="2286000" algn="l">
              <a:spcBef>
                <a:spcPts val="1000"/>
              </a:spcBef>
              <a:spcAft>
                <a:spcPts val="0"/>
              </a:spcAft>
              <a:buSzPts val="2275"/>
              <a:buNone/>
              <a:defRPr b="1" sz="2844"/>
            </a:lvl5pPr>
            <a:lvl6pPr indent="-228600" lvl="5" marL="2743200" algn="l">
              <a:spcBef>
                <a:spcPts val="1000"/>
              </a:spcBef>
              <a:spcAft>
                <a:spcPts val="0"/>
              </a:spcAft>
              <a:buSzPts val="2275"/>
              <a:buNone/>
              <a:defRPr b="1" sz="2844"/>
            </a:lvl6pPr>
            <a:lvl7pPr indent="-228600" lvl="6" marL="3200400" algn="l">
              <a:spcBef>
                <a:spcPts val="1000"/>
              </a:spcBef>
              <a:spcAft>
                <a:spcPts val="0"/>
              </a:spcAft>
              <a:buSzPts val="2275"/>
              <a:buNone/>
              <a:defRPr b="1" sz="2844"/>
            </a:lvl7pPr>
            <a:lvl8pPr indent="-228600" lvl="7" marL="3657600" algn="l">
              <a:spcBef>
                <a:spcPts val="1000"/>
              </a:spcBef>
              <a:spcAft>
                <a:spcPts val="0"/>
              </a:spcAft>
              <a:buSzPts val="2275"/>
              <a:buNone/>
              <a:defRPr b="1" sz="2844"/>
            </a:lvl8pPr>
            <a:lvl9pPr indent="-228600" lvl="8" marL="4114800" algn="l">
              <a:spcBef>
                <a:spcPts val="1000"/>
              </a:spcBef>
              <a:spcAft>
                <a:spcPts val="0"/>
              </a:spcAft>
              <a:buSzPts val="2275"/>
              <a:buNone/>
              <a:defRPr b="1" sz="2844"/>
            </a:lvl9pPr>
          </a:lstStyle>
          <a:p/>
        </p:txBody>
      </p:sp>
      <p:sp>
        <p:nvSpPr>
          <p:cNvPr id="65" name="Google Shape;65;p7"/>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3414"/>
              <a:buNone/>
              <a:defRPr b="0" sz="4267"/>
            </a:lvl1pPr>
            <a:lvl2pPr indent="-228600" lvl="1" marL="914400" algn="l">
              <a:spcBef>
                <a:spcPts val="1000"/>
              </a:spcBef>
              <a:spcAft>
                <a:spcPts val="0"/>
              </a:spcAft>
              <a:buSzPts val="2845"/>
              <a:buNone/>
              <a:defRPr b="1" sz="3556"/>
            </a:lvl2pPr>
            <a:lvl3pPr indent="-228600" lvl="2" marL="1371600" algn="l">
              <a:spcBef>
                <a:spcPts val="1000"/>
              </a:spcBef>
              <a:spcAft>
                <a:spcPts val="0"/>
              </a:spcAft>
              <a:buSzPts val="2560"/>
              <a:buNone/>
              <a:defRPr b="1" sz="3200"/>
            </a:lvl3pPr>
            <a:lvl4pPr indent="-228600" lvl="3" marL="1828800" algn="l">
              <a:spcBef>
                <a:spcPts val="1000"/>
              </a:spcBef>
              <a:spcAft>
                <a:spcPts val="0"/>
              </a:spcAft>
              <a:buSzPts val="2275"/>
              <a:buNone/>
              <a:defRPr b="1" sz="2844"/>
            </a:lvl4pPr>
            <a:lvl5pPr indent="-228600" lvl="4" marL="2286000" algn="l">
              <a:spcBef>
                <a:spcPts val="1000"/>
              </a:spcBef>
              <a:spcAft>
                <a:spcPts val="0"/>
              </a:spcAft>
              <a:buSzPts val="2275"/>
              <a:buNone/>
              <a:defRPr b="1" sz="2844"/>
            </a:lvl5pPr>
            <a:lvl6pPr indent="-228600" lvl="5" marL="2743200" algn="l">
              <a:spcBef>
                <a:spcPts val="1000"/>
              </a:spcBef>
              <a:spcAft>
                <a:spcPts val="0"/>
              </a:spcAft>
              <a:buSzPts val="2275"/>
              <a:buNone/>
              <a:defRPr b="1" sz="2844"/>
            </a:lvl6pPr>
            <a:lvl7pPr indent="-228600" lvl="6" marL="3200400" algn="l">
              <a:spcBef>
                <a:spcPts val="1000"/>
              </a:spcBef>
              <a:spcAft>
                <a:spcPts val="0"/>
              </a:spcAft>
              <a:buSzPts val="2275"/>
              <a:buNone/>
              <a:defRPr b="1" sz="2844"/>
            </a:lvl7pPr>
            <a:lvl8pPr indent="-228600" lvl="7" marL="3657600" algn="l">
              <a:spcBef>
                <a:spcPts val="1000"/>
              </a:spcBef>
              <a:spcAft>
                <a:spcPts val="0"/>
              </a:spcAft>
              <a:buSzPts val="2275"/>
              <a:buNone/>
              <a:defRPr b="1" sz="2844"/>
            </a:lvl8pPr>
            <a:lvl9pPr indent="-228600" lvl="8" marL="4114800" algn="l">
              <a:spcBef>
                <a:spcPts val="1000"/>
              </a:spcBef>
              <a:spcAft>
                <a:spcPts val="0"/>
              </a:spcAft>
              <a:buSzPts val="2275"/>
              <a:buNone/>
              <a:defRPr b="1" sz="2844"/>
            </a:lvl9pPr>
          </a:lstStyle>
          <a:p/>
        </p:txBody>
      </p:sp>
      <p:sp>
        <p:nvSpPr>
          <p:cNvPr id="67" name="Google Shape;67;p7"/>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556"/>
              <a:buFont typeface="Trebuchet MS"/>
              <a:buNone/>
              <a:defRPr sz="355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991"/>
              <a:buNone/>
              <a:defRPr sz="2489"/>
            </a:lvl1pPr>
            <a:lvl2pPr indent="-228600" lvl="1" marL="914400" algn="l">
              <a:spcBef>
                <a:spcPts val="1000"/>
              </a:spcBef>
              <a:spcAft>
                <a:spcPts val="0"/>
              </a:spcAft>
              <a:buSzPts val="1991"/>
              <a:buNone/>
              <a:defRPr sz="2489"/>
            </a:lvl2pPr>
            <a:lvl3pPr indent="-228600" lvl="2" marL="1371600" algn="l">
              <a:spcBef>
                <a:spcPts val="1000"/>
              </a:spcBef>
              <a:spcAft>
                <a:spcPts val="0"/>
              </a:spcAft>
              <a:buSzPts val="1706"/>
              <a:buNone/>
              <a:defRPr sz="2133"/>
            </a:lvl3pPr>
            <a:lvl4pPr indent="-228600" lvl="3" marL="1828800" algn="l">
              <a:spcBef>
                <a:spcPts val="1000"/>
              </a:spcBef>
              <a:spcAft>
                <a:spcPts val="0"/>
              </a:spcAft>
              <a:buSzPts val="1422"/>
              <a:buNone/>
              <a:defRPr sz="1778"/>
            </a:lvl4pPr>
            <a:lvl5pPr indent="-228600" lvl="4" marL="2286000" algn="l">
              <a:spcBef>
                <a:spcPts val="1000"/>
              </a:spcBef>
              <a:spcAft>
                <a:spcPts val="0"/>
              </a:spcAft>
              <a:buSzPts val="1422"/>
              <a:buNone/>
              <a:defRPr sz="1778"/>
            </a:lvl5pPr>
            <a:lvl6pPr indent="-228600" lvl="5" marL="2743200" algn="l">
              <a:spcBef>
                <a:spcPts val="1000"/>
              </a:spcBef>
              <a:spcAft>
                <a:spcPts val="0"/>
              </a:spcAft>
              <a:buSzPts val="1422"/>
              <a:buNone/>
              <a:defRPr sz="1778"/>
            </a:lvl6pPr>
            <a:lvl7pPr indent="-228600" lvl="6" marL="3200400" algn="l">
              <a:spcBef>
                <a:spcPts val="1000"/>
              </a:spcBef>
              <a:spcAft>
                <a:spcPts val="0"/>
              </a:spcAft>
              <a:buSzPts val="1422"/>
              <a:buNone/>
              <a:defRPr sz="1778"/>
            </a:lvl7pPr>
            <a:lvl8pPr indent="-228600" lvl="7" marL="3657600" algn="l">
              <a:spcBef>
                <a:spcPts val="1000"/>
              </a:spcBef>
              <a:spcAft>
                <a:spcPts val="0"/>
              </a:spcAft>
              <a:buSzPts val="1422"/>
              <a:buNone/>
              <a:defRPr sz="1778"/>
            </a:lvl8pPr>
            <a:lvl9pPr indent="-228600" lvl="8" marL="4114800" algn="l">
              <a:spcBef>
                <a:spcPts val="1000"/>
              </a:spcBef>
              <a:spcAft>
                <a:spcPts val="0"/>
              </a:spcAft>
              <a:buSzPts val="1422"/>
              <a:buNone/>
              <a:defRPr sz="1778"/>
            </a:lvl9pPr>
          </a:lstStyle>
          <a:p/>
        </p:txBody>
      </p:sp>
      <p:sp>
        <p:nvSpPr>
          <p:cNvPr id="84" name="Google Shape;84;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None/>
              <a:defRPr b="0" i="0" sz="16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i.org/10.1007/s10661-015-5049-6" TargetMode="External"/><Relationship Id="rId4" Type="http://schemas.openxmlformats.org/officeDocument/2006/relationships/hyperlink" Target="https://doi.org/10.1016/j.snb.2004.12.0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30300" y="1338108"/>
            <a:ext cx="5825202" cy="1750594"/>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3600"/>
              <a:buFont typeface="Times New Roman"/>
              <a:buNone/>
            </a:pP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Project</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Prediction of Heart Disease using Machine Learning</a:t>
            </a:r>
            <a:endParaRPr sz="3600">
              <a:latin typeface="Times New Roman"/>
              <a:ea typeface="Times New Roman"/>
              <a:cs typeface="Times New Roman"/>
              <a:sym typeface="Times New Roman"/>
            </a:endParaRPr>
          </a:p>
        </p:txBody>
      </p:sp>
      <p:sp>
        <p:nvSpPr>
          <p:cNvPr id="148" name="Google Shape;148;p19"/>
          <p:cNvSpPr txBox="1"/>
          <p:nvPr>
            <p:ph idx="1" type="subTitle"/>
          </p:nvPr>
        </p:nvSpPr>
        <p:spPr>
          <a:xfrm>
            <a:off x="7911975" y="4207800"/>
            <a:ext cx="1162800" cy="935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1000"/>
              </a:spcBef>
              <a:spcAft>
                <a:spcPts val="0"/>
              </a:spcAft>
              <a:buSzPct val="80000"/>
              <a:buNone/>
            </a:pPr>
            <a:r>
              <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by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ct val="80000"/>
              <a:buNone/>
            </a:pPr>
            <a:r>
              <a:rPr lang="en-US" sz="1200">
                <a:solidFill>
                  <a:schemeClr val="dk1"/>
                </a:solidFill>
                <a:latin typeface="Times New Roman"/>
                <a:ea typeface="Times New Roman"/>
                <a:cs typeface="Times New Roman"/>
                <a:sym typeface="Times New Roman"/>
              </a:rPr>
              <a:t>K. Priya Varshitha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ct val="80000"/>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ct val="800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311700" y="578626"/>
            <a:ext cx="8520600" cy="3990249"/>
          </a:xfrm>
          <a:prstGeom prst="rect">
            <a:avLst/>
          </a:prstGeom>
          <a:noFill/>
          <a:ln>
            <a:noFill/>
          </a:ln>
        </p:spPr>
        <p:txBody>
          <a:bodyPr anchorCtr="0" anchor="t" bIns="91425" lIns="91425" spcFirstLastPara="1" rIns="91425" wrap="square" tIns="91425">
            <a:normAutofit/>
          </a:bodyPr>
          <a:lstStyle/>
          <a:p>
            <a:pPr indent="0" lvl="0" marL="114300" rtl="0" algn="l">
              <a:spcBef>
                <a:spcPts val="0"/>
              </a:spcBef>
              <a:spcAft>
                <a:spcPts val="0"/>
              </a:spcAft>
              <a:buSzPts val="1800"/>
              <a:buNone/>
            </a:pPr>
            <a:r>
              <a:rPr b="1" lang="en-US" sz="1600">
                <a:solidFill>
                  <a:schemeClr val="dk1"/>
                </a:solidFill>
                <a:latin typeface="Times New Roman"/>
                <a:ea typeface="Times New Roman"/>
                <a:cs typeface="Times New Roman"/>
                <a:sym typeface="Times New Roman"/>
              </a:rPr>
              <a:t>Results of the Predicted Model after Removing Extreme Outliers</a:t>
            </a:r>
            <a:endParaRPr/>
          </a:p>
          <a:p>
            <a:pPr indent="0" lvl="0" marL="114300" rtl="0" algn="l">
              <a:spcBef>
                <a:spcPts val="0"/>
              </a:spcBef>
              <a:spcAft>
                <a:spcPts val="0"/>
              </a:spcAft>
              <a:buSzPts val="1800"/>
              <a:buNone/>
            </a:pPr>
            <a:r>
              <a:t/>
            </a:r>
            <a:endParaRPr b="1" sz="1600">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rPr lang="en-US" sz="1200">
                <a:solidFill>
                  <a:schemeClr val="dk1"/>
                </a:solidFill>
                <a:latin typeface="Times New Roman"/>
                <a:ea typeface="Times New Roman"/>
                <a:cs typeface="Times New Roman"/>
                <a:sym typeface="Times New Roman"/>
              </a:rPr>
              <a:t>To remove extreme outliers, the Interquartile Range(IQR) method was employed. It was calculated for each column by determining the 25th percentile(Q1) and the 75th percentile(Q3) of the data.</a:t>
            </a:r>
            <a:endParaRPr/>
          </a:p>
          <a:p>
            <a:pPr indent="-228600" lvl="0" marL="4572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graphicFrame>
        <p:nvGraphicFramePr>
          <p:cNvPr id="251" name="Google Shape;251;p28"/>
          <p:cNvGraphicFramePr/>
          <p:nvPr/>
        </p:nvGraphicFramePr>
        <p:xfrm>
          <a:off x="909140" y="2047447"/>
          <a:ext cx="3000000" cy="3000000"/>
        </p:xfrm>
        <a:graphic>
          <a:graphicData uri="http://schemas.openxmlformats.org/drawingml/2006/table">
            <a:tbl>
              <a:tblPr bandRow="1" firstRow="1">
                <a:noFill/>
                <a:tableStyleId>{9FAA0912-2AFE-4A45-A258-64DDF2901F3D}</a:tableStyleId>
              </a:tblPr>
              <a:tblGrid>
                <a:gridCol w="1497650"/>
                <a:gridCol w="1497650"/>
                <a:gridCol w="1497650"/>
                <a:gridCol w="1497650"/>
              </a:tblGrid>
              <a:tr h="462050">
                <a:tc>
                  <a:txBody>
                    <a:bodyPr/>
                    <a:lstStyle/>
                    <a:p>
                      <a:pPr indent="0" lvl="0" marL="0" marR="0" rtl="0" algn="ctr">
                        <a:spcBef>
                          <a:spcPts val="0"/>
                        </a:spcBef>
                        <a:spcAft>
                          <a:spcPts val="0"/>
                        </a:spcAft>
                        <a:buNone/>
                      </a:pPr>
                      <a:r>
                        <a:rPr b="1" lang="en-US" sz="1600" u="none" cap="none" strike="noStrike">
                          <a:solidFill>
                            <a:schemeClr val="dk1"/>
                          </a:solidFill>
                          <a:latin typeface="Times New Roman"/>
                          <a:ea typeface="Times New Roman"/>
                          <a:cs typeface="Times New Roman"/>
                          <a:sym typeface="Times New Roman"/>
                        </a:rPr>
                        <a:t>Metric/Model</a:t>
                      </a:r>
                      <a:endParaRPr/>
                    </a:p>
                  </a:txBody>
                  <a:tcPr marT="45725" marB="45725" marR="91450" marL="91450"/>
                </a:tc>
                <a:tc>
                  <a:txBody>
                    <a:bodyPr/>
                    <a:lstStyle/>
                    <a:p>
                      <a:pPr indent="0" lvl="0" marL="0" marR="0" rtl="0" algn="ctr">
                        <a:spcBef>
                          <a:spcPts val="0"/>
                        </a:spcBef>
                        <a:spcAft>
                          <a:spcPts val="0"/>
                        </a:spcAft>
                        <a:buNone/>
                      </a:pPr>
                      <a:r>
                        <a:rPr b="1" lang="en-US" sz="1600" u="none" cap="none" strike="noStrike">
                          <a:solidFill>
                            <a:schemeClr val="dk1"/>
                          </a:solidFill>
                          <a:latin typeface="Times New Roman"/>
                          <a:ea typeface="Times New Roman"/>
                          <a:cs typeface="Times New Roman"/>
                          <a:sym typeface="Times New Roman"/>
                        </a:rPr>
                        <a:t>RFC</a:t>
                      </a:r>
                      <a:endParaRPr/>
                    </a:p>
                  </a:txBody>
                  <a:tcPr marT="45725" marB="45725" marR="91450" marL="91450"/>
                </a:tc>
                <a:tc>
                  <a:txBody>
                    <a:bodyPr/>
                    <a:lstStyle/>
                    <a:p>
                      <a:pPr indent="0" lvl="0" marL="0" marR="0" rtl="0" algn="ctr">
                        <a:spcBef>
                          <a:spcPts val="0"/>
                        </a:spcBef>
                        <a:spcAft>
                          <a:spcPts val="0"/>
                        </a:spcAft>
                        <a:buNone/>
                      </a:pPr>
                      <a:r>
                        <a:rPr b="1" lang="en-US" sz="1600" u="none" cap="none" strike="noStrike">
                          <a:solidFill>
                            <a:schemeClr val="dk1"/>
                          </a:solidFill>
                          <a:latin typeface="Times New Roman"/>
                          <a:ea typeface="Times New Roman"/>
                          <a:cs typeface="Times New Roman"/>
                          <a:sym typeface="Times New Roman"/>
                        </a:rPr>
                        <a:t>SVM</a:t>
                      </a:r>
                      <a:endParaRPr/>
                    </a:p>
                  </a:txBody>
                  <a:tcPr marT="45725" marB="45725" marR="91450" marL="91450"/>
                </a:tc>
                <a:tc>
                  <a:txBody>
                    <a:bodyPr/>
                    <a:lstStyle/>
                    <a:p>
                      <a:pPr indent="0" lvl="0" marL="0" marR="0" rtl="0" algn="ctr">
                        <a:spcBef>
                          <a:spcPts val="0"/>
                        </a:spcBef>
                        <a:spcAft>
                          <a:spcPts val="0"/>
                        </a:spcAft>
                        <a:buNone/>
                      </a:pPr>
                      <a:r>
                        <a:rPr b="1" lang="en-US" sz="1600" u="none" cap="none" strike="noStrike">
                          <a:solidFill>
                            <a:schemeClr val="dk1"/>
                          </a:solidFill>
                          <a:latin typeface="Times New Roman"/>
                          <a:ea typeface="Times New Roman"/>
                          <a:cs typeface="Times New Roman"/>
                          <a:sym typeface="Times New Roman"/>
                        </a:rPr>
                        <a:t>GBC</a:t>
                      </a:r>
                      <a:endParaRPr/>
                    </a:p>
                  </a:txBody>
                  <a:tcPr marT="45725" marB="45725" marR="91450" marL="91450"/>
                </a:tc>
              </a:tr>
              <a:tr h="462050">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Accuracy</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86.67%</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88.33%</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86.5%</a:t>
                      </a:r>
                      <a:endParaRPr/>
                    </a:p>
                  </a:txBody>
                  <a:tcPr marT="45725" marB="45725" marR="91450" marL="91450"/>
                </a:tc>
              </a:tr>
              <a:tr h="462050">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Precision </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95.45%</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95.65%</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80.8%</a:t>
                      </a:r>
                      <a:endParaRPr/>
                    </a:p>
                  </a:txBody>
                  <a:tcPr marT="45725" marB="45725" marR="91450" marL="91450"/>
                </a:tc>
              </a:tr>
              <a:tr h="462050">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Recall</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75%</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78.57%</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91.3%</a:t>
                      </a:r>
                      <a:endParaRPr/>
                    </a:p>
                  </a:txBody>
                  <a:tcPr marT="45725" marB="45725" marR="91450" marL="91450"/>
                </a:tc>
              </a:tr>
              <a:tr h="462050">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F1 Score</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83.99%</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86.27%</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85.7%</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idx="1" type="body"/>
          </p:nvPr>
        </p:nvSpPr>
        <p:spPr>
          <a:xfrm>
            <a:off x="311700" y="659119"/>
            <a:ext cx="6516326" cy="3909756"/>
          </a:xfrm>
          <a:prstGeom prst="rect">
            <a:avLst/>
          </a:prstGeom>
          <a:noFill/>
          <a:ln>
            <a:noFill/>
          </a:ln>
        </p:spPr>
        <p:txBody>
          <a:bodyPr anchorCtr="0" anchor="ctr" bIns="91425" lIns="91425" spcFirstLastPara="1" rIns="91425" wrap="square" tIns="91425">
            <a:normAutofit/>
          </a:bodyPr>
          <a:lstStyle/>
          <a:p>
            <a:pPr indent="0" lvl="0" marL="114300" rtl="0" algn="l">
              <a:spcBef>
                <a:spcPts val="0"/>
              </a:spcBef>
              <a:spcAft>
                <a:spcPts val="0"/>
              </a:spcAft>
              <a:buSzPts val="1800"/>
              <a:buNone/>
            </a:pPr>
            <a:r>
              <a:rPr b="1" lang="en-US" sz="1600">
                <a:solidFill>
                  <a:schemeClr val="dk1"/>
                </a:solidFill>
                <a:latin typeface="Times New Roman"/>
                <a:ea typeface="Times New Roman"/>
                <a:cs typeface="Times New Roman"/>
                <a:sym typeface="Times New Roman"/>
              </a:rPr>
              <a:t>Results of the Predicted Model after applying feature selection:</a:t>
            </a:r>
            <a:endParaRPr/>
          </a:p>
          <a:p>
            <a:pPr indent="0" lvl="0" marL="114300" rtl="0" algn="l">
              <a:spcBef>
                <a:spcPts val="0"/>
              </a:spcBef>
              <a:spcAft>
                <a:spcPts val="0"/>
              </a:spcAft>
              <a:buSzPts val="1800"/>
              <a:buNone/>
            </a:pPr>
            <a:r>
              <a:t/>
            </a:r>
            <a:endParaRPr b="1" sz="16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In the feature selection process, the Gradient Boosting Classifier was selected as the estimator. Recursive Feature Elimination with Cross-Validation (RFECV) was employed, initializing it with the chosen classifier and adopting the Stratified KFold cross-validation strategy. This strategy ensures that the class distribution of the target variable is maintained during data splitting. RFECV then proceeded to iteratively eliminate features while evaluating the classifier's performance using cross-validation. Starting with all features, it recursively removed the least important ones and assessed the performance after each elimination. This iterative process continued until the optimal number of features was determined, ensuring that the final set of features led to the best possible performance for the classifier.</a:t>
            </a:r>
            <a:endParaRPr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rgbClr val="000000"/>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rgbClr val="404040"/>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idx="1" type="body"/>
          </p:nvPr>
        </p:nvSpPr>
        <p:spPr>
          <a:xfrm>
            <a:off x="311700" y="924746"/>
            <a:ext cx="8520600" cy="3644129"/>
          </a:xfrm>
          <a:prstGeom prst="rect">
            <a:avLst/>
          </a:prstGeom>
          <a:noFill/>
          <a:ln>
            <a:noFill/>
          </a:ln>
        </p:spPr>
        <p:txBody>
          <a:bodyPr anchorCtr="0" anchor="t" bIns="91425" lIns="91425" spcFirstLastPara="1" rIns="91425" wrap="square" tIns="91425">
            <a:normAutofit/>
          </a:bodyPr>
          <a:lstStyle/>
          <a:p>
            <a:pPr indent="0" lvl="0" marL="114300" rtl="0" algn="l">
              <a:spcBef>
                <a:spcPts val="0"/>
              </a:spcBef>
              <a:spcAft>
                <a:spcPts val="0"/>
              </a:spcAft>
              <a:buSzPts val="1800"/>
              <a:buNone/>
            </a:pPr>
            <a:r>
              <a:t/>
            </a:r>
            <a:endParaRPr b="1" sz="16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rgbClr val="000000"/>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b="1" sz="1600">
              <a:solidFill>
                <a:srgbClr val="404040"/>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pic>
        <p:nvPicPr>
          <p:cNvPr descr="A black text on a white background&#10;&#10;Description automatically generated" id="262" name="Google Shape;262;p30"/>
          <p:cNvPicPr preferRelativeResize="0"/>
          <p:nvPr/>
        </p:nvPicPr>
        <p:blipFill rotWithShape="1">
          <a:blip r:embed="rId3">
            <a:alphaModFix/>
          </a:blip>
          <a:srcRect b="0" l="0" r="0" t="0"/>
          <a:stretch/>
        </p:blipFill>
        <p:spPr>
          <a:xfrm>
            <a:off x="1184185" y="835115"/>
            <a:ext cx="4900141" cy="656017"/>
          </a:xfrm>
          <a:prstGeom prst="rect">
            <a:avLst/>
          </a:prstGeom>
          <a:noFill/>
          <a:ln>
            <a:noFill/>
          </a:ln>
        </p:spPr>
      </p:pic>
      <p:pic>
        <p:nvPicPr>
          <p:cNvPr descr="A white rectangular table with black text&#10;&#10;Description automatically generated" id="263" name="Google Shape;263;p30"/>
          <p:cNvPicPr preferRelativeResize="0"/>
          <p:nvPr/>
        </p:nvPicPr>
        <p:blipFill rotWithShape="1">
          <a:blip r:embed="rId4">
            <a:alphaModFix/>
          </a:blip>
          <a:srcRect b="0" l="0" r="0" t="0"/>
          <a:stretch/>
        </p:blipFill>
        <p:spPr>
          <a:xfrm>
            <a:off x="1184187" y="1823032"/>
            <a:ext cx="5157719" cy="22701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grpSp>
        <p:nvGrpSpPr>
          <p:cNvPr id="268" name="Google Shape;268;p31"/>
          <p:cNvGrpSpPr/>
          <p:nvPr/>
        </p:nvGrpSpPr>
        <p:grpSpPr>
          <a:xfrm>
            <a:off x="0" y="-6350"/>
            <a:ext cx="9144001" cy="5149850"/>
            <a:chOff x="0" y="-8467"/>
            <a:chExt cx="12192000" cy="6866467"/>
          </a:xfrm>
        </p:grpSpPr>
        <p:cxnSp>
          <p:nvCxnSpPr>
            <p:cNvPr id="269" name="Google Shape;269;p3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70" name="Google Shape;270;p3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71" name="Google Shape;271;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2" name="Google Shape;272;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3" name="Google Shape;273;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75" name="Google Shape;275;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76" name="Google Shape;276;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77" name="Google Shape;277;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31"/>
          <p:cNvSpPr txBox="1"/>
          <p:nvPr>
            <p:ph type="ctrTitle"/>
          </p:nvPr>
        </p:nvSpPr>
        <p:spPr>
          <a:xfrm>
            <a:off x="965199" y="457200"/>
            <a:ext cx="7648121" cy="824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sz="3600">
                <a:latin typeface="Times New Roman"/>
                <a:ea typeface="Times New Roman"/>
                <a:cs typeface="Times New Roman"/>
                <a:sym typeface="Times New Roman"/>
              </a:rPr>
              <a:t>Advantages</a:t>
            </a:r>
            <a:endParaRPr/>
          </a:p>
        </p:txBody>
      </p:sp>
      <p:sp>
        <p:nvSpPr>
          <p:cNvPr id="281" name="Google Shape;281;p31"/>
          <p:cNvSpPr/>
          <p:nvPr/>
        </p:nvSpPr>
        <p:spPr>
          <a:xfrm rot="10800000">
            <a:off x="0" y="0"/>
            <a:ext cx="631947" cy="424961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flipH="1">
            <a:off x="8807450" y="3009900"/>
            <a:ext cx="336550"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31"/>
          <p:cNvGrpSpPr/>
          <p:nvPr/>
        </p:nvGrpSpPr>
        <p:grpSpPr>
          <a:xfrm>
            <a:off x="745847" y="1583566"/>
            <a:ext cx="7338379" cy="2463573"/>
            <a:chOff x="30176" y="299244"/>
            <a:chExt cx="7338379" cy="2463573"/>
          </a:xfrm>
        </p:grpSpPr>
        <p:sp>
          <p:nvSpPr>
            <p:cNvPr id="284" name="Google Shape;284;p31"/>
            <p:cNvSpPr/>
            <p:nvPr/>
          </p:nvSpPr>
          <p:spPr>
            <a:xfrm>
              <a:off x="30176" y="299244"/>
              <a:ext cx="971511" cy="9715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234193" y="503261"/>
              <a:ext cx="563476" cy="563476"/>
            </a:xfrm>
            <a:prstGeom prst="rect">
              <a:avLst/>
            </a:prstGeom>
            <a:blipFill rotWithShape="1">
              <a:blip r:embed="rId3">
                <a:alphaModFix/>
              </a:blip>
              <a:stretch>
                <a:fillRect b="0" l="0" r="0" t="0"/>
              </a:stretch>
            </a:blipFill>
            <a:ln cap="rnd" cmpd="sng" w="1905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1209868" y="299244"/>
              <a:ext cx="2289990" cy="9715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txBox="1"/>
            <p:nvPr/>
          </p:nvSpPr>
          <p:spPr>
            <a:xfrm>
              <a:off x="1209868" y="299244"/>
              <a:ext cx="2289990" cy="9715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GBC achieved a remarkable accuracy of 98.21%, making it a reliable choice for medical diagnosis and decision-making.</a:t>
              </a:r>
              <a:endParaRPr/>
            </a:p>
          </p:txBody>
        </p:sp>
        <p:sp>
          <p:nvSpPr>
            <p:cNvPr id="288" name="Google Shape;288;p31"/>
            <p:cNvSpPr/>
            <p:nvPr/>
          </p:nvSpPr>
          <p:spPr>
            <a:xfrm>
              <a:off x="3898873" y="299244"/>
              <a:ext cx="971511" cy="9715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102890" y="503261"/>
              <a:ext cx="563476" cy="563476"/>
            </a:xfrm>
            <a:prstGeom prst="rect">
              <a:avLst/>
            </a:prstGeom>
            <a:blipFill rotWithShape="1">
              <a:blip r:embed="rId4">
                <a:alphaModFix/>
              </a:blip>
              <a:stretch>
                <a:fillRect b="0" l="0" r="0" t="0"/>
              </a:stretch>
            </a:blipFill>
            <a:ln cap="rnd" cmpd="sng" w="1905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5078565" y="299244"/>
              <a:ext cx="2289990" cy="9715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txBox="1"/>
            <p:nvPr/>
          </p:nvSpPr>
          <p:spPr>
            <a:xfrm>
              <a:off x="5078565" y="299244"/>
              <a:ext cx="2289990" cy="9715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With a precision score of 96.55%, GBC accurately predicts patients with cardiovascular disease, reducing false positives and unnecessary interventions.</a:t>
              </a:r>
              <a:endParaRPr/>
            </a:p>
          </p:txBody>
        </p:sp>
        <p:sp>
          <p:nvSpPr>
            <p:cNvPr id="292" name="Google Shape;292;p31"/>
            <p:cNvSpPr/>
            <p:nvPr/>
          </p:nvSpPr>
          <p:spPr>
            <a:xfrm>
              <a:off x="30176" y="1791306"/>
              <a:ext cx="971511" cy="9715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234193" y="1995323"/>
              <a:ext cx="563476" cy="563476"/>
            </a:xfrm>
            <a:prstGeom prst="rect">
              <a:avLst/>
            </a:prstGeom>
            <a:blipFill rotWithShape="1">
              <a:blip r:embed="rId5">
                <a:alphaModFix/>
              </a:blip>
              <a:stretch>
                <a:fillRect b="0" l="0" r="0" t="0"/>
              </a:stretch>
            </a:blipFill>
            <a:ln cap="rnd" cmpd="sng" w="1905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1209868" y="1791306"/>
              <a:ext cx="2289990" cy="9715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txBox="1"/>
            <p:nvPr/>
          </p:nvSpPr>
          <p:spPr>
            <a:xfrm>
              <a:off x="1209868" y="1791306"/>
              <a:ext cx="2289990" cy="9715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GBC's recall score of 1.00% means it correctly identified all actual positive cases of cardiovascular disease, ensuring no patients who need medical attention are missed.</a:t>
              </a:r>
              <a:endParaRPr/>
            </a:p>
          </p:txBody>
        </p:sp>
        <p:sp>
          <p:nvSpPr>
            <p:cNvPr id="296" name="Google Shape;296;p31"/>
            <p:cNvSpPr/>
            <p:nvPr/>
          </p:nvSpPr>
          <p:spPr>
            <a:xfrm>
              <a:off x="3898873" y="1791306"/>
              <a:ext cx="971511" cy="9715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4102890" y="1995323"/>
              <a:ext cx="563476" cy="563476"/>
            </a:xfrm>
            <a:prstGeom prst="rect">
              <a:avLst/>
            </a:prstGeom>
            <a:blipFill rotWithShape="1">
              <a:blip r:embed="rId6">
                <a:alphaModFix/>
              </a:blip>
              <a:stretch>
                <a:fillRect b="0" l="0" r="0" t="0"/>
              </a:stretch>
            </a:blipFill>
            <a:ln cap="rnd" cmpd="sng" w="1905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5078565" y="1791306"/>
              <a:ext cx="2289990" cy="9715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txBox="1"/>
            <p:nvPr/>
          </p:nvSpPr>
          <p:spPr>
            <a:xfrm>
              <a:off x="5078565" y="1791306"/>
              <a:ext cx="2289990" cy="9715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GBC achieved an F1 score of 98.25%, striking a balance between precision and recall, making it suitable for tasks where both aspects are crucial.</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grpSp>
        <p:nvGrpSpPr>
          <p:cNvPr id="304" name="Google Shape;304;p32"/>
          <p:cNvGrpSpPr/>
          <p:nvPr/>
        </p:nvGrpSpPr>
        <p:grpSpPr>
          <a:xfrm>
            <a:off x="0" y="-6350"/>
            <a:ext cx="9144001" cy="5149850"/>
            <a:chOff x="0" y="-8467"/>
            <a:chExt cx="12192000" cy="6866467"/>
          </a:xfrm>
        </p:grpSpPr>
        <p:cxnSp>
          <p:nvCxnSpPr>
            <p:cNvPr id="305" name="Google Shape;305;p3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06" name="Google Shape;306;p3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7" name="Google Shape;307;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8" name="Google Shape;308;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9" name="Google Shape;309;p3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11" name="Google Shape;311;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2" name="Google Shape;312;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3" name="Google Shape;313;p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2"/>
          <p:cNvSpPr txBox="1"/>
          <p:nvPr>
            <p:ph type="ctrTitle"/>
          </p:nvPr>
        </p:nvSpPr>
        <p:spPr>
          <a:xfrm>
            <a:off x="508000" y="320363"/>
            <a:ext cx="6447501" cy="70887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sz="3600">
                <a:latin typeface="Times New Roman"/>
                <a:ea typeface="Times New Roman"/>
                <a:cs typeface="Times New Roman"/>
                <a:sym typeface="Times New Roman"/>
              </a:rPr>
              <a:t>Limitations</a:t>
            </a:r>
            <a:endParaRPr/>
          </a:p>
        </p:txBody>
      </p:sp>
      <p:grpSp>
        <p:nvGrpSpPr>
          <p:cNvPr id="316" name="Google Shape;316;p32"/>
          <p:cNvGrpSpPr/>
          <p:nvPr/>
        </p:nvGrpSpPr>
        <p:grpSpPr>
          <a:xfrm>
            <a:off x="556693" y="1219438"/>
            <a:ext cx="7799514" cy="3519897"/>
            <a:chOff x="0" y="1462"/>
            <a:chExt cx="7799514" cy="3519897"/>
          </a:xfrm>
        </p:grpSpPr>
        <p:sp>
          <p:nvSpPr>
            <p:cNvPr id="317" name="Google Shape;317;p32"/>
            <p:cNvSpPr/>
            <p:nvPr/>
          </p:nvSpPr>
          <p:spPr>
            <a:xfrm>
              <a:off x="0" y="1462"/>
              <a:ext cx="7799514" cy="7410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224161" y="168194"/>
              <a:ext cx="407567" cy="40756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855890" y="1462"/>
              <a:ext cx="6943623" cy="741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txBox="1"/>
            <p:nvPr/>
          </p:nvSpPr>
          <p:spPr>
            <a:xfrm>
              <a:off x="855890" y="1462"/>
              <a:ext cx="6943623" cy="741031"/>
            </a:xfrm>
            <a:prstGeom prst="rect">
              <a:avLst/>
            </a:prstGeom>
            <a:noFill/>
            <a:ln>
              <a:noFill/>
            </a:ln>
          </p:spPr>
          <p:txBody>
            <a:bodyPr anchorCtr="0" anchor="ctr" bIns="78425" lIns="78425" spcFirstLastPara="1" rIns="78425" wrap="square" tIns="784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GBC is computationally expensive due to the sequential combination of weak learners, making it more time-consuming and resource-intensive, especially for large datasets.</a:t>
              </a:r>
              <a:r>
                <a:rPr b="0" i="0" lang="en-US" sz="14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21" name="Google Shape;321;p32"/>
            <p:cNvSpPr/>
            <p:nvPr/>
          </p:nvSpPr>
          <p:spPr>
            <a:xfrm>
              <a:off x="0" y="927750"/>
              <a:ext cx="7799514" cy="7410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224161" y="1094482"/>
              <a:ext cx="407567" cy="40756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855890" y="927750"/>
              <a:ext cx="6943623" cy="741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txBox="1"/>
            <p:nvPr/>
          </p:nvSpPr>
          <p:spPr>
            <a:xfrm>
              <a:off x="855890" y="927750"/>
              <a:ext cx="6943623" cy="741031"/>
            </a:xfrm>
            <a:prstGeom prst="rect">
              <a:avLst/>
            </a:prstGeom>
            <a:noFill/>
            <a:ln>
              <a:noFill/>
            </a:ln>
          </p:spPr>
          <p:txBody>
            <a:bodyPr anchorCtr="0" anchor="ctr" bIns="78425" lIns="78425" spcFirstLastPara="1" rIns="78425" wrap="square" tIns="784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Model's</a:t>
              </a:r>
              <a:r>
                <a:rPr b="0" i="0" lang="en-US" sz="1400" u="none" cap="none" strike="noStrike">
                  <a:solidFill>
                    <a:srgbClr val="000000"/>
                  </a:solidFill>
                  <a:latin typeface="Arial"/>
                  <a:ea typeface="Arial"/>
                  <a:cs typeface="Arial"/>
                  <a:sym typeface="Arial"/>
                </a:rPr>
                <a:t> performance heavily relies on the tuning of its hyperparameters, necessitating expert knowledge and effort to achieve optimal results.</a:t>
              </a:r>
              <a:r>
                <a:rPr b="0" i="0" lang="en-US" sz="14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a:off x="0" y="1854039"/>
              <a:ext cx="7799514" cy="7410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224161" y="2020771"/>
              <a:ext cx="407567" cy="40756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855890" y="1854039"/>
              <a:ext cx="6943623" cy="741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txBox="1"/>
            <p:nvPr/>
          </p:nvSpPr>
          <p:spPr>
            <a:xfrm>
              <a:off x="855890" y="1854039"/>
              <a:ext cx="6943623" cy="741031"/>
            </a:xfrm>
            <a:prstGeom prst="rect">
              <a:avLst/>
            </a:prstGeom>
            <a:noFill/>
            <a:ln>
              <a:noFill/>
            </a:ln>
          </p:spPr>
          <p:txBody>
            <a:bodyPr anchorCtr="0" anchor="ctr" bIns="78425" lIns="78425" spcFirstLastPara="1" rIns="78425" wrap="square" tIns="784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GBC's sensitivity to outliers is another concern, which could lead to suboptimal performance. Preprocessing steps or outlier handling techniques may be necessary to address this issue.</a:t>
              </a:r>
              <a:r>
                <a:rPr b="0" i="0" lang="en-US" sz="14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29" name="Google Shape;329;p32"/>
            <p:cNvSpPr/>
            <p:nvPr/>
          </p:nvSpPr>
          <p:spPr>
            <a:xfrm>
              <a:off x="0" y="2780328"/>
              <a:ext cx="7799514" cy="7410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224161" y="2947060"/>
              <a:ext cx="407567" cy="40756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855890" y="2780328"/>
              <a:ext cx="6943623" cy="741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txBox="1"/>
            <p:nvPr/>
          </p:nvSpPr>
          <p:spPr>
            <a:xfrm>
              <a:off x="855890" y="2780328"/>
              <a:ext cx="6943623" cy="741031"/>
            </a:xfrm>
            <a:prstGeom prst="rect">
              <a:avLst/>
            </a:prstGeom>
            <a:noFill/>
            <a:ln>
              <a:noFill/>
            </a:ln>
          </p:spPr>
          <p:txBody>
            <a:bodyPr anchorCtr="0" anchor="ctr" bIns="78425" lIns="78425" spcFirstLastPara="1" rIns="78425" wrap="square" tIns="784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GBC's</a:t>
              </a:r>
              <a:r>
                <a:rPr b="0" i="0" lang="en-US" sz="1400" u="none" cap="none" strike="noStrike">
                  <a:solidFill>
                    <a:srgbClr val="000000"/>
                  </a:solidFill>
                  <a:latin typeface="Arial"/>
                  <a:ea typeface="Arial"/>
                  <a:cs typeface="Arial"/>
                  <a:sym typeface="Arial"/>
                </a:rPr>
                <a:t> ensemble nature with decision trees makes it less interpretable compared to simpler models like linear regression, which could be challenging for understanding its decision-making process in critical applications where transparency is essential.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grpSp>
        <p:nvGrpSpPr>
          <p:cNvPr id="337" name="Google Shape;337;p33"/>
          <p:cNvGrpSpPr/>
          <p:nvPr/>
        </p:nvGrpSpPr>
        <p:grpSpPr>
          <a:xfrm>
            <a:off x="0" y="-6350"/>
            <a:ext cx="9144001" cy="5149850"/>
            <a:chOff x="0" y="-8467"/>
            <a:chExt cx="12192000" cy="6866467"/>
          </a:xfrm>
        </p:grpSpPr>
        <p:cxnSp>
          <p:nvCxnSpPr>
            <p:cNvPr id="338" name="Google Shape;338;p3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39" name="Google Shape;339;p3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40" name="Google Shape;340;p3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41" name="Google Shape;341;p3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2" name="Google Shape;342;p3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4" name="Google Shape;344;p3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45" name="Google Shape;345;p3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46" name="Google Shape;346;p3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3"/>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9" name="Google Shape;349;p33"/>
          <p:cNvSpPr txBox="1"/>
          <p:nvPr>
            <p:ph type="title"/>
          </p:nvPr>
        </p:nvSpPr>
        <p:spPr>
          <a:xfrm>
            <a:off x="965199" y="457200"/>
            <a:ext cx="7648121" cy="824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imes New Roman"/>
              <a:buNone/>
            </a:pPr>
            <a:r>
              <a:rPr lang="en-US">
                <a:latin typeface="Times New Roman"/>
                <a:ea typeface="Times New Roman"/>
                <a:cs typeface="Times New Roman"/>
                <a:sym typeface="Times New Roman"/>
              </a:rPr>
              <a:t>Applications</a:t>
            </a:r>
            <a:endParaRPr/>
          </a:p>
        </p:txBody>
      </p:sp>
      <p:sp>
        <p:nvSpPr>
          <p:cNvPr id="350" name="Google Shape;350;p33"/>
          <p:cNvSpPr/>
          <p:nvPr/>
        </p:nvSpPr>
        <p:spPr>
          <a:xfrm rot="10800000">
            <a:off x="0" y="0"/>
            <a:ext cx="631947" cy="424961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flipH="1">
            <a:off x="8807450" y="3009900"/>
            <a:ext cx="336550"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3"/>
          <p:cNvGrpSpPr/>
          <p:nvPr/>
        </p:nvGrpSpPr>
        <p:grpSpPr>
          <a:xfrm>
            <a:off x="968790" y="2040915"/>
            <a:ext cx="7206416" cy="1911094"/>
            <a:chOff x="3591" y="579508"/>
            <a:chExt cx="7206416" cy="1911094"/>
          </a:xfrm>
        </p:grpSpPr>
        <p:sp>
          <p:nvSpPr>
            <p:cNvPr id="353" name="Google Shape;353;p33"/>
            <p:cNvSpPr/>
            <p:nvPr/>
          </p:nvSpPr>
          <p:spPr>
            <a:xfrm>
              <a:off x="314144" y="579508"/>
              <a:ext cx="971472" cy="971472"/>
            </a:xfrm>
            <a:prstGeom prst="ellipse">
              <a:avLst/>
            </a:prstGeom>
            <a:solidFill>
              <a:srgbClr val="52A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521179" y="786543"/>
              <a:ext cx="557402" cy="55740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3591" y="1853571"/>
              <a:ext cx="1592578" cy="637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txBox="1"/>
            <p:nvPr/>
          </p:nvSpPr>
          <p:spPr>
            <a:xfrm>
              <a:off x="3591" y="1853571"/>
              <a:ext cx="1592578" cy="63703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HEALTHCARE AND MEDICAL DIAGNOSIS</a:t>
              </a:r>
              <a:endParaRPr/>
            </a:p>
          </p:txBody>
        </p:sp>
        <p:sp>
          <p:nvSpPr>
            <p:cNvPr id="357" name="Google Shape;357;p33"/>
            <p:cNvSpPr/>
            <p:nvPr/>
          </p:nvSpPr>
          <p:spPr>
            <a:xfrm>
              <a:off x="2185424" y="579508"/>
              <a:ext cx="971472" cy="971472"/>
            </a:xfrm>
            <a:prstGeom prst="ellipse">
              <a:avLst/>
            </a:prstGeom>
            <a:solidFill>
              <a:srgbClr val="E4B9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2392459" y="786543"/>
              <a:ext cx="557402" cy="55740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1874871" y="1853571"/>
              <a:ext cx="1592578" cy="637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txBox="1"/>
            <p:nvPr/>
          </p:nvSpPr>
          <p:spPr>
            <a:xfrm>
              <a:off x="1874871" y="1853571"/>
              <a:ext cx="1592578" cy="63703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FINANCE AND RISK MANAGEMENT</a:t>
              </a:r>
              <a:endParaRPr/>
            </a:p>
          </p:txBody>
        </p:sp>
        <p:sp>
          <p:nvSpPr>
            <p:cNvPr id="361" name="Google Shape;361;p33"/>
            <p:cNvSpPr/>
            <p:nvPr/>
          </p:nvSpPr>
          <p:spPr>
            <a:xfrm>
              <a:off x="4056703" y="579508"/>
              <a:ext cx="971472" cy="971472"/>
            </a:xfrm>
            <a:prstGeom prst="ellipse">
              <a:avLst/>
            </a:prstGeom>
            <a:solidFill>
              <a:srgbClr val="E76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4263738" y="786543"/>
              <a:ext cx="557402" cy="55740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3746150" y="1853571"/>
              <a:ext cx="1592578" cy="637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txBox="1"/>
            <p:nvPr/>
          </p:nvSpPr>
          <p:spPr>
            <a:xfrm>
              <a:off x="3746150" y="1853571"/>
              <a:ext cx="1592578" cy="63703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NATURAL LANGUAGE PROCESSING (NLP)</a:t>
              </a:r>
              <a:endParaRPr/>
            </a:p>
          </p:txBody>
        </p:sp>
        <p:sp>
          <p:nvSpPr>
            <p:cNvPr id="365" name="Google Shape;365;p33"/>
            <p:cNvSpPr/>
            <p:nvPr/>
          </p:nvSpPr>
          <p:spPr>
            <a:xfrm>
              <a:off x="5927982" y="579508"/>
              <a:ext cx="971472" cy="971472"/>
            </a:xfrm>
            <a:prstGeom prst="ellipse">
              <a:avLst/>
            </a:prstGeom>
            <a:solidFill>
              <a:srgbClr val="C42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6135017" y="786543"/>
              <a:ext cx="557402" cy="55740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5617429" y="1853571"/>
              <a:ext cx="1592578" cy="6370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txBox="1"/>
            <p:nvPr/>
          </p:nvSpPr>
          <p:spPr>
            <a:xfrm>
              <a:off x="5617429" y="1853571"/>
              <a:ext cx="1592578" cy="63703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CUSTOMER RELATIONSHIP MANAGEMENT (CRM)</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grpSp>
        <p:nvGrpSpPr>
          <p:cNvPr id="373" name="Google Shape;373;p34"/>
          <p:cNvGrpSpPr/>
          <p:nvPr/>
        </p:nvGrpSpPr>
        <p:grpSpPr>
          <a:xfrm>
            <a:off x="5568951" y="-6350"/>
            <a:ext cx="3575050" cy="5149850"/>
            <a:chOff x="7425267" y="-8467"/>
            <a:chExt cx="4766733" cy="6866467"/>
          </a:xfrm>
        </p:grpSpPr>
        <p:cxnSp>
          <p:nvCxnSpPr>
            <p:cNvPr id="374" name="Google Shape;374;p3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75" name="Google Shape;375;p3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76" name="Google Shape;376;p3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7" name="Google Shape;377;p3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78" name="Google Shape;378;p3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9" name="Google Shape;379;p3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0" name="Google Shape;380;p3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2" name="Google Shape;382;p34"/>
          <p:cNvSpPr txBox="1"/>
          <p:nvPr>
            <p:ph type="title"/>
          </p:nvPr>
        </p:nvSpPr>
        <p:spPr>
          <a:xfrm>
            <a:off x="871338" y="457200"/>
            <a:ext cx="6576289" cy="74107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imes New Roman"/>
              <a:buNone/>
            </a:pPr>
            <a:r>
              <a:rPr lang="en-US">
                <a:latin typeface="Times New Roman"/>
                <a:ea typeface="Times New Roman"/>
                <a:cs typeface="Times New Roman"/>
                <a:sym typeface="Times New Roman"/>
              </a:rPr>
              <a:t>References </a:t>
            </a:r>
            <a:endParaRPr/>
          </a:p>
        </p:txBody>
      </p:sp>
      <p:sp>
        <p:nvSpPr>
          <p:cNvPr id="383" name="Google Shape;383;p34"/>
          <p:cNvSpPr/>
          <p:nvPr/>
        </p:nvSpPr>
        <p:spPr>
          <a:xfrm rot="10800000">
            <a:off x="0" y="0"/>
            <a:ext cx="631947" cy="424961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txBox="1"/>
          <p:nvPr>
            <p:ph idx="1" type="body"/>
          </p:nvPr>
        </p:nvSpPr>
        <p:spPr>
          <a:xfrm>
            <a:off x="517170" y="1201877"/>
            <a:ext cx="8137848" cy="3739658"/>
          </a:xfrm>
          <a:prstGeom prst="rect">
            <a:avLst/>
          </a:prstGeom>
          <a:noFill/>
          <a:ln>
            <a:noFill/>
          </a:ln>
        </p:spPr>
        <p:txBody>
          <a:bodyPr anchorCtr="0" anchor="ctr" bIns="45700" lIns="91425" spcFirstLastPara="1" rIns="91425" wrap="square" tIns="45700">
            <a:noAutofit/>
          </a:bodyPr>
          <a:lstStyle/>
          <a:p>
            <a:pPr indent="0" lvl="0" marL="152400" rtl="0" algn="just">
              <a:lnSpc>
                <a:spcPct val="90000"/>
              </a:lnSpc>
              <a:spcBef>
                <a:spcPts val="1000"/>
              </a:spcBef>
              <a:spcAft>
                <a:spcPts val="0"/>
              </a:spcAft>
              <a:buSzPts val="1800"/>
              <a:buNone/>
            </a:pPr>
            <a:r>
              <a:rPr lang="en-US" sz="1200">
                <a:latin typeface="Arial"/>
                <a:ea typeface="Arial"/>
                <a:cs typeface="Arial"/>
                <a:sym typeface="Arial"/>
              </a:rPr>
              <a:t>[1] </a:t>
            </a:r>
            <a:r>
              <a:rPr lang="en-US" sz="1200">
                <a:solidFill>
                  <a:srgbClr val="000000"/>
                </a:solidFill>
                <a:latin typeface="Times New Roman"/>
                <a:ea typeface="Times New Roman"/>
                <a:cs typeface="Times New Roman"/>
                <a:sym typeface="Times New Roman"/>
              </a:rPr>
              <a:t>Naghibi, S.A., Pourghasemi, H.R. &amp; Dixon, B. GIS-based groundwater potential mapping using boosted regression tree, classification and regression tree, and random forest machine learning models in Iran. Environ Monit Assess 188, 44 (2016). </a:t>
            </a:r>
            <a:r>
              <a:rPr lang="en-US" sz="1200" u="sng">
                <a:solidFill>
                  <a:schemeClr val="hlink"/>
                </a:solidFill>
                <a:latin typeface="Times New Roman"/>
                <a:ea typeface="Times New Roman"/>
                <a:cs typeface="Times New Roman"/>
                <a:sym typeface="Times New Roman"/>
                <a:hlinkClick r:id="rId3"/>
              </a:rPr>
              <a:t>https://doi.org/10.1007/s10661-015-5049-6</a:t>
            </a:r>
            <a:endParaRPr sz="1200">
              <a:solidFill>
                <a:srgbClr val="404040"/>
              </a:solidFill>
              <a:latin typeface="Times New Roman"/>
              <a:ea typeface="Times New Roman"/>
              <a:cs typeface="Times New Roman"/>
              <a:sym typeface="Times New Roman"/>
            </a:endParaRPr>
          </a:p>
          <a:p>
            <a:pPr indent="0" lvl="0" marL="152400" rtl="0" algn="just">
              <a:lnSpc>
                <a:spcPct val="90000"/>
              </a:lnSpc>
              <a:spcBef>
                <a:spcPts val="1000"/>
              </a:spcBef>
              <a:spcAft>
                <a:spcPts val="0"/>
              </a:spcAft>
              <a:buSzPts val="1800"/>
              <a:buNone/>
            </a:pPr>
            <a:r>
              <a:rPr lang="en-US" sz="1200">
                <a:latin typeface="Arial"/>
                <a:ea typeface="Arial"/>
                <a:cs typeface="Arial"/>
                <a:sym typeface="Arial"/>
              </a:rPr>
              <a:t>[2] </a:t>
            </a:r>
            <a:r>
              <a:rPr lang="en-US" sz="1200">
                <a:solidFill>
                  <a:srgbClr val="000000"/>
                </a:solidFill>
                <a:latin typeface="Times New Roman"/>
                <a:ea typeface="Times New Roman"/>
                <a:cs typeface="Times New Roman"/>
                <a:sym typeface="Times New Roman"/>
              </a:rPr>
              <a:t>M. Somvanshi, P. Chavan, S. Tambade and S. V. Shinde, "A review of machine learning techniques using decision tree and support vector machine," 2016 International Conference on Computing Communication Control and automation (ICCUBEA), Pune, India, 2016, pp. 1-7, doi: 10.1109/ICCUBEA.2016.7860040.</a:t>
            </a:r>
            <a:endParaRPr sz="1200">
              <a:solidFill>
                <a:srgbClr val="404040"/>
              </a:solidFill>
              <a:latin typeface="Times New Roman"/>
              <a:ea typeface="Times New Roman"/>
              <a:cs typeface="Times New Roman"/>
              <a:sym typeface="Times New Roman"/>
            </a:endParaRPr>
          </a:p>
          <a:p>
            <a:pPr indent="0" lvl="0" marL="152400" rtl="0" algn="just">
              <a:lnSpc>
                <a:spcPct val="90000"/>
              </a:lnSpc>
              <a:spcBef>
                <a:spcPts val="1000"/>
              </a:spcBef>
              <a:spcAft>
                <a:spcPts val="0"/>
              </a:spcAft>
              <a:buSzPts val="1800"/>
              <a:buNone/>
            </a:pPr>
            <a:r>
              <a:rPr lang="en-US" sz="1200">
                <a:latin typeface="Arial"/>
                <a:ea typeface="Arial"/>
                <a:cs typeface="Arial"/>
                <a:sym typeface="Arial"/>
              </a:rPr>
              <a:t>[3] </a:t>
            </a:r>
            <a:r>
              <a:rPr lang="en-US" sz="1200">
                <a:solidFill>
                  <a:srgbClr val="000000"/>
                </a:solidFill>
                <a:latin typeface="Times New Roman"/>
                <a:ea typeface="Times New Roman"/>
                <a:cs typeface="Times New Roman"/>
                <a:sym typeface="Times New Roman"/>
              </a:rPr>
              <a:t>F. Li, Y. Zuo, H. Lin and J. Wu, "BoostXML: Gradient Boosting for Extreme Multilabel Text Classification With Tail Labels," in IEEE Transactions on Neural Networks and Learning Systems, doi: 10.1109/TNNLS.2023.3285294.</a:t>
            </a:r>
            <a:endParaRPr sz="1200">
              <a:solidFill>
                <a:srgbClr val="000000"/>
              </a:solidFill>
              <a:latin typeface="Times New Roman"/>
              <a:ea typeface="Times New Roman"/>
              <a:cs typeface="Times New Roman"/>
              <a:sym typeface="Times New Roman"/>
            </a:endParaRPr>
          </a:p>
          <a:p>
            <a:pPr indent="0" lvl="0" marL="152400" rtl="0" algn="just">
              <a:lnSpc>
                <a:spcPct val="90000"/>
              </a:lnSpc>
              <a:spcBef>
                <a:spcPts val="1000"/>
              </a:spcBef>
              <a:spcAft>
                <a:spcPts val="0"/>
              </a:spcAft>
              <a:buSzPts val="1800"/>
              <a:buNone/>
            </a:pPr>
            <a:r>
              <a:rPr lang="en-US" sz="1200">
                <a:latin typeface="Arial"/>
                <a:ea typeface="Arial"/>
                <a:cs typeface="Arial"/>
                <a:sym typeface="Arial"/>
              </a:rPr>
              <a:t>[4] </a:t>
            </a:r>
            <a:r>
              <a:rPr lang="en-US" sz="1200">
                <a:solidFill>
                  <a:srgbClr val="000000"/>
                </a:solidFill>
                <a:latin typeface="Times New Roman"/>
                <a:ea typeface="Times New Roman"/>
                <a:cs typeface="Times New Roman"/>
                <a:sym typeface="Times New Roman"/>
              </a:rPr>
              <a:t>F. Li et al., "A Light Gradient Boosting Machine for Remainning Useful Life Estimation of Aircraft Engines," 2018 21st International Conference on Intelligent Transportation Systems (ITSC), Maui, HI, USA, 2018, pp. 3562-3567, doi: 10.1109/ITSC.2018.8569801.</a:t>
            </a:r>
            <a:endParaRPr/>
          </a:p>
          <a:p>
            <a:pPr indent="0" lvl="0" marL="152400" rtl="0" algn="just">
              <a:lnSpc>
                <a:spcPct val="90000"/>
              </a:lnSpc>
              <a:spcBef>
                <a:spcPts val="1000"/>
              </a:spcBef>
              <a:spcAft>
                <a:spcPts val="0"/>
              </a:spcAft>
              <a:buSzPts val="1800"/>
              <a:buNone/>
            </a:pPr>
            <a:r>
              <a:rPr lang="en-US" sz="1200">
                <a:solidFill>
                  <a:schemeClr val="dk1"/>
                </a:solidFill>
                <a:highlight>
                  <a:srgbClr val="FFFFFF"/>
                </a:highlight>
                <a:latin typeface="Times New Roman"/>
                <a:ea typeface="Times New Roman"/>
                <a:cs typeface="Times New Roman"/>
                <a:sym typeface="Times New Roman"/>
              </a:rPr>
              <a:t>[5] </a:t>
            </a:r>
            <a:r>
              <a:rPr lang="en-US" sz="1200">
                <a:solidFill>
                  <a:srgbClr val="000000"/>
                </a:solidFill>
                <a:highlight>
                  <a:srgbClr val="FFFFFF"/>
                </a:highlight>
                <a:latin typeface="Times New Roman"/>
                <a:ea typeface="Times New Roman"/>
                <a:cs typeface="Times New Roman"/>
                <a:sym typeface="Times New Roman"/>
              </a:rPr>
              <a:t>Pardo, Matteo, and Giorgio Sberveglieri. "Classification of electronic nose data with support vector machines." Sensors and Actuators B: Chemical 107.2 (2005): 730-737. </a:t>
            </a:r>
            <a:r>
              <a:rPr lang="en-US" sz="1200" u="sng">
                <a:solidFill>
                  <a:schemeClr val="hlink"/>
                </a:solidFill>
                <a:highlight>
                  <a:srgbClr val="FFFFFF"/>
                </a:highlight>
                <a:latin typeface="Times New Roman"/>
                <a:ea typeface="Times New Roman"/>
                <a:cs typeface="Times New Roman"/>
                <a:sym typeface="Times New Roman"/>
                <a:hlinkClick r:id="rId4"/>
              </a:rPr>
              <a:t>https://doi.org/10.1016/j.snb.2004.12.005</a:t>
            </a:r>
            <a:endParaRPr sz="1200">
              <a:highlight>
                <a:srgbClr val="FFFFFF"/>
              </a:highlight>
              <a:latin typeface="Times New Roman"/>
              <a:ea typeface="Times New Roman"/>
              <a:cs typeface="Times New Roman"/>
              <a:sym typeface="Times New Roman"/>
            </a:endParaRPr>
          </a:p>
          <a:p>
            <a:pPr indent="0" lvl="0" marL="152400" rtl="0" algn="just">
              <a:lnSpc>
                <a:spcPct val="90000"/>
              </a:lnSpc>
              <a:spcBef>
                <a:spcPts val="1000"/>
              </a:spcBef>
              <a:spcAft>
                <a:spcPts val="0"/>
              </a:spcAft>
              <a:buSzPts val="1800"/>
              <a:buNone/>
            </a:pPr>
            <a:r>
              <a:t/>
            </a:r>
            <a:endParaRPr sz="1200">
              <a:highlight>
                <a:srgbClr val="FFFFFF"/>
              </a:highlight>
              <a:latin typeface="Arial"/>
              <a:ea typeface="Arial"/>
              <a:cs typeface="Arial"/>
              <a:sym typeface="Arial"/>
            </a:endParaRPr>
          </a:p>
        </p:txBody>
      </p:sp>
      <p:sp>
        <p:nvSpPr>
          <p:cNvPr id="385" name="Google Shape;385;p34"/>
          <p:cNvSpPr/>
          <p:nvPr/>
        </p:nvSpPr>
        <p:spPr>
          <a:xfrm flipH="1">
            <a:off x="8807450" y="3009900"/>
            <a:ext cx="336550"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p>
            <a:pPr indent="0" lvl="0" marL="0" rtl="0" algn="l">
              <a:lnSpc>
                <a:spcPct val="150000"/>
              </a:lnSpc>
              <a:spcBef>
                <a:spcPts val="0"/>
              </a:spcBef>
              <a:spcAft>
                <a:spcPts val="120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descr="Free illustration: Thank You, Thanks, Gratitude - Free Image on Pixabay ..." id="391" name="Google Shape;391;p35"/>
          <p:cNvPicPr preferRelativeResize="0"/>
          <p:nvPr/>
        </p:nvPicPr>
        <p:blipFill rotWithShape="1">
          <a:blip r:embed="rId3">
            <a:alphaModFix/>
          </a:blip>
          <a:srcRect b="0" l="0" r="0" t="0"/>
          <a:stretch/>
        </p:blipFill>
        <p:spPr>
          <a:xfrm>
            <a:off x="2210337" y="1063313"/>
            <a:ext cx="3926444" cy="32342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grpSp>
        <p:nvGrpSpPr>
          <p:cNvPr id="153" name="Google Shape;153;p20"/>
          <p:cNvGrpSpPr/>
          <p:nvPr/>
        </p:nvGrpSpPr>
        <p:grpSpPr>
          <a:xfrm>
            <a:off x="0" y="-6350"/>
            <a:ext cx="9144001" cy="5149850"/>
            <a:chOff x="0" y="-8467"/>
            <a:chExt cx="12192000" cy="6866467"/>
          </a:xfrm>
        </p:grpSpPr>
        <p:cxnSp>
          <p:nvCxnSpPr>
            <p:cNvPr id="154" name="Google Shape;154;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55" name="Google Shape;155;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56" name="Google Shape;156;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7" name="Google Shape;157;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8" name="Google Shape;158;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0" name="Google Shape;160;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61" name="Google Shape;161;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62" name="Google Shape;162;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0"/>
          <p:cNvSpPr txBox="1"/>
          <p:nvPr>
            <p:ph type="title"/>
          </p:nvPr>
        </p:nvSpPr>
        <p:spPr>
          <a:xfrm>
            <a:off x="871337" y="626235"/>
            <a:ext cx="6576290" cy="72497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imes New Roman"/>
              <a:buNone/>
            </a:pPr>
            <a:r>
              <a:rPr lang="en-US">
                <a:latin typeface="Times New Roman"/>
                <a:ea typeface="Times New Roman"/>
                <a:cs typeface="Times New Roman"/>
                <a:sym typeface="Times New Roman"/>
              </a:rPr>
              <a:t>Abstract</a:t>
            </a:r>
            <a:endParaRPr/>
          </a:p>
        </p:txBody>
      </p:sp>
      <p:sp>
        <p:nvSpPr>
          <p:cNvPr id="166" name="Google Shape;166;p20"/>
          <p:cNvSpPr/>
          <p:nvPr/>
        </p:nvSpPr>
        <p:spPr>
          <a:xfrm rot="10800000">
            <a:off x="0" y="0"/>
            <a:ext cx="631947" cy="424961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idx="1" type="body"/>
          </p:nvPr>
        </p:nvSpPr>
        <p:spPr>
          <a:xfrm>
            <a:off x="637908" y="1564099"/>
            <a:ext cx="7735388" cy="2266633"/>
          </a:xfrm>
          <a:prstGeom prst="rect">
            <a:avLst/>
          </a:prstGeom>
          <a:noFill/>
          <a:ln>
            <a:noFill/>
          </a:ln>
        </p:spPr>
        <p:txBody>
          <a:bodyPr anchorCtr="0" anchor="ctr" bIns="45700" lIns="91425" spcFirstLastPara="1" rIns="91425" wrap="square" tIns="45700">
            <a:normAutofit/>
          </a:bodyPr>
          <a:lstStyle/>
          <a:p>
            <a:pPr indent="0" lvl="0" marL="114300" rtl="0" algn="just">
              <a:lnSpc>
                <a:spcPct val="90000"/>
              </a:lnSpc>
              <a:spcBef>
                <a:spcPts val="1000"/>
              </a:spcBef>
              <a:spcAft>
                <a:spcPts val="0"/>
              </a:spcAft>
              <a:buSzPts val="960"/>
              <a:buNone/>
            </a:pPr>
            <a:r>
              <a:rPr lang="en-US" sz="1200">
                <a:solidFill>
                  <a:schemeClr val="dk1"/>
                </a:solidFill>
                <a:latin typeface="Times New Roman"/>
                <a:ea typeface="Times New Roman"/>
                <a:cs typeface="Times New Roman"/>
                <a:sym typeface="Times New Roman"/>
              </a:rPr>
              <a:t>Cardiovascular Disease (CVD) poses a significant global health concern, often associated with unhealthy lifestyle choices. Timely diagnosis is crucial, especially given its correlation with Coronavirus. To tackle this challenge, we propose using machine learning models to predict CVD based on health data. We evaluated well-known methods like Random Forest Classifier and Support Vector Machine, but found limitations. As a solution, we introduce GradientBoostingClassifier (GBC), an ensemble learning method that combines weak learners to enhance predictive performance. Our study compares GBC, RFC, and SVM, and the results demonstrate GBC's superiority in accuracy, recall, and F1 score. This showcases GBC as a promising technique for effectively predicting cardiovascular diseases, offering potential for significant medical advancements.</a:t>
            </a:r>
            <a:endParaRPr sz="1200">
              <a:solidFill>
                <a:schemeClr val="dk1"/>
              </a:solidFill>
              <a:latin typeface="Times New Roman"/>
              <a:ea typeface="Times New Roman"/>
              <a:cs typeface="Times New Roman"/>
              <a:sym typeface="Times New Roman"/>
            </a:endParaRPr>
          </a:p>
        </p:txBody>
      </p:sp>
      <p:sp>
        <p:nvSpPr>
          <p:cNvPr id="168" name="Google Shape;168;p20"/>
          <p:cNvSpPr/>
          <p:nvPr/>
        </p:nvSpPr>
        <p:spPr>
          <a:xfrm flipH="1">
            <a:off x="8807450" y="3009900"/>
            <a:ext cx="336550"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grpSp>
        <p:nvGrpSpPr>
          <p:cNvPr id="173" name="Google Shape;173;p21"/>
          <p:cNvGrpSpPr/>
          <p:nvPr/>
        </p:nvGrpSpPr>
        <p:grpSpPr>
          <a:xfrm>
            <a:off x="0" y="-6350"/>
            <a:ext cx="9144001" cy="5149850"/>
            <a:chOff x="0" y="-8467"/>
            <a:chExt cx="12192000" cy="6866467"/>
          </a:xfrm>
        </p:grpSpPr>
        <p:cxnSp>
          <p:nvCxnSpPr>
            <p:cNvPr id="174" name="Google Shape;174;p2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75" name="Google Shape;175;p2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6" name="Google Shape;176;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7" name="Google Shape;177;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8" name="Google Shape;178;p2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0" name="Google Shape;180;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1" name="Google Shape;181;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2" name="Google Shape;182;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1"/>
          <p:cNvSpPr txBox="1"/>
          <p:nvPr>
            <p:ph type="title"/>
          </p:nvPr>
        </p:nvSpPr>
        <p:spPr>
          <a:xfrm>
            <a:off x="508000" y="457200"/>
            <a:ext cx="6447501" cy="7088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a:t>Existing methods</a:t>
            </a:r>
            <a:endParaRPr/>
          </a:p>
        </p:txBody>
      </p:sp>
      <p:sp>
        <p:nvSpPr>
          <p:cNvPr id="185" name="Google Shape;185;p21"/>
          <p:cNvSpPr txBox="1"/>
          <p:nvPr>
            <p:ph idx="1" type="body"/>
          </p:nvPr>
        </p:nvSpPr>
        <p:spPr>
          <a:xfrm>
            <a:off x="508000" y="1290420"/>
            <a:ext cx="4682511" cy="3745710"/>
          </a:xfrm>
          <a:prstGeom prst="rect">
            <a:avLst/>
          </a:prstGeom>
          <a:noFill/>
          <a:ln>
            <a:noFill/>
          </a:ln>
        </p:spPr>
        <p:txBody>
          <a:bodyPr anchorCtr="0" anchor="ctr" bIns="45700" lIns="91425" spcFirstLastPara="1" rIns="91425" wrap="square" tIns="45700">
            <a:normAutofit/>
          </a:bodyPr>
          <a:lstStyle/>
          <a:p>
            <a:pPr indent="-171450" lvl="0" marL="285750" rtl="0" algn="l">
              <a:spcBef>
                <a:spcPts val="1000"/>
              </a:spcBef>
              <a:spcAft>
                <a:spcPts val="0"/>
              </a:spcAft>
              <a:buSzPts val="1120"/>
              <a:buFont typeface="Noto Sans Symbols"/>
              <a:buChar char="►"/>
            </a:pPr>
            <a:r>
              <a:rPr b="1" lang="en-US" sz="1400">
                <a:solidFill>
                  <a:schemeClr val="dk1"/>
                </a:solidFill>
                <a:latin typeface="Times New Roman"/>
                <a:ea typeface="Times New Roman"/>
                <a:cs typeface="Times New Roman"/>
                <a:sym typeface="Times New Roman"/>
              </a:rPr>
              <a:t>Random forest: </a:t>
            </a:r>
            <a:endParaRPr/>
          </a:p>
          <a:p>
            <a:pPr indent="0" lvl="0" marL="114300" rtl="0" algn="l">
              <a:spcBef>
                <a:spcPts val="1000"/>
              </a:spcBef>
              <a:spcAft>
                <a:spcPts val="0"/>
              </a:spcAft>
              <a:buSzPts val="1120"/>
              <a:buNone/>
            </a:pPr>
            <a:r>
              <a:t/>
            </a:r>
            <a:endParaRPr b="1" sz="1400">
              <a:solidFill>
                <a:schemeClr val="dk1"/>
              </a:solidFill>
              <a:latin typeface="Times New Roman"/>
              <a:ea typeface="Times New Roman"/>
              <a:cs typeface="Times New Roman"/>
              <a:sym typeface="Times New Roman"/>
            </a:endParaRPr>
          </a:p>
          <a:p>
            <a:pPr indent="0" lvl="0" marL="114300" rtl="0" algn="just">
              <a:spcBef>
                <a:spcPts val="1000"/>
              </a:spcBef>
              <a:spcAft>
                <a:spcPts val="0"/>
              </a:spcAft>
              <a:buSzPts val="960"/>
              <a:buNone/>
            </a:pPr>
            <a:r>
              <a:rPr lang="en-US" sz="1200">
                <a:solidFill>
                  <a:schemeClr val="dk1"/>
                </a:solidFill>
                <a:latin typeface="Times New Roman"/>
                <a:ea typeface="Times New Roman"/>
                <a:cs typeface="Times New Roman"/>
                <a:sym typeface="Times New Roman"/>
              </a:rPr>
              <a:t>A lot of different decision trees are combined in Random Forest, an ensemble learning technique, to create a model that is precise and dependable for classification tasks. A random subset of the training data and a random subset of the attributes are used to construct each individual decision tree that makes up the Random Forest; this unpredictability contributes to the diversity of the individual trees, which reduces instances of overfitting and enhances the model's ability to generalize. </a:t>
            </a:r>
            <a:endParaRPr sz="12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None/>
            </a:pPr>
            <a:r>
              <a:t/>
            </a:r>
            <a:endParaRPr sz="1200">
              <a:latin typeface="Times New Roman"/>
              <a:ea typeface="Times New Roman"/>
              <a:cs typeface="Times New Roman"/>
              <a:sym typeface="Times New Roman"/>
            </a:endParaRPr>
          </a:p>
          <a:p>
            <a:pPr indent="-342900" lvl="0" marL="457200" rtl="0" algn="just">
              <a:spcBef>
                <a:spcPts val="0"/>
              </a:spcBef>
              <a:spcAft>
                <a:spcPts val="0"/>
              </a:spcAft>
              <a:buSzPts val="1800"/>
              <a:buNone/>
            </a:pPr>
            <a:r>
              <a:t/>
            </a:r>
            <a:endParaRPr/>
          </a:p>
          <a:p>
            <a:pPr indent="0" lvl="0" marL="114300" rtl="0" algn="just">
              <a:spcBef>
                <a:spcPts val="1000"/>
              </a:spcBef>
              <a:spcAft>
                <a:spcPts val="0"/>
              </a:spcAft>
              <a:buSzPts val="1800"/>
              <a:buNone/>
            </a:pPr>
            <a:r>
              <a:t/>
            </a:r>
            <a:endParaRPr sz="1200">
              <a:solidFill>
                <a:srgbClr val="000000"/>
              </a:solidFill>
              <a:latin typeface="Times New Roman"/>
              <a:ea typeface="Times New Roman"/>
              <a:cs typeface="Times New Roman"/>
              <a:sym typeface="Times New Roman"/>
            </a:endParaRPr>
          </a:p>
          <a:p>
            <a:pPr indent="0" lvl="0" marL="114300" rtl="0" algn="just">
              <a:spcBef>
                <a:spcPts val="1000"/>
              </a:spcBef>
              <a:spcAft>
                <a:spcPts val="0"/>
              </a:spcAft>
              <a:buSzPts val="1800"/>
              <a:buNone/>
            </a:pPr>
            <a:br>
              <a:rPr lang="en-US"/>
            </a:br>
            <a:endParaRPr sz="1200">
              <a:latin typeface="Times New Roman"/>
              <a:ea typeface="Times New Roman"/>
              <a:cs typeface="Times New Roman"/>
              <a:sym typeface="Times New Roman"/>
            </a:endParaRPr>
          </a:p>
        </p:txBody>
      </p:sp>
      <p:pic>
        <p:nvPicPr>
          <p:cNvPr descr="A diagram of a tree&#10;&#10;Description automatically generated" id="186" name="Google Shape;186;p21"/>
          <p:cNvPicPr preferRelativeResize="0"/>
          <p:nvPr/>
        </p:nvPicPr>
        <p:blipFill rotWithShape="1">
          <a:blip r:embed="rId3">
            <a:alphaModFix/>
          </a:blip>
          <a:srcRect b="0" l="0" r="0" t="0"/>
          <a:stretch/>
        </p:blipFill>
        <p:spPr>
          <a:xfrm>
            <a:off x="5591041" y="1517292"/>
            <a:ext cx="2912234" cy="2624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grpSp>
        <p:nvGrpSpPr>
          <p:cNvPr id="191" name="Google Shape;191;p22"/>
          <p:cNvGrpSpPr/>
          <p:nvPr/>
        </p:nvGrpSpPr>
        <p:grpSpPr>
          <a:xfrm>
            <a:off x="0" y="-6350"/>
            <a:ext cx="9144001" cy="5149850"/>
            <a:chOff x="0" y="-8467"/>
            <a:chExt cx="12192000" cy="6866467"/>
          </a:xfrm>
        </p:grpSpPr>
        <p:cxnSp>
          <p:nvCxnSpPr>
            <p:cNvPr id="192" name="Google Shape;192;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93" name="Google Shape;193;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94" name="Google Shape;194;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95" name="Google Shape;195;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6" name="Google Shape;196;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98" name="Google Shape;198;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99" name="Google Shape;199;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00" name="Google Shape;200;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2"/>
          <p:cNvSpPr txBox="1"/>
          <p:nvPr>
            <p:ph type="title"/>
          </p:nvPr>
        </p:nvSpPr>
        <p:spPr>
          <a:xfrm>
            <a:off x="508000" y="457200"/>
            <a:ext cx="6447501" cy="7088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a:t>Existing methods</a:t>
            </a:r>
            <a:endParaRPr/>
          </a:p>
        </p:txBody>
      </p:sp>
      <p:sp>
        <p:nvSpPr>
          <p:cNvPr id="203" name="Google Shape;203;p22"/>
          <p:cNvSpPr txBox="1"/>
          <p:nvPr>
            <p:ph idx="1" type="body"/>
          </p:nvPr>
        </p:nvSpPr>
        <p:spPr>
          <a:xfrm>
            <a:off x="508000" y="1620441"/>
            <a:ext cx="4682511" cy="2811993"/>
          </a:xfrm>
          <a:prstGeom prst="rect">
            <a:avLst/>
          </a:prstGeom>
          <a:noFill/>
          <a:ln>
            <a:noFill/>
          </a:ln>
        </p:spPr>
        <p:txBody>
          <a:bodyPr anchorCtr="0" anchor="t" bIns="45700" lIns="91425" spcFirstLastPara="1" rIns="91425" wrap="square" tIns="45700">
            <a:normAutofit/>
          </a:bodyPr>
          <a:lstStyle/>
          <a:p>
            <a:pPr indent="-171450" lvl="0" marL="285750" rtl="0" algn="l">
              <a:spcBef>
                <a:spcPts val="1000"/>
              </a:spcBef>
              <a:spcAft>
                <a:spcPts val="0"/>
              </a:spcAft>
              <a:buSzPts val="1200"/>
              <a:buFont typeface="Noto Sans Symbols"/>
              <a:buChar char=""/>
            </a:pPr>
            <a:r>
              <a:rPr b="1" lang="en-US" sz="1500">
                <a:solidFill>
                  <a:schemeClr val="dk1"/>
                </a:solidFill>
                <a:latin typeface="Times New Roman"/>
                <a:ea typeface="Times New Roman"/>
                <a:cs typeface="Times New Roman"/>
                <a:sym typeface="Times New Roman"/>
              </a:rPr>
              <a:t>Support Vector Machine: </a:t>
            </a:r>
            <a:endParaRPr sz="1200">
              <a:solidFill>
                <a:schemeClr val="dk1"/>
              </a:solidFill>
              <a:latin typeface="Times New Roman"/>
              <a:ea typeface="Times New Roman"/>
              <a:cs typeface="Times New Roman"/>
              <a:sym typeface="Times New Roman"/>
            </a:endParaRPr>
          </a:p>
          <a:p>
            <a:pPr indent="0" lvl="0" marL="114300" rtl="0" algn="l">
              <a:spcBef>
                <a:spcPts val="1000"/>
              </a:spcBef>
              <a:spcAft>
                <a:spcPts val="0"/>
              </a:spcAft>
              <a:buSzPts val="960"/>
              <a:buNone/>
            </a:pPr>
            <a:r>
              <a:t/>
            </a:r>
            <a:endParaRPr sz="1200">
              <a:solidFill>
                <a:schemeClr val="dk1"/>
              </a:solidFill>
              <a:latin typeface="Times New Roman"/>
              <a:ea typeface="Times New Roman"/>
              <a:cs typeface="Times New Roman"/>
              <a:sym typeface="Times New Roman"/>
            </a:endParaRPr>
          </a:p>
          <a:p>
            <a:pPr indent="0" lvl="0" marL="114300" rtl="0" algn="just">
              <a:spcBef>
                <a:spcPts val="1000"/>
              </a:spcBef>
              <a:spcAft>
                <a:spcPts val="0"/>
              </a:spcAft>
              <a:buSzPts val="1800"/>
              <a:buNone/>
            </a:pPr>
            <a:r>
              <a:rPr lang="en-US" sz="1200">
                <a:solidFill>
                  <a:schemeClr val="dk1"/>
                </a:solidFill>
                <a:latin typeface="Times New Roman"/>
                <a:ea typeface="Times New Roman"/>
                <a:cs typeface="Times New Roman"/>
                <a:sym typeface="Times New Roman"/>
              </a:rPr>
              <a:t>Support vector machines are a reliable supervised machine learning method that may be used for regression and classification tasks. The graph illustrates the fundamental concept underlying SVM, which is to locate the ideal hyperplane that most effectively differentiates between the two classes in the feature space. The hyperplane serves as a decision boundary by increasing the distance between the two classes data points that are the most similar to one another. Because these data points are considered to be support vectors, the machine in question is referred to as a Support Vector Machine. </a:t>
            </a:r>
            <a:endParaRPr sz="1200">
              <a:solidFill>
                <a:schemeClr val="dk1"/>
              </a:solidFill>
              <a:latin typeface="Times New Roman"/>
              <a:ea typeface="Times New Roman"/>
              <a:cs typeface="Times New Roman"/>
              <a:sym typeface="Times New Roman"/>
            </a:endParaRPr>
          </a:p>
          <a:p>
            <a:pPr indent="-100329" lvl="0" marL="285750" rtl="0" algn="l">
              <a:spcBef>
                <a:spcPts val="1000"/>
              </a:spcBef>
              <a:spcAft>
                <a:spcPts val="0"/>
              </a:spcAft>
              <a:buSzPts val="1120"/>
              <a:buNone/>
            </a:pPr>
            <a:r>
              <a:t/>
            </a:r>
            <a:endParaRPr b="1" sz="1400">
              <a:solidFill>
                <a:schemeClr val="dk1"/>
              </a:solidFill>
              <a:latin typeface="Times New Roman"/>
              <a:ea typeface="Times New Roman"/>
              <a:cs typeface="Times New Roman"/>
              <a:sym typeface="Times New Roman"/>
            </a:endParaRPr>
          </a:p>
        </p:txBody>
      </p:sp>
      <p:pic>
        <p:nvPicPr>
          <p:cNvPr descr="A diagram of a technical support&#10;&#10;Description automatically generated" id="204" name="Google Shape;204;p22"/>
          <p:cNvPicPr preferRelativeResize="0"/>
          <p:nvPr/>
        </p:nvPicPr>
        <p:blipFill rotWithShape="1">
          <a:blip r:embed="rId3">
            <a:alphaModFix/>
          </a:blip>
          <a:srcRect b="0" l="0" r="0" t="0"/>
          <a:stretch/>
        </p:blipFill>
        <p:spPr>
          <a:xfrm>
            <a:off x="5405907" y="1680619"/>
            <a:ext cx="3242255" cy="2659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23"/>
          <p:cNvGrpSpPr/>
          <p:nvPr/>
        </p:nvGrpSpPr>
        <p:grpSpPr>
          <a:xfrm>
            <a:off x="0" y="-6350"/>
            <a:ext cx="9144001" cy="5149850"/>
            <a:chOff x="0" y="-8467"/>
            <a:chExt cx="12192000" cy="6866467"/>
          </a:xfrm>
        </p:grpSpPr>
        <p:cxnSp>
          <p:nvCxnSpPr>
            <p:cNvPr id="210" name="Google Shape;210;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11" name="Google Shape;211;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12" name="Google Shape;212;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13" name="Google Shape;213;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14" name="Google Shape;214;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6" name="Google Shape;216;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17" name="Google Shape;217;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8" name="Google Shape;218;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3"/>
          <p:cNvSpPr txBox="1"/>
          <p:nvPr>
            <p:ph type="title"/>
          </p:nvPr>
        </p:nvSpPr>
        <p:spPr>
          <a:xfrm>
            <a:off x="508000" y="457200"/>
            <a:ext cx="6447501" cy="7088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a:t>Proposed method</a:t>
            </a:r>
            <a:endParaRPr/>
          </a:p>
        </p:txBody>
      </p:sp>
      <p:sp>
        <p:nvSpPr>
          <p:cNvPr id="221" name="Google Shape;221;p23"/>
          <p:cNvSpPr txBox="1"/>
          <p:nvPr>
            <p:ph idx="1" type="body"/>
          </p:nvPr>
        </p:nvSpPr>
        <p:spPr>
          <a:xfrm>
            <a:off x="508000" y="1620441"/>
            <a:ext cx="6332617" cy="2811993"/>
          </a:xfrm>
          <a:prstGeom prst="rect">
            <a:avLst/>
          </a:prstGeom>
          <a:noFill/>
          <a:ln>
            <a:noFill/>
          </a:ln>
        </p:spPr>
        <p:txBody>
          <a:bodyPr anchorCtr="0" anchor="t" bIns="45700" lIns="91425" spcFirstLastPara="1" rIns="91425" wrap="square" tIns="45700">
            <a:normAutofit/>
          </a:bodyPr>
          <a:lstStyle/>
          <a:p>
            <a:pPr indent="-171450" lvl="0" marL="285750" rtl="0" algn="l">
              <a:spcBef>
                <a:spcPts val="1000"/>
              </a:spcBef>
              <a:spcAft>
                <a:spcPts val="0"/>
              </a:spcAft>
              <a:buSzPts val="1200"/>
              <a:buFont typeface="Noto Sans Symbols"/>
              <a:buChar char=""/>
            </a:pPr>
            <a:r>
              <a:rPr b="1" lang="en-US" sz="1500">
                <a:solidFill>
                  <a:schemeClr val="dk1"/>
                </a:solidFill>
                <a:latin typeface="Times New Roman"/>
                <a:ea typeface="Times New Roman"/>
                <a:cs typeface="Times New Roman"/>
                <a:sym typeface="Times New Roman"/>
              </a:rPr>
              <a:t>Gradient boosting : </a:t>
            </a:r>
            <a:endParaRPr sz="1200">
              <a:solidFill>
                <a:schemeClr val="dk1"/>
              </a:solidFill>
              <a:latin typeface="Times New Roman"/>
              <a:ea typeface="Times New Roman"/>
              <a:cs typeface="Times New Roman"/>
              <a:sym typeface="Times New Roman"/>
            </a:endParaRPr>
          </a:p>
          <a:p>
            <a:pPr indent="0" lvl="0" marL="114300" rtl="0" algn="l">
              <a:spcBef>
                <a:spcPts val="1000"/>
              </a:spcBef>
              <a:spcAft>
                <a:spcPts val="0"/>
              </a:spcAft>
              <a:buSzPts val="960"/>
              <a:buNone/>
            </a:pPr>
            <a:r>
              <a:t/>
            </a:r>
            <a:endParaRPr sz="1200">
              <a:solidFill>
                <a:schemeClr val="dk1"/>
              </a:solidFill>
              <a:latin typeface="Times New Roman"/>
              <a:ea typeface="Times New Roman"/>
              <a:cs typeface="Times New Roman"/>
              <a:sym typeface="Times New Roman"/>
            </a:endParaRPr>
          </a:p>
          <a:p>
            <a:pPr indent="0" lvl="0" marL="114300" rtl="0" algn="just">
              <a:spcBef>
                <a:spcPts val="1000"/>
              </a:spcBef>
              <a:spcAft>
                <a:spcPts val="0"/>
              </a:spcAft>
              <a:buSzPts val="1800"/>
              <a:buNone/>
            </a:pPr>
            <a:r>
              <a:rPr lang="en-US" sz="1200">
                <a:solidFill>
                  <a:schemeClr val="dk1"/>
                </a:solidFill>
                <a:latin typeface="Times New Roman"/>
                <a:ea typeface="Times New Roman"/>
                <a:cs typeface="Times New Roman"/>
                <a:sym typeface="Times New Roman"/>
              </a:rPr>
              <a:t>We proposed Gradient Boosting Classifier with aim of increasing the model performance. This is because, Gradient Boosting performs well with noisy data and can adapt to such noise through its boosting iterations. Gradient Boosting Classifier is also an ensemble method that builds multiple weak learners (decision trees) sequentially, with each one correcting the errors of the previous one; this leads to improved predictive performance, as it combines the strengths of individual models</a:t>
            </a:r>
            <a:r>
              <a:rPr lang="en-US" sz="1000">
                <a:solidFill>
                  <a:schemeClr val="dk1"/>
                </a:solidFill>
                <a:latin typeface="Times New Roman"/>
                <a:ea typeface="Times New Roman"/>
                <a:cs typeface="Times New Roman"/>
                <a:sym typeface="Times New Roman"/>
              </a:rPr>
              <a:t>.</a:t>
            </a:r>
            <a:endParaRPr sz="1000">
              <a:solidFill>
                <a:schemeClr val="dk1"/>
              </a:solidFill>
            </a:endParaRPr>
          </a:p>
          <a:p>
            <a:pPr indent="-100329" lvl="0" marL="285750" rtl="0" algn="just">
              <a:spcBef>
                <a:spcPts val="1000"/>
              </a:spcBef>
              <a:spcAft>
                <a:spcPts val="0"/>
              </a:spcAft>
              <a:buSzPts val="1120"/>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Qualitative and Quantitative Comparative Analysis </a:t>
            </a:r>
            <a:endParaRPr/>
          </a:p>
        </p:txBody>
      </p:sp>
      <p:sp>
        <p:nvSpPr>
          <p:cNvPr id="227" name="Google Shape;227;p24"/>
          <p:cNvSpPr txBox="1"/>
          <p:nvPr>
            <p:ph idx="1" type="body"/>
          </p:nvPr>
        </p:nvSpPr>
        <p:spPr>
          <a:xfrm>
            <a:off x="384144" y="1337609"/>
            <a:ext cx="7530537" cy="3183253"/>
          </a:xfrm>
          <a:prstGeom prst="rect">
            <a:avLst/>
          </a:prstGeom>
          <a:noFill/>
          <a:ln>
            <a:noFill/>
          </a:ln>
        </p:spPr>
        <p:txBody>
          <a:bodyPr anchorCtr="0" anchor="ctr" bIns="91425" lIns="91425" spcFirstLastPara="1" rIns="91425" wrap="square" tIns="91425">
            <a:normAutofit lnSpcReduction="10000"/>
          </a:bodyPr>
          <a:lstStyle/>
          <a:p>
            <a:pPr indent="0" lvl="0" marL="114300" rtl="0" algn="just">
              <a:spcBef>
                <a:spcPts val="0"/>
              </a:spcBef>
              <a:spcAft>
                <a:spcPts val="0"/>
              </a:spcAft>
              <a:buSzPts val="1800"/>
              <a:buNone/>
            </a:pPr>
            <a:r>
              <a:rPr b="1" lang="en-US" sz="1400">
                <a:solidFill>
                  <a:schemeClr val="dk1"/>
                </a:solidFill>
                <a:latin typeface="Times New Roman"/>
                <a:ea typeface="Times New Roman"/>
                <a:cs typeface="Times New Roman"/>
                <a:sym typeface="Times New Roman"/>
              </a:rPr>
              <a:t>Support Vector Machine (SVM):</a:t>
            </a:r>
            <a:endParaRPr b="1" sz="14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Strengths:</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Versatility with kernel functions for handling non-linear data, making it suitable for complex datasets.</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Suitable for situations where the number of features exceeds the number of samples, effective in high-dimensional spaces.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Weakness:</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Computationally expensive for large datasets, which may limit scalability.</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Interpretability can be challenging due to complex decision boundaries.</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11700" y="195497"/>
            <a:ext cx="8520600" cy="5807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Qualitative and Quantitative Comparative Analysis </a:t>
            </a:r>
            <a:endParaRPr/>
          </a:p>
        </p:txBody>
      </p:sp>
      <p:sp>
        <p:nvSpPr>
          <p:cNvPr id="233" name="Google Shape;233;p25"/>
          <p:cNvSpPr txBox="1"/>
          <p:nvPr>
            <p:ph idx="1" type="body"/>
          </p:nvPr>
        </p:nvSpPr>
        <p:spPr>
          <a:xfrm>
            <a:off x="384144" y="943194"/>
            <a:ext cx="7530537" cy="3561568"/>
          </a:xfrm>
          <a:prstGeom prst="rect">
            <a:avLst/>
          </a:prstGeom>
          <a:noFill/>
          <a:ln>
            <a:noFill/>
          </a:ln>
        </p:spPr>
        <p:txBody>
          <a:bodyPr anchorCtr="0" anchor="ctr" bIns="91425" lIns="91425" spcFirstLastPara="1" rIns="91425" wrap="square" tIns="91425">
            <a:normAutofit lnSpcReduction="10000"/>
          </a:bodyPr>
          <a:lstStyle/>
          <a:p>
            <a:pPr indent="-342900" lvl="0" marL="457200" rtl="0" algn="just">
              <a:spcBef>
                <a:spcPts val="0"/>
              </a:spcBef>
              <a:spcAft>
                <a:spcPts val="0"/>
              </a:spcAft>
              <a:buSzPts val="1800"/>
              <a:buNone/>
            </a:pPr>
            <a:r>
              <a:rPr b="1" lang="en-US" sz="1400">
                <a:solidFill>
                  <a:schemeClr val="dk1"/>
                </a:solidFill>
                <a:latin typeface="Times New Roman"/>
                <a:ea typeface="Times New Roman"/>
                <a:cs typeface="Times New Roman"/>
                <a:sym typeface="Times New Roman"/>
              </a:rPr>
              <a:t>Random Forest Classifier(RFC):</a:t>
            </a:r>
            <a:endParaRPr b="1" sz="14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None/>
            </a:pPr>
            <a:r>
              <a:t/>
            </a:r>
            <a:endParaRPr b="1"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Strengths: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Robust against overfitting due to ensemble of decision trees, ensuring better generalization</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Efficient handling of both categorical and numerical features, reducing preprocessing requirements.</a:t>
            </a:r>
            <a:endParaRPr/>
          </a:p>
          <a:p>
            <a:pPr indent="0" lvl="0" marL="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Weakness: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Interpretation can be difficult compared to single decision trees, limiting model transparency.</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Font typeface="Noto Sans Symbols"/>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Font typeface="Noto Sans Symbols"/>
              <a:buNone/>
            </a:pPr>
            <a:r>
              <a:rPr lang="en-US" sz="1200">
                <a:solidFill>
                  <a:schemeClr val="dk1"/>
                </a:solidFill>
                <a:latin typeface="Times New Roman"/>
                <a:ea typeface="Times New Roman"/>
                <a:cs typeface="Times New Roman"/>
                <a:sym typeface="Times New Roman"/>
              </a:rPr>
              <a:t>Prone to overfitting if the number of trees is too large, necessitating careful tuning.</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br>
              <a:rPr lang="en-US"/>
            </a:b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br>
              <a:rPr lang="en-US"/>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Qualitative and Quantitative Comparative Analysis </a:t>
            </a:r>
            <a:endParaRPr/>
          </a:p>
        </p:txBody>
      </p:sp>
      <p:sp>
        <p:nvSpPr>
          <p:cNvPr id="239" name="Google Shape;239;p26"/>
          <p:cNvSpPr txBox="1"/>
          <p:nvPr>
            <p:ph idx="1" type="body"/>
          </p:nvPr>
        </p:nvSpPr>
        <p:spPr>
          <a:xfrm>
            <a:off x="416341" y="1337609"/>
            <a:ext cx="7498340" cy="3183253"/>
          </a:xfrm>
          <a:prstGeom prst="rect">
            <a:avLst/>
          </a:prstGeom>
          <a:noFill/>
          <a:ln>
            <a:noFill/>
          </a:ln>
        </p:spPr>
        <p:txBody>
          <a:bodyPr anchorCtr="0" anchor="ctr" bIns="91425" lIns="91425" spcFirstLastPara="1" rIns="91425" wrap="square" tIns="91425">
            <a:normAutofit/>
          </a:bodyPr>
          <a:lstStyle/>
          <a:p>
            <a:pPr indent="0" lvl="0" marL="114300" rtl="0" algn="just">
              <a:spcBef>
                <a:spcPts val="0"/>
              </a:spcBef>
              <a:spcAft>
                <a:spcPts val="0"/>
              </a:spcAft>
              <a:buSzPts val="1800"/>
              <a:buNone/>
            </a:pPr>
            <a:r>
              <a:rPr b="1" lang="en-US" sz="1400">
                <a:solidFill>
                  <a:schemeClr val="dk1"/>
                </a:solidFill>
                <a:latin typeface="Times New Roman"/>
                <a:ea typeface="Times New Roman"/>
                <a:cs typeface="Times New Roman"/>
                <a:sym typeface="Times New Roman"/>
              </a:rPr>
              <a:t>Gradient Boosting Classifier (GBC)</a:t>
            </a:r>
            <a:endParaRPr b="1" sz="14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Strengths:</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   Sequential approach improves performance of weak learners, enhancing predictive accuracy.</a:t>
            </a:r>
            <a:endParaRPr/>
          </a:p>
          <a:p>
            <a:pPr indent="0" lvl="0" marL="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   Effective handling of various data types, reducing data preprocessing efforts.</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rPr b="1" lang="en-US" sz="1200">
                <a:solidFill>
                  <a:schemeClr val="dk1"/>
                </a:solidFill>
                <a:latin typeface="Times New Roman"/>
                <a:ea typeface="Times New Roman"/>
                <a:cs typeface="Times New Roman"/>
                <a:sym typeface="Times New Roman"/>
              </a:rPr>
              <a:t>Weakness:</a:t>
            </a:r>
            <a:endParaRPr b="1" sz="1200">
              <a:solidFill>
                <a:schemeClr val="dk1"/>
              </a:solidFill>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   Sensitive to overfitting, necessitating careful hyperparameter tuning to avoid excessive complexity.</a:t>
            </a:r>
            <a:endParaRPr/>
          </a:p>
          <a:p>
            <a:pPr indent="0" lvl="0" marL="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rPr lang="en-US" sz="1200">
                <a:solidFill>
                  <a:schemeClr val="dk1"/>
                </a:solidFill>
                <a:latin typeface="Times New Roman"/>
                <a:ea typeface="Times New Roman"/>
                <a:cs typeface="Times New Roman"/>
                <a:sym typeface="Times New Roman"/>
              </a:rPr>
              <a:t>   Higher computational cost compared to random forests due to sequential nature.</a:t>
            </a:r>
            <a:endParaRPr/>
          </a:p>
          <a:p>
            <a:pPr indent="0" lvl="0" marL="114300" rtl="0" algn="just">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 type="body"/>
          </p:nvPr>
        </p:nvSpPr>
        <p:spPr>
          <a:xfrm>
            <a:off x="335848" y="806355"/>
            <a:ext cx="7530537" cy="3593769"/>
          </a:xfrm>
          <a:prstGeom prst="rect">
            <a:avLst/>
          </a:prstGeom>
          <a:noFill/>
          <a:ln>
            <a:noFill/>
          </a:ln>
        </p:spPr>
        <p:txBody>
          <a:bodyPr anchorCtr="0" anchor="t" bIns="91425" lIns="91425" spcFirstLastPara="1" rIns="91425" wrap="square" tIns="91425">
            <a:normAutofit/>
          </a:bodyPr>
          <a:lstStyle/>
          <a:p>
            <a:pPr indent="0" lvl="0" marL="114300" rtl="0" algn="l">
              <a:spcBef>
                <a:spcPts val="0"/>
              </a:spcBef>
              <a:spcAft>
                <a:spcPts val="0"/>
              </a:spcAft>
              <a:buSzPts val="1800"/>
              <a:buNone/>
            </a:pPr>
            <a:r>
              <a:rPr b="1" lang="en-US" sz="1600">
                <a:solidFill>
                  <a:schemeClr val="dk1"/>
                </a:solidFill>
                <a:latin typeface="Times New Roman"/>
                <a:ea typeface="Times New Roman"/>
                <a:cs typeface="Times New Roman"/>
                <a:sym typeface="Times New Roman"/>
              </a:rPr>
              <a:t>Results of the Predicted Model before Removing Extreme Outliers</a:t>
            </a:r>
            <a:endParaRPr/>
          </a:p>
        </p:txBody>
      </p:sp>
      <p:graphicFrame>
        <p:nvGraphicFramePr>
          <p:cNvPr id="245" name="Google Shape;245;p27"/>
          <p:cNvGraphicFramePr/>
          <p:nvPr/>
        </p:nvGraphicFramePr>
        <p:xfrm>
          <a:off x="737184" y="1804686"/>
          <a:ext cx="3000000" cy="3000000"/>
        </p:xfrm>
        <a:graphic>
          <a:graphicData uri="http://schemas.openxmlformats.org/drawingml/2006/table">
            <a:tbl>
              <a:tblPr bandRow="1" firstRow="1">
                <a:noFill/>
                <a:tableStyleId>{9FAA0912-2AFE-4A45-A258-64DDF2901F3D}</a:tableStyleId>
              </a:tblPr>
              <a:tblGrid>
                <a:gridCol w="1482475"/>
                <a:gridCol w="1482475"/>
                <a:gridCol w="1482475"/>
                <a:gridCol w="1482475"/>
              </a:tblGrid>
              <a:tr h="468175">
                <a:tc>
                  <a:txBody>
                    <a:bodyPr/>
                    <a:lstStyle/>
                    <a:p>
                      <a:pPr indent="0" lvl="0" marL="0" marR="0" rtl="0" algn="ctr">
                        <a:spcBef>
                          <a:spcPts val="0"/>
                        </a:spcBef>
                        <a:spcAft>
                          <a:spcPts val="0"/>
                        </a:spcAft>
                        <a:buNone/>
                      </a:pPr>
                      <a:r>
                        <a:rPr lang="en-US" sz="1600" u="none" cap="none" strike="noStrike">
                          <a:solidFill>
                            <a:schemeClr val="dk1"/>
                          </a:solidFill>
                          <a:latin typeface="Times New Roman"/>
                          <a:ea typeface="Times New Roman"/>
                          <a:cs typeface="Times New Roman"/>
                          <a:sym typeface="Times New Roman"/>
                        </a:rPr>
                        <a:t>Metric/Model</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imes New Roman"/>
                          <a:ea typeface="Times New Roman"/>
                          <a:cs typeface="Times New Roman"/>
                          <a:sym typeface="Times New Roman"/>
                        </a:rPr>
                        <a:t>RFC</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imes New Roman"/>
                          <a:ea typeface="Times New Roman"/>
                          <a:cs typeface="Times New Roman"/>
                          <a:sym typeface="Times New Roman"/>
                        </a:rPr>
                        <a:t>SVM</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imes New Roman"/>
                          <a:ea typeface="Times New Roman"/>
                          <a:cs typeface="Times New Roman"/>
                          <a:sym typeface="Times New Roman"/>
                        </a:rPr>
                        <a:t>GBC</a:t>
                      </a:r>
                      <a:endParaRPr/>
                    </a:p>
                  </a:txBody>
                  <a:tcPr marT="45725" marB="45725" marR="91450" marL="91450"/>
                </a:tc>
              </a:tr>
              <a:tr h="468175">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Accuracy </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77.05%</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75.41%</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80.3%</a:t>
                      </a:r>
                      <a:endParaRPr/>
                    </a:p>
                  </a:txBody>
                  <a:tcPr marT="45725" marB="45725" marR="91450" marL="91450"/>
                </a:tc>
              </a:tr>
              <a:tr h="468175">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Precision </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77.27%</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76.19%</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75.8%</a:t>
                      </a:r>
                      <a:endParaRPr/>
                    </a:p>
                  </a:txBody>
                  <a:tcPr marT="45725" marB="45725" marR="91450" marL="91450"/>
                </a:tc>
              </a:tr>
              <a:tr h="468175">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Recall</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65.38%</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61.54%</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86.2%</a:t>
                      </a:r>
                      <a:endParaRPr/>
                    </a:p>
                  </a:txBody>
                  <a:tcPr marT="45725" marB="45725" marR="91450" marL="91450"/>
                </a:tc>
              </a:tr>
              <a:tr h="468175">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F1 Score</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70.82%</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68.08%</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80.6%</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