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9" r:id="rId9"/>
    <p:sldId id="263" r:id="rId10"/>
    <p:sldId id="264" r:id="rId11"/>
    <p:sldId id="277" r:id="rId12"/>
    <p:sldId id="278" r:id="rId13"/>
    <p:sldId id="265" r:id="rId14"/>
    <p:sldId id="276" r:id="rId15"/>
    <p:sldId id="270" r:id="rId16"/>
    <p:sldId id="273" r:id="rId17"/>
    <p:sldId id="271" r:id="rId18"/>
    <p:sldId id="274" r:id="rId19"/>
    <p:sldId id="268" r:id="rId20"/>
    <p:sldId id="275" r:id="rId21"/>
    <p:sldId id="272"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ableStyles" Target="tableStyles.xml" /></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 /><Relationship Id="rId2" Type="http://schemas.microsoft.com/office/2011/relationships/chartColorStyle" Target="colors1.xml" /><Relationship Id="rId1" Type="http://schemas.microsoft.com/office/2011/relationships/chartStyle" Target="style1.xml" /><Relationship Id="rId4" Type="http://schemas.openxmlformats.org/officeDocument/2006/relationships/package" Target="../embeddings/Microsoft_Excel_Worksheet.xlsx"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[mukchak new.xlsx]Sheet1!PivotTable1</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AI"/>
              <a:t>EMPLOYEE</a:t>
            </a:r>
            <a:r>
              <a:rPr lang="en-AI"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s>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 Id="rId4" Type="http://schemas.openxmlformats.org/officeDocument/2006/relationships/image" Target="../media/image12.pn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7.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9.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AI" sz="2400" dirty="0"/>
              <a:t>   </a:t>
            </a:r>
            <a:r>
              <a:rPr lang="en-US" sz="2400" dirty="0"/>
              <a:t>:</a:t>
            </a:r>
            <a:r>
              <a:rPr lang="en-AI" sz="2400" dirty="0"/>
              <a:t>  </a:t>
            </a:r>
            <a:r>
              <a:rPr lang="en-IN" sz="2400" dirty="0"/>
              <a:t>PRIYADHARSHINI. T</a:t>
            </a:r>
            <a:endParaRPr lang="en-AI" sz="2400" dirty="0"/>
          </a:p>
          <a:p>
            <a:r>
              <a:rPr lang="en-US" sz="2400" dirty="0"/>
              <a:t>REGISTER NO</a:t>
            </a:r>
            <a:r>
              <a:rPr lang="en-AI" sz="2400" dirty="0"/>
              <a:t>        </a:t>
            </a:r>
            <a:r>
              <a:rPr lang="en-US" sz="2400" dirty="0"/>
              <a:t>:</a:t>
            </a:r>
            <a:r>
              <a:rPr lang="en-AI" sz="2400" dirty="0"/>
              <a:t>  22011110360</a:t>
            </a:r>
            <a:r>
              <a:rPr lang="en-IN" sz="2400" dirty="0"/>
              <a:t>53</a:t>
            </a:r>
            <a:endParaRPr lang="en-AI" sz="2400" dirty="0"/>
          </a:p>
          <a:p>
            <a:r>
              <a:rPr lang="en-AI" sz="2400" dirty="0"/>
              <a:t>NM ID                     : </a:t>
            </a:r>
            <a:r>
              <a:rPr lang="en-IN" sz="2400" dirty="0"/>
              <a:t>asunm111unm1112201111036053</a:t>
            </a:r>
            <a:r>
              <a:rPr lang="en-AI" sz="2400" dirty="0"/>
              <a:t> </a:t>
            </a:r>
            <a:endParaRPr lang="en-US" sz="2400" dirty="0"/>
          </a:p>
          <a:p>
            <a:r>
              <a:rPr lang="en-US" sz="2400" dirty="0"/>
              <a:t>DEPARTMENT</a:t>
            </a:r>
            <a:r>
              <a:rPr lang="en-AI" sz="2400" dirty="0"/>
              <a:t>       </a:t>
            </a:r>
            <a:r>
              <a:rPr lang="en-US" sz="2400" dirty="0"/>
              <a:t>:</a:t>
            </a:r>
            <a:r>
              <a:rPr lang="en-AI" sz="2400" dirty="0"/>
              <a:t>   B.COM (GENERAL) 3rd YEAR</a:t>
            </a:r>
            <a:endParaRPr lang="en-US" sz="2400" dirty="0"/>
          </a:p>
          <a:p>
            <a:r>
              <a:rPr lang="en-US" sz="2400" dirty="0"/>
              <a:t>COLLEGE</a:t>
            </a:r>
            <a:r>
              <a:rPr lang="en-AI" sz="2400" dirty="0"/>
              <a:t>                :   L. N GOVERNMENT COLLEGE PONNERI</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A2A21E66-3E05-4F4B-6BFD-4238488EB034}"/>
              </a:ext>
            </a:extLst>
          </p:cNvPr>
          <p:cNvSpPr txBox="1"/>
          <p:nvPr/>
        </p:nvSpPr>
        <p:spPr>
          <a:xfrm>
            <a:off x="755332" y="1295400"/>
            <a:ext cx="9877921" cy="5262979"/>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DATA COLLECTION</a:t>
            </a:r>
          </a:p>
          <a:p>
            <a:pPr algn="l"/>
            <a:r>
              <a:rPr lang="en-AI" sz="2400" dirty="0">
                <a:latin typeface="Times New Roman" panose="02020603050405020304" pitchFamily="18" charset="0"/>
                <a:cs typeface="Times New Roman" panose="02020603050405020304" pitchFamily="18" charset="0"/>
              </a:rPr>
              <a:t>1.EDUNET DASH BOARD DOWNLOAD</a:t>
            </a:r>
          </a:p>
          <a:p>
            <a:pPr algn="l"/>
            <a:r>
              <a:rPr lang="en-AI" sz="2400" dirty="0">
                <a:latin typeface="Times New Roman" panose="02020603050405020304" pitchFamily="18" charset="0"/>
                <a:cs typeface="Times New Roman" panose="02020603050405020304" pitchFamily="18" charset="0"/>
              </a:rPr>
              <a:t>2.EXCEL OPEN</a:t>
            </a:r>
          </a:p>
          <a:p>
            <a:pPr algn="l"/>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FEATURE COLLECTION</a:t>
            </a:r>
          </a:p>
          <a:p>
            <a:pPr algn="l"/>
            <a:r>
              <a:rPr lang="en-AI" sz="2400" dirty="0">
                <a:latin typeface="Times New Roman" panose="02020603050405020304" pitchFamily="18" charset="0"/>
                <a:cs typeface="Times New Roman" panose="02020603050405020304" pitchFamily="18" charset="0"/>
              </a:rPr>
              <a:t>1.FORMULA</a:t>
            </a:r>
          </a:p>
          <a:p>
            <a:pPr algn="l"/>
            <a:r>
              <a:rPr lang="en-AI" sz="2400" dirty="0">
                <a:latin typeface="Times New Roman" panose="02020603050405020304" pitchFamily="18" charset="0"/>
                <a:cs typeface="Times New Roman" panose="02020603050405020304" pitchFamily="18" charset="0"/>
              </a:rPr>
              <a:t>2.RATINGS VALUE</a:t>
            </a:r>
          </a:p>
          <a:p>
            <a:pPr algn="l"/>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DATA CLEANING</a:t>
            </a:r>
          </a:p>
          <a:p>
            <a:pPr algn="l"/>
            <a:r>
              <a:rPr lang="en-AI" sz="2400" dirty="0">
                <a:latin typeface="Times New Roman" panose="02020603050405020304" pitchFamily="18" charset="0"/>
                <a:cs typeface="Times New Roman" panose="02020603050405020304" pitchFamily="18" charset="0"/>
              </a:rPr>
              <a:t>1.MISSING VALUES</a:t>
            </a:r>
          </a:p>
          <a:p>
            <a:pPr algn="l"/>
            <a:r>
              <a:rPr lang="en-AI" sz="2400" dirty="0">
                <a:latin typeface="Times New Roman" panose="02020603050405020304" pitchFamily="18" charset="0"/>
                <a:cs typeface="Times New Roman" panose="02020603050405020304" pitchFamily="18" charset="0"/>
              </a:rPr>
              <a:t>2.FILTERING</a:t>
            </a:r>
          </a:p>
          <a:p>
            <a:pPr algn="l"/>
            <a:r>
              <a:rPr lang="en-AI" sz="2400" dirty="0">
                <a:latin typeface="Times New Roman" panose="02020603050405020304" pitchFamily="18" charset="0"/>
                <a:cs typeface="Times New Roman" panose="02020603050405020304" pitchFamily="18" charset="0"/>
              </a:rPr>
              <a:t>3.RATING TO LEVELS</a:t>
            </a:r>
          </a:p>
          <a:p>
            <a:pPr algn="l"/>
            <a:endParaRPr lang="en-AI" sz="2400" dirty="0">
              <a:latin typeface="Times New Roman" panose="02020603050405020304" pitchFamily="18" charset="0"/>
              <a:cs typeface="Times New Roman" panose="02020603050405020304" pitchFamily="18" charset="0"/>
            </a:endParaRPr>
          </a:p>
          <a:p>
            <a:pPr algn="l"/>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565E8-811D-7191-2CF5-9B84FE16047D}"/>
              </a:ext>
            </a:extLst>
          </p:cNvPr>
          <p:cNvSpPr>
            <a:spLocks noGrp="1"/>
          </p:cNvSpPr>
          <p:nvPr>
            <p:ph type="title"/>
          </p:nvPr>
        </p:nvSpPr>
        <p:spPr/>
        <p:txBody>
          <a:bodyPr/>
          <a:lstStyle/>
          <a:p>
            <a:r>
              <a:rPr lang="en-AI" dirty="0"/>
              <a:t>MODELLING</a:t>
            </a:r>
          </a:p>
        </p:txBody>
      </p:sp>
      <p:sp>
        <p:nvSpPr>
          <p:cNvPr id="6" name="TextBox 5">
            <a:extLst>
              <a:ext uri="{FF2B5EF4-FFF2-40B4-BE49-F238E27FC236}">
                <a16:creationId xmlns:a16="http://schemas.microsoft.com/office/drawing/2014/main" id="{7B6BE6D4-59EA-33B8-BC4C-8F4757558A2B}"/>
              </a:ext>
            </a:extLst>
          </p:cNvPr>
          <p:cNvSpPr txBox="1"/>
          <p:nvPr/>
        </p:nvSpPr>
        <p:spPr>
          <a:xfrm>
            <a:off x="755332" y="1295400"/>
            <a:ext cx="9877921" cy="4893647"/>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PIVOT TABLE</a:t>
            </a:r>
          </a:p>
          <a:p>
            <a:pPr algn="l"/>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a:t>
            </a:r>
          </a:p>
          <a:p>
            <a:pPr marL="457200" indent="-457200" algn="l">
              <a:buAutoNum type="arabicPeriod"/>
            </a:pPr>
            <a:r>
              <a:rPr lang="en-AI" sz="2400" dirty="0">
                <a:latin typeface="Times New Roman" panose="02020603050405020304" pitchFamily="18" charset="0"/>
                <a:cs typeface="Times New Roman" panose="02020603050405020304" pitchFamily="18" charset="0"/>
              </a:rPr>
              <a:t>DIFFERENT CHARTS</a:t>
            </a:r>
          </a:p>
          <a:p>
            <a:pPr marL="457200" indent="-457200" algn="l">
              <a:buAutoNum type="arabicPeriod"/>
            </a:pPr>
            <a:r>
              <a:rPr lang="en-AI" sz="2400" dirty="0">
                <a:latin typeface="Times New Roman" panose="02020603050405020304" pitchFamily="18" charset="0"/>
                <a:cs typeface="Times New Roman" panose="02020603050405020304" pitchFamily="18" charset="0"/>
              </a:rPr>
              <a:t>TABLE VALUES</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en-AI" sz="2400" dirty="0">
                <a:latin typeface="Times New Roman" panose="02020603050405020304" pitchFamily="18" charset="0"/>
                <a:cs typeface="Times New Roman" panose="02020603050405020304" pitchFamily="18" charset="0"/>
              </a:rPr>
              <a:t>TRENDLINE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EXPONENDED TREND LINE</a:t>
            </a:r>
          </a:p>
          <a:p>
            <a:pPr marL="457200" indent="-457200" algn="l">
              <a:buAutoNum type="arabicPeriod"/>
            </a:pPr>
            <a:r>
              <a:rPr lang="en-AI" sz="2400" dirty="0">
                <a:latin typeface="Times New Roman" panose="02020603050405020304" pitchFamily="18" charset="0"/>
                <a:cs typeface="Times New Roman" panose="02020603050405020304" pitchFamily="18" charset="0"/>
              </a:rPr>
              <a:t>OFF BLANK VALUES</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ENABLING CHART TITLE</a:t>
            </a:r>
          </a:p>
          <a:p>
            <a:pPr marL="457200" indent="-457200" algn="l">
              <a:buAutoNum type="arabicPeriod"/>
            </a:pPr>
            <a:r>
              <a:rPr lang="en-AI" sz="2400" dirty="0">
                <a:latin typeface="Times New Roman" panose="02020603050405020304" pitchFamily="18" charset="0"/>
                <a:cs typeface="Times New Roman" panose="02020603050405020304" pitchFamily="18" charset="0"/>
              </a:rPr>
              <a:t>ENABLLE CHART VALUE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1884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CDB30-8B46-68B5-81C1-7FA99831A0C6}"/>
              </a:ext>
            </a:extLst>
          </p:cNvPr>
          <p:cNvSpPr>
            <a:spLocks noGrp="1"/>
          </p:cNvSpPr>
          <p:nvPr>
            <p:ph type="title"/>
          </p:nvPr>
        </p:nvSpPr>
        <p:spPr/>
        <p:txBody>
          <a:bodyPr/>
          <a:lstStyle/>
          <a:p>
            <a:r>
              <a:rPr lang="en-AI" dirty="0"/>
              <a:t>MODELLING</a:t>
            </a:r>
          </a:p>
        </p:txBody>
      </p:sp>
      <p:sp>
        <p:nvSpPr>
          <p:cNvPr id="4" name="TextBox 3">
            <a:extLst>
              <a:ext uri="{FF2B5EF4-FFF2-40B4-BE49-F238E27FC236}">
                <a16:creationId xmlns:a16="http://schemas.microsoft.com/office/drawing/2014/main" id="{F3F21E93-A387-2CBB-193A-BC08FC0976B8}"/>
              </a:ext>
            </a:extLst>
          </p:cNvPr>
          <p:cNvSpPr txBox="1"/>
          <p:nvPr/>
        </p:nvSpPr>
        <p:spPr>
          <a:xfrm>
            <a:off x="755332" y="1295400"/>
            <a:ext cx="9877921" cy="4154984"/>
          </a:xfrm>
          <a:prstGeom prst="rect">
            <a:avLst/>
          </a:prstGeom>
          <a:noFill/>
        </p:spPr>
        <p:txBody>
          <a:bodyPr wrap="square" rtlCol="0">
            <a:spAutoFit/>
          </a:bodyPr>
          <a:lstStyle/>
          <a:p>
            <a:pPr algn="l"/>
            <a:r>
              <a:rPr lang="en-AI" sz="2400" dirty="0">
                <a:latin typeface="Times New Roman" panose="02020603050405020304" pitchFamily="18" charset="0"/>
                <a:cs typeface="Times New Roman" panose="02020603050405020304" pitchFamily="18" charset="0"/>
              </a:rPr>
              <a:t>SLICER </a:t>
            </a:r>
          </a:p>
          <a:p>
            <a:pPr marL="457200" indent="-457200" algn="l">
              <a:buAutoNum type="arabicPeriod"/>
            </a:pPr>
            <a:r>
              <a:rPr lang="en-AI" sz="2400" dirty="0">
                <a:latin typeface="Times New Roman" panose="02020603050405020304" pitchFamily="18" charset="0"/>
                <a:cs typeface="Times New Roman" panose="02020603050405020304" pitchFamily="18" charset="0"/>
              </a:rPr>
              <a:t>INDIVIDUAL ANALYSIS</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FEATURES OPTION TO WATCH</a:t>
            </a: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marL="457200" indent="-457200" algn="l">
              <a:buAutoNum type="arabicPeriod"/>
            </a:pPr>
            <a:endParaRPr lang="en-AI" sz="2400" dirty="0">
              <a:latin typeface="Times New Roman" panose="02020603050405020304" pitchFamily="18" charset="0"/>
              <a:cs typeface="Times New Roman" panose="02020603050405020304" pitchFamily="18" charset="0"/>
            </a:endParaRPr>
          </a:p>
          <a:p>
            <a:pPr algn="l"/>
            <a:r>
              <a:rPr lang="en-AI" sz="2400" dirty="0">
                <a:latin typeface="Times New Roman" panose="02020603050405020304" pitchFamily="18" charset="0"/>
                <a:cs typeface="Times New Roman" panose="02020603050405020304" pitchFamily="18" charset="0"/>
              </a:rPr>
              <a:t>TABLE</a:t>
            </a:r>
          </a:p>
          <a:p>
            <a:pPr marL="457200" indent="-457200" algn="l">
              <a:buAutoNum type="arabicPeriod"/>
            </a:pPr>
            <a:r>
              <a:rPr lang="en-AI" sz="2400" dirty="0">
                <a:latin typeface="Times New Roman" panose="02020603050405020304" pitchFamily="18" charset="0"/>
                <a:cs typeface="Times New Roman" panose="02020603050405020304" pitchFamily="18" charset="0"/>
              </a:rPr>
              <a:t>USING GENDER CODE FOR FILTER</a:t>
            </a:r>
          </a:p>
          <a:p>
            <a:pPr marL="457200" indent="-457200" algn="l">
              <a:buAutoNum type="arabicPeriod"/>
            </a:pPr>
            <a:r>
              <a:rPr lang="en-AI" sz="2400" dirty="0">
                <a:latin typeface="Times New Roman" panose="02020603050405020304" pitchFamily="18" charset="0"/>
                <a:cs typeface="Times New Roman" panose="02020603050405020304" pitchFamily="18" charset="0"/>
              </a:rPr>
              <a:t>WATCH OUT BUSINESS UNIT</a:t>
            </a:r>
          </a:p>
          <a:p>
            <a:pPr marL="457200" indent="-457200" algn="l">
              <a:buAutoNum type="arabicPeriod"/>
            </a:pPr>
            <a:r>
              <a:rPr lang="en-AI" sz="2400" dirty="0">
                <a:latin typeface="Times New Roman" panose="02020603050405020304" pitchFamily="18" charset="0"/>
                <a:cs typeface="Times New Roman" panose="02020603050405020304" pitchFamily="18" charset="0"/>
              </a:rPr>
              <a:t>BASIS ON LEVEL</a:t>
            </a:r>
          </a:p>
          <a:p>
            <a:pPr algn="l"/>
            <a:endParaRPr lang="en-AI" sz="2400" dirty="0">
              <a:latin typeface="Times New Roman" panose="02020603050405020304" pitchFamily="18" charset="0"/>
              <a:cs typeface="Times New Roman" panose="02020603050405020304" pitchFamily="18" charset="0"/>
            </a:endParaRPr>
          </a:p>
          <a:p>
            <a:pPr algn="l"/>
            <a:endParaRPr lang="en-AI"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4104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2550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OVERALL</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10" name="Picture 9">
            <a:extLst>
              <a:ext uri="{FF2B5EF4-FFF2-40B4-BE49-F238E27FC236}">
                <a16:creationId xmlns:a16="http://schemas.microsoft.com/office/drawing/2014/main" id="{F7379F68-15B8-25BD-FEC8-4ED71CBAAB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3" y="1193444"/>
            <a:ext cx="12180627" cy="565182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1BDC5A0-0F84-9C0E-587B-16812B57FF16}"/>
              </a:ext>
            </a:extLst>
          </p:cNvPr>
          <p:cNvSpPr>
            <a:spLocks noGrp="1"/>
          </p:cNvSpPr>
          <p:nvPr>
            <p:ph type="title"/>
          </p:nvPr>
        </p:nvSpPr>
        <p:spPr>
          <a:xfrm>
            <a:off x="755332" y="385444"/>
            <a:ext cx="10681335" cy="738664"/>
          </a:xfrm>
        </p:spPr>
        <p:txBody>
          <a:bodyPr/>
          <a:lstStyle/>
          <a:p>
            <a:r>
              <a:rPr lang="en-AI" dirty="0"/>
              <a:t>EXPLANATION ;</a:t>
            </a:r>
          </a:p>
        </p:txBody>
      </p:sp>
      <p:sp>
        <p:nvSpPr>
          <p:cNvPr id="11" name="TextBox 10">
            <a:extLst>
              <a:ext uri="{FF2B5EF4-FFF2-40B4-BE49-F238E27FC236}">
                <a16:creationId xmlns:a16="http://schemas.microsoft.com/office/drawing/2014/main" id="{573C13AF-8A7E-60A0-768E-54259FEAEF7A}"/>
              </a:ext>
            </a:extLst>
          </p:cNvPr>
          <p:cNvSpPr txBox="1"/>
          <p:nvPr/>
        </p:nvSpPr>
        <p:spPr>
          <a:xfrm>
            <a:off x="533400" y="2209800"/>
            <a:ext cx="9877921" cy="3416320"/>
          </a:xfrm>
          <a:prstGeom prst="rect">
            <a:avLst/>
          </a:prstGeom>
          <a:noFill/>
        </p:spPr>
        <p:txBody>
          <a:bodyPr wrap="square" rtlCol="0">
            <a:spAutoFit/>
          </a:bodyPr>
          <a:lstStyle/>
          <a:p>
            <a:pPr algn="l"/>
            <a:r>
              <a:rPr lang="en-US" sz="2400" dirty="0"/>
              <a:t>Overall employee performance offers numerous benefits that significantly enhance organizational success. When employees perform well, productivity increases, driving the company towards its goals more efficiently. High-performing individuals also deliver superior quality work with fewer errors, contributing to better overall output. Their innovation and creativity can lead to fresh ideas and solutions that propel the business forward. Moreover, strong performance boosts team morale and motivation, fostering a positive work environment. Excellent employees also improve customer service, leading to higher satisfaction and loyalty</a:t>
            </a:r>
            <a:r>
              <a:rPr lang="en-AI" sz="2400" dirty="0"/>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541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7122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VERY HIGH</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D593A484-D71A-055B-B04C-928F349F4D19}"/>
              </a:ext>
            </a:extLst>
          </p:cNvPr>
          <p:cNvGraphicFramePr>
            <a:graphicFrameLocks/>
          </p:cNvGraphicFramePr>
          <p:nvPr>
            <p:extLst>
              <p:ext uri="{D42A27DB-BD31-4B8C-83A1-F6EECF244321}">
                <p14:modId xmlns:p14="http://schemas.microsoft.com/office/powerpoint/2010/main" val="947894154"/>
              </p:ext>
            </p:extLst>
          </p:nvPr>
        </p:nvGraphicFramePr>
        <p:xfrm>
          <a:off x="1066801" y="1219200"/>
          <a:ext cx="7777162" cy="5029199"/>
        </p:xfrm>
        <a:graphic>
          <a:graphicData uri="http://schemas.openxmlformats.org/drawingml/2006/chart">
            <c:chart xmlns:c="http://schemas.openxmlformats.org/drawingml/2006/chart" xmlns:r="http://schemas.openxmlformats.org/officeDocument/2006/relationships" r:id="rId3"/>
          </a:graphicData>
        </a:graphic>
      </p:graphicFrame>
      <p:pic>
        <p:nvPicPr>
          <p:cNvPr id="10" name="Picture 9">
            <a:extLst>
              <a:ext uri="{FF2B5EF4-FFF2-40B4-BE49-F238E27FC236}">
                <a16:creationId xmlns:a16="http://schemas.microsoft.com/office/drawing/2014/main" id="{A8866412-C02E-B8B1-2FD6-C96B86F6A1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38225"/>
            <a:ext cx="12192000" cy="5895975"/>
          </a:xfrm>
          <a:prstGeom prst="rect">
            <a:avLst/>
          </a:prstGeom>
        </p:spPr>
      </p:pic>
    </p:spTree>
    <p:extLst>
      <p:ext uri="{BB962C8B-B14F-4D97-AF65-F5344CB8AC3E}">
        <p14:creationId xmlns:p14="http://schemas.microsoft.com/office/powerpoint/2010/main" val="2277297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9B24B-3328-254A-73FE-D944F9D5BD81}"/>
              </a:ext>
            </a:extLst>
          </p:cNvPr>
          <p:cNvSpPr>
            <a:spLocks noGrp="1"/>
          </p:cNvSpPr>
          <p:nvPr>
            <p:ph type="title"/>
          </p:nvPr>
        </p:nvSpPr>
        <p:spPr/>
        <p:txBody>
          <a:bodyPr/>
          <a:lstStyle/>
          <a:p>
            <a:r>
              <a:rPr lang="en-AI" dirty="0"/>
              <a:t>EXPLANATION ;</a:t>
            </a:r>
          </a:p>
        </p:txBody>
      </p:sp>
      <p:sp>
        <p:nvSpPr>
          <p:cNvPr id="4" name="TextBox 3">
            <a:extLst>
              <a:ext uri="{FF2B5EF4-FFF2-40B4-BE49-F238E27FC236}">
                <a16:creationId xmlns:a16="http://schemas.microsoft.com/office/drawing/2014/main" id="{9BE163F4-18B9-4B74-6771-3FDB7629AF89}"/>
              </a:ext>
            </a:extLst>
          </p:cNvPr>
          <p:cNvSpPr txBox="1"/>
          <p:nvPr/>
        </p:nvSpPr>
        <p:spPr>
          <a:xfrm>
            <a:off x="1143000" y="1859339"/>
            <a:ext cx="7239000" cy="4154984"/>
          </a:xfrm>
          <a:prstGeom prst="rect">
            <a:avLst/>
          </a:prstGeom>
          <a:noFill/>
        </p:spPr>
        <p:txBody>
          <a:bodyPr wrap="square">
            <a:spAutoFit/>
          </a:bodyPr>
          <a:lstStyle/>
          <a:p>
            <a:r>
              <a:rPr lang="en-US" sz="2000" dirty="0"/>
              <a:t>Very high employee performance can be analyzed through several key metrics. Firstly, productivity rates can be measured, highlighting how </a:t>
            </a:r>
            <a:r>
              <a:rPr lang="en-US" sz="2400" dirty="0"/>
              <a:t>efficiently</a:t>
            </a:r>
            <a:r>
              <a:rPr lang="en-US" sz="2000" dirty="0"/>
              <a:t> the employee meets or exceeds targets. Quality of work is another critical factor, reflecting the precision and excellence in their output. Innovation and problem-solving skills can be assessed through the introduction of new ideas and effective solutions. Employee engagement and morale are also important, as top performers often exhibit high levels of motivation and commitment. Additionally, their impact on customer satisfaction and retention provides insight into their contribution to the company's reputation. Finally, analyzing cost savings related to their work can reveal the financial benefits of their exceptional performance.</a:t>
            </a:r>
            <a:endParaRPr lang="en-AI" sz="2000" dirty="0"/>
          </a:p>
        </p:txBody>
      </p:sp>
    </p:spTree>
    <p:extLst>
      <p:ext uri="{BB962C8B-B14F-4D97-AF65-F5344CB8AC3E}">
        <p14:creationId xmlns:p14="http://schemas.microsoft.com/office/powerpoint/2010/main" val="2034226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MEDIUM</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86514B8-BD1E-18BB-D33D-D64F6F1881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990600"/>
            <a:ext cx="12192000" cy="5867400"/>
          </a:xfrm>
          <a:prstGeom prst="rect">
            <a:avLst/>
          </a:prstGeom>
        </p:spPr>
      </p:pic>
    </p:spTree>
    <p:extLst>
      <p:ext uri="{BB962C8B-B14F-4D97-AF65-F5344CB8AC3E}">
        <p14:creationId xmlns:p14="http://schemas.microsoft.com/office/powerpoint/2010/main" val="1606994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B1E6D-BAB8-3EBC-9520-68C84821EE91}"/>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4F2A9297-20D8-E55C-ECE7-2AD3F5D042B1}"/>
              </a:ext>
            </a:extLst>
          </p:cNvPr>
          <p:cNvSpPr txBox="1"/>
          <p:nvPr/>
        </p:nvSpPr>
        <p:spPr>
          <a:xfrm>
            <a:off x="755332" y="1447800"/>
            <a:ext cx="8401547" cy="4893647"/>
          </a:xfrm>
          <a:prstGeom prst="rect">
            <a:avLst/>
          </a:prstGeom>
          <a:noFill/>
        </p:spPr>
        <p:txBody>
          <a:bodyPr wrap="square">
            <a:spAutoFit/>
          </a:bodyPr>
          <a:lstStyle/>
          <a:p>
            <a:r>
              <a:rPr lang="en-US" sz="2400" dirty="0"/>
              <a:t>Analyzing medium employee performance involves examining several key factors. Productivity can be assessed to determine if the employee meets average performance standards and contributes adequately to team goals. The quality of their work should be reviewed to identify any recurring issues or areas needing improvement. Innovation and problem-solving capabilities are evaluated to gauge their contribution to process improvements. Employee engagement levels can be analyzed to understand their motivation and commitment. Customer feedback and satisfaction scores provide insights into how their performance impacts client relationships. Finally, cost-effectiveness can be reviewed to ensure that their output justifies the investment in their role.</a:t>
            </a:r>
            <a:endParaRPr lang="en-AI" sz="2400" dirty="0"/>
          </a:p>
        </p:txBody>
      </p:sp>
    </p:spTree>
    <p:extLst>
      <p:ext uri="{BB962C8B-B14F-4D97-AF65-F5344CB8AC3E}">
        <p14:creationId xmlns:p14="http://schemas.microsoft.com/office/powerpoint/2010/main" val="3709928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AI" dirty="0">
                <a:latin typeface="Times New Roman" panose="02020603050405020304" pitchFamily="18" charset="0"/>
                <a:cs typeface="Times New Roman" panose="02020603050405020304" pitchFamily="18" charset="0"/>
              </a:rPr>
              <a:t>RESULT LOW</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FEBA9EE-4BDA-8647-0B04-F58D745B83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0601"/>
            <a:ext cx="12192000" cy="5867400"/>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E3AF1-4427-187E-A7CE-EE9C4BB52250}"/>
              </a:ext>
            </a:extLst>
          </p:cNvPr>
          <p:cNvSpPr>
            <a:spLocks noGrp="1"/>
          </p:cNvSpPr>
          <p:nvPr>
            <p:ph type="title"/>
          </p:nvPr>
        </p:nvSpPr>
        <p:spPr>
          <a:xfrm>
            <a:off x="755332" y="385444"/>
            <a:ext cx="10681335" cy="738664"/>
          </a:xfrm>
        </p:spPr>
        <p:txBody>
          <a:bodyPr/>
          <a:lstStyle/>
          <a:p>
            <a:r>
              <a:rPr lang="en-AI" dirty="0"/>
              <a:t>EXPLANATION ;</a:t>
            </a:r>
          </a:p>
        </p:txBody>
      </p:sp>
      <p:sp>
        <p:nvSpPr>
          <p:cNvPr id="4" name="TextBox 3">
            <a:extLst>
              <a:ext uri="{FF2B5EF4-FFF2-40B4-BE49-F238E27FC236}">
                <a16:creationId xmlns:a16="http://schemas.microsoft.com/office/drawing/2014/main" id="{5E06D32C-5E5F-01B9-4885-C9BC051E8498}"/>
              </a:ext>
            </a:extLst>
          </p:cNvPr>
          <p:cNvSpPr txBox="1"/>
          <p:nvPr/>
        </p:nvSpPr>
        <p:spPr>
          <a:xfrm>
            <a:off x="755332" y="1600200"/>
            <a:ext cx="8623479" cy="4524315"/>
          </a:xfrm>
          <a:prstGeom prst="rect">
            <a:avLst/>
          </a:prstGeom>
          <a:noFill/>
        </p:spPr>
        <p:txBody>
          <a:bodyPr wrap="square">
            <a:spAutoFit/>
          </a:bodyPr>
          <a:lstStyle/>
          <a:p>
            <a:r>
              <a:rPr lang="en-US" sz="2400" dirty="0"/>
              <a:t>Analyzing low employee performance involves assessing several critical aspects to pinpoint underlying issues. Productivity levels should be measured to determine if the employee fails to meet established goals or benchmarks. The quality of their work must be reviewed for frequent errors or substandard results. Innovation and problem-solving abilities should be evaluated to see if they lack initiative or creativity. Employee engagement is crucial; low performance often correlates with decreased motivation or dissatisfaction. Customer feedback may reveal negative impacts on service quality or client relations. Finally, a cost-effectiveness analysis can show whether the employee's performance results in inefficiencies or increased expenses relative to their output.</a:t>
            </a:r>
            <a:endParaRPr lang="en-AI" sz="2400" dirty="0"/>
          </a:p>
        </p:txBody>
      </p:sp>
    </p:spTree>
    <p:extLst>
      <p:ext uri="{BB962C8B-B14F-4D97-AF65-F5344CB8AC3E}">
        <p14:creationId xmlns:p14="http://schemas.microsoft.com/office/powerpoint/2010/main" val="2272225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67E099C-1694-0B8D-1C9C-6B44EC881EB2}"/>
              </a:ext>
            </a:extLst>
          </p:cNvPr>
          <p:cNvSpPr txBox="1"/>
          <p:nvPr/>
        </p:nvSpPr>
        <p:spPr>
          <a:xfrm>
            <a:off x="838200" y="1447800"/>
            <a:ext cx="8318679" cy="4893647"/>
          </a:xfrm>
          <a:prstGeom prst="rect">
            <a:avLst/>
          </a:prstGeom>
          <a:noFill/>
        </p:spPr>
        <p:txBody>
          <a:bodyPr wrap="square">
            <a:spAutoFit/>
          </a:bodyPr>
          <a:lstStyle/>
          <a:p>
            <a:r>
              <a:rPr lang="en-AI" sz="2400" dirty="0"/>
              <a:t> a comprehensive employee performance analysis is vital for understanding and enhancing individual and organizational effectiveness. By examining productivity, quality of work, innovation, engagement, and impact on customer satisfaction, organizations can identify strengths and areas for improvement. Addressing these factors ensures that employees are aligned with organizational goals and are contributing positively to the overall success. Moreover, a nuanced analysis helps in tailoring support and development opportunities, ultimately fostering a more motivated and high-performing workforce. Continuous performance evaluation not only drives individual growth but also enhances collective performance, ensuring sustained organizational success.</a:t>
            </a:r>
          </a:p>
        </p:txBody>
      </p:sp>
    </p:spTree>
    <p:extLst>
      <p:ext uri="{BB962C8B-B14F-4D97-AF65-F5344CB8AC3E}">
        <p14:creationId xmlns:p14="http://schemas.microsoft.com/office/powerpoint/2010/main" val="1453081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AE87A2AF-0F73-6EB7-0AA6-F97B870792B3}"/>
              </a:ext>
            </a:extLst>
          </p:cNvPr>
          <p:cNvSpPr txBox="1"/>
          <p:nvPr/>
        </p:nvSpPr>
        <p:spPr>
          <a:xfrm>
            <a:off x="533400" y="2518571"/>
            <a:ext cx="7924800" cy="2308324"/>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Analyzing employee performance helps improve productivity by identifying strengths and areas for development. It aligns individual goals with organizational objectives, enhances motivation through feedback, and supports fair decisions on compensation and promotions. This process also aids in early issue detection and fosters a positive organizational culture.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046988"/>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Employee performance analysis involves evaluating how well employees perform their job duties and contribute to organizational goals. It includes assessing various aspects such as productivity, quality of work, and behavior. This process helps identify strengths, areas for improvement, and development needs. It also supports decision-making related to promotions, compensation, and training. Ultimately, it aims to enhance both individual and organizational performance.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A51196B-B690-9775-FE1E-6800956B9E2D}"/>
              </a:ext>
            </a:extLst>
          </p:cNvPr>
          <p:cNvSpPr txBox="1"/>
          <p:nvPr/>
        </p:nvSpPr>
        <p:spPr>
          <a:xfrm>
            <a:off x="723900" y="2286000"/>
            <a:ext cx="7924800" cy="2308324"/>
          </a:xfrm>
          <a:prstGeom prst="rect">
            <a:avLst/>
          </a:prstGeom>
          <a:noFill/>
        </p:spPr>
        <p:txBody>
          <a:bodyPr wrap="square" rtlCol="0">
            <a:spAutoFit/>
          </a:bodyPr>
          <a:lstStyle/>
          <a:p>
            <a:pPr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end users of employee performance analysis include </a:t>
            </a:r>
            <a:r>
              <a:rPr lang="en-US" sz="2400" b="1" dirty="0">
                <a:solidFill>
                  <a:srgbClr val="FF0000"/>
                </a:solidFill>
                <a:latin typeface="Times New Roman" panose="02020603050405020304" pitchFamily="18" charset="0"/>
                <a:cs typeface="Times New Roman" panose="02020603050405020304" pitchFamily="18" charset="0"/>
              </a:rPr>
              <a:t>managers</a:t>
            </a:r>
            <a:r>
              <a:rPr lang="en-US" sz="2400" dirty="0">
                <a:latin typeface="Times New Roman" panose="02020603050405020304" pitchFamily="18" charset="0"/>
                <a:cs typeface="Times New Roman" panose="02020603050405020304" pitchFamily="18" charset="0"/>
              </a:rPr>
              <a:t> and </a:t>
            </a:r>
            <a:r>
              <a:rPr lang="en-US" sz="2400" b="1" dirty="0">
                <a:solidFill>
                  <a:srgbClr val="FF0000"/>
                </a:solidFill>
                <a:latin typeface="Times New Roman" panose="02020603050405020304" pitchFamily="18" charset="0"/>
                <a:cs typeface="Times New Roman" panose="02020603050405020304" pitchFamily="18" charset="0"/>
              </a:rPr>
              <a:t>supervisors</a:t>
            </a:r>
            <a:r>
              <a:rPr lang="en-US" sz="2400" dirty="0">
                <a:latin typeface="Times New Roman" panose="02020603050405020304" pitchFamily="18" charset="0"/>
                <a:cs typeface="Times New Roman" panose="02020603050405020304" pitchFamily="18" charset="0"/>
              </a:rPr>
              <a:t> for feedback and development, </a:t>
            </a:r>
            <a:r>
              <a:rPr lang="en-US" sz="2400" b="1" dirty="0">
                <a:solidFill>
                  <a:srgbClr val="FF0000"/>
                </a:solidFill>
                <a:latin typeface="Times New Roman" panose="02020603050405020304" pitchFamily="18" charset="0"/>
                <a:cs typeface="Times New Roman" panose="02020603050405020304" pitchFamily="18" charset="0"/>
              </a:rPr>
              <a:t>HR</a:t>
            </a:r>
            <a:r>
              <a:rPr lang="en-US" sz="2400" dirty="0">
                <a:latin typeface="Times New Roman" panose="02020603050405020304" pitchFamily="18" charset="0"/>
                <a:cs typeface="Times New Roman" panose="02020603050405020304" pitchFamily="18" charset="0"/>
              </a:rPr>
              <a:t> for training and compensation decisions, </a:t>
            </a:r>
            <a:r>
              <a:rPr lang="en-US" sz="2400" b="1" dirty="0">
                <a:solidFill>
                  <a:srgbClr val="FF0000"/>
                </a:solidFill>
                <a:latin typeface="Times New Roman" panose="02020603050405020304" pitchFamily="18" charset="0"/>
                <a:cs typeface="Times New Roman" panose="02020603050405020304" pitchFamily="18" charset="0"/>
              </a:rPr>
              <a:t>executives</a:t>
            </a:r>
            <a:r>
              <a:rPr lang="en-US" sz="2400" dirty="0">
                <a:latin typeface="Times New Roman" panose="02020603050405020304" pitchFamily="18" charset="0"/>
                <a:cs typeface="Times New Roman" panose="02020603050405020304" pitchFamily="18" charset="0"/>
              </a:rPr>
              <a:t> for strategic planning, </a:t>
            </a:r>
            <a:r>
              <a:rPr lang="en-US" sz="2400" b="1" dirty="0">
                <a:solidFill>
                  <a:srgbClr val="FF0000"/>
                </a:solidFill>
                <a:latin typeface="Times New Roman" panose="02020603050405020304" pitchFamily="18" charset="0"/>
                <a:cs typeface="Times New Roman" panose="02020603050405020304" pitchFamily="18" charset="0"/>
              </a:rPr>
              <a:t>employees</a:t>
            </a:r>
            <a:r>
              <a:rPr lang="en-US" sz="2400" dirty="0">
                <a:latin typeface="Times New Roman" panose="02020603050405020304" pitchFamily="18" charset="0"/>
                <a:cs typeface="Times New Roman" panose="02020603050405020304" pitchFamily="18" charset="0"/>
              </a:rPr>
              <a:t> for personal growth, and organizational </a:t>
            </a:r>
            <a:r>
              <a:rPr lang="en-US" sz="2400" b="1" dirty="0">
                <a:solidFill>
                  <a:srgbClr val="FF0000"/>
                </a:solidFill>
                <a:latin typeface="Times New Roman" panose="02020603050405020304" pitchFamily="18" charset="0"/>
                <a:cs typeface="Times New Roman" panose="02020603050405020304" pitchFamily="18" charset="0"/>
              </a:rPr>
              <a:t>stakeholders</a:t>
            </a:r>
            <a:r>
              <a:rPr lang="en-US" sz="2400" dirty="0">
                <a:latin typeface="Times New Roman" panose="02020603050405020304" pitchFamily="18" charset="0"/>
                <a:cs typeface="Times New Roman" panose="02020603050405020304" pitchFamily="18" charset="0"/>
              </a:rPr>
              <a:t> for assessing overall effectiveness.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57175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1102127"/>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6A58E04B-F696-2D85-FC27-70883396451D}"/>
              </a:ext>
            </a:extLst>
          </p:cNvPr>
          <p:cNvSpPr txBox="1"/>
          <p:nvPr/>
        </p:nvSpPr>
        <p:spPr>
          <a:xfrm>
            <a:off x="2708453" y="2667312"/>
            <a:ext cx="7924800" cy="2308324"/>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CONDITIONAL FORMATING – MISSING IDENTIFY</a:t>
            </a:r>
          </a:p>
          <a:p>
            <a:pPr marL="457200" indent="-457200" algn="l">
              <a:buAutoNum type="arabicPeriod"/>
            </a:pPr>
            <a:r>
              <a:rPr lang="en-AI" sz="2400" dirty="0">
                <a:latin typeface="Times New Roman" panose="02020603050405020304" pitchFamily="18" charset="0"/>
                <a:cs typeface="Times New Roman" panose="02020603050405020304" pitchFamily="18" charset="0"/>
              </a:rPr>
              <a:t>FILTER                                        -  REMOVE </a:t>
            </a:r>
          </a:p>
          <a:p>
            <a:pPr marL="457200" indent="-457200" algn="l">
              <a:buAutoNum type="arabicPeriod"/>
            </a:pPr>
            <a:r>
              <a:rPr lang="en-AI" sz="2400" dirty="0">
                <a:latin typeface="Times New Roman" panose="02020603050405020304" pitchFamily="18" charset="0"/>
                <a:cs typeface="Times New Roman" panose="02020603050405020304" pitchFamily="18" charset="0"/>
              </a:rPr>
              <a:t>FORMULA                                  - IFS(multiple condition)</a:t>
            </a:r>
          </a:p>
          <a:p>
            <a:pPr marL="457200" indent="-457200" algn="l">
              <a:buAutoNum type="arabicPeriod"/>
            </a:pPr>
            <a:r>
              <a:rPr lang="en-AI" sz="2400" dirty="0">
                <a:latin typeface="Times New Roman" panose="02020603050405020304" pitchFamily="18" charset="0"/>
                <a:cs typeface="Times New Roman" panose="02020603050405020304" pitchFamily="18" charset="0"/>
              </a:rPr>
              <a:t>PIVOT TABLE                            - SUMMARY</a:t>
            </a:r>
          </a:p>
          <a:p>
            <a:pPr marL="457200" indent="-457200" algn="l">
              <a:buAutoNum type="arabicPeriod"/>
            </a:pPr>
            <a:r>
              <a:rPr lang="en-AI" sz="2400" dirty="0">
                <a:latin typeface="Times New Roman" panose="02020603050405020304" pitchFamily="18" charset="0"/>
                <a:cs typeface="Times New Roman" panose="02020603050405020304" pitchFamily="18" charset="0"/>
              </a:rPr>
              <a:t>GRAPH                                        - DATA VISUALISE</a:t>
            </a:r>
          </a:p>
          <a:p>
            <a:pPr marL="457200" indent="-457200" algn="l">
              <a:buAutoNum type="arabicPeriod"/>
            </a:pPr>
            <a:r>
              <a:rPr lang="en-AI" sz="2400" dirty="0">
                <a:latin typeface="Times New Roman" panose="02020603050405020304" pitchFamily="18" charset="0"/>
                <a:cs typeface="Times New Roman" panose="02020603050405020304" pitchFamily="18" charset="0"/>
              </a:rPr>
              <a:t>SLICER &amp; OTHERS                   - INDIVIDUAL DATA</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01C19209-BEF6-5E8B-0A51-B7A438736CE2}"/>
              </a:ext>
            </a:extLst>
          </p:cNvPr>
          <p:cNvSpPr txBox="1"/>
          <p:nvPr/>
        </p:nvSpPr>
        <p:spPr>
          <a:xfrm>
            <a:off x="755332" y="1295400"/>
            <a:ext cx="9877921" cy="5632311"/>
          </a:xfrm>
          <a:prstGeom prst="rect">
            <a:avLst/>
          </a:prstGeom>
          <a:noFill/>
        </p:spPr>
        <p:txBody>
          <a:bodyPr wrap="square" rtlCol="0">
            <a:spAutoFit/>
          </a:bodyPr>
          <a:lstStyle/>
          <a:p>
            <a:pPr marL="457200" indent="-457200" algn="l">
              <a:buAutoNum type="arabicPeriod"/>
            </a:pPr>
            <a:r>
              <a:rPr lang="en-AI" sz="2400" dirty="0">
                <a:latin typeface="Times New Roman" panose="02020603050405020304" pitchFamily="18" charset="0"/>
                <a:cs typeface="Times New Roman" panose="02020603050405020304" pitchFamily="18" charset="0"/>
              </a:rPr>
              <a:t>EMPLOYEE DATA SET – KAGGLE</a:t>
            </a:r>
          </a:p>
          <a:p>
            <a:pPr marL="457200" indent="-457200" algn="l">
              <a:buAutoNum type="arabicPeriod"/>
            </a:pPr>
            <a:r>
              <a:rPr lang="en-AI" sz="2400" dirty="0">
                <a:latin typeface="Times New Roman" panose="02020603050405020304" pitchFamily="18" charset="0"/>
                <a:cs typeface="Times New Roman" panose="02020603050405020304" pitchFamily="18" charset="0"/>
              </a:rPr>
              <a:t>27 – FEAUTURES</a:t>
            </a:r>
          </a:p>
          <a:p>
            <a:pPr algn="l"/>
            <a:r>
              <a:rPr lang="en-AI" sz="2400" dirty="0">
                <a:latin typeface="Times New Roman" panose="02020603050405020304" pitchFamily="18" charset="0"/>
                <a:cs typeface="Times New Roman" panose="02020603050405020304" pitchFamily="18" charset="0"/>
              </a:rPr>
              <a:t>      BUT USED 11 FEAUTURES ONLY THEY ARE ;</a:t>
            </a:r>
          </a:p>
          <a:p>
            <a:pPr algn="l"/>
            <a:r>
              <a:rPr lang="en-AI" sz="2400" dirty="0">
                <a:latin typeface="Times New Roman" panose="02020603050405020304" pitchFamily="18" charset="0"/>
                <a:cs typeface="Times New Roman" panose="02020603050405020304" pitchFamily="18" charset="0"/>
              </a:rPr>
              <a:t>      </a:t>
            </a:r>
            <a:r>
              <a:rPr lang="en-AI" sz="2400" dirty="0" err="1">
                <a:latin typeface="Times New Roman" panose="02020603050405020304" pitchFamily="18" charset="0"/>
                <a:cs typeface="Times New Roman" panose="02020603050405020304" pitchFamily="18" charset="0"/>
              </a:rPr>
              <a:t>empl</a:t>
            </a:r>
            <a:r>
              <a:rPr lang="en-IN" sz="2400" dirty="0">
                <a:latin typeface="Times New Roman" panose="02020603050405020304" pitchFamily="18" charset="0"/>
                <a:cs typeface="Times New Roman" panose="02020603050405020304" pitchFamily="18" charset="0"/>
              </a:rPr>
              <a:t>o</a:t>
            </a:r>
            <a:r>
              <a:rPr lang="en-AI" sz="2400" dirty="0" err="1">
                <a:latin typeface="Times New Roman" panose="02020603050405020304" pitchFamily="18" charset="0"/>
                <a:cs typeface="Times New Roman" panose="02020603050405020304" pitchFamily="18" charset="0"/>
              </a:rPr>
              <a:t>yee</a:t>
            </a:r>
            <a:r>
              <a:rPr lang="en-AI" sz="2400" dirty="0">
                <a:latin typeface="Times New Roman" panose="02020603050405020304" pitchFamily="18" charset="0"/>
                <a:cs typeface="Times New Roman" panose="02020603050405020304" pitchFamily="18" charset="0"/>
              </a:rPr>
              <a:t> id - number</a:t>
            </a:r>
          </a:p>
          <a:p>
            <a:pPr algn="l"/>
            <a:r>
              <a:rPr lang="en-AI" sz="2400" dirty="0">
                <a:latin typeface="Times New Roman" panose="02020603050405020304" pitchFamily="18" charset="0"/>
                <a:cs typeface="Times New Roman" panose="02020603050405020304" pitchFamily="18" charset="0"/>
              </a:rPr>
              <a:t>      first name    - name</a:t>
            </a:r>
          </a:p>
          <a:p>
            <a:pPr algn="l"/>
            <a:r>
              <a:rPr lang="en-AI" sz="2400" dirty="0">
                <a:latin typeface="Times New Roman" panose="02020603050405020304" pitchFamily="18" charset="0"/>
                <a:cs typeface="Times New Roman" panose="02020603050405020304" pitchFamily="18" charset="0"/>
              </a:rPr>
              <a:t>      last name     -  name</a:t>
            </a:r>
          </a:p>
          <a:p>
            <a:pPr algn="l"/>
            <a:r>
              <a:rPr lang="en-AI" sz="2400" dirty="0">
                <a:latin typeface="Times New Roman" panose="02020603050405020304" pitchFamily="18" charset="0"/>
                <a:cs typeface="Times New Roman" panose="02020603050405020304" pitchFamily="18" charset="0"/>
              </a:rPr>
              <a:t>      business unit  - category</a:t>
            </a:r>
          </a:p>
          <a:p>
            <a:pPr algn="l"/>
            <a:r>
              <a:rPr lang="en-AI" sz="2400" dirty="0">
                <a:latin typeface="Times New Roman" panose="02020603050405020304" pitchFamily="18" charset="0"/>
                <a:cs typeface="Times New Roman" panose="02020603050405020304" pitchFamily="18" charset="0"/>
              </a:rPr>
              <a:t>      employee status  - types</a:t>
            </a:r>
          </a:p>
          <a:p>
            <a:pPr algn="l"/>
            <a:r>
              <a:rPr lang="en-AI" sz="2400" dirty="0">
                <a:latin typeface="Times New Roman" panose="02020603050405020304" pitchFamily="18" charset="0"/>
                <a:cs typeface="Times New Roman" panose="02020603050405020304" pitchFamily="18" charset="0"/>
              </a:rPr>
              <a:t>      employee type    - category</a:t>
            </a:r>
          </a:p>
          <a:p>
            <a:pPr algn="l"/>
            <a:r>
              <a:rPr lang="en-AI" sz="2400" dirty="0">
                <a:latin typeface="Times New Roman" panose="02020603050405020304" pitchFamily="18" charset="0"/>
                <a:cs typeface="Times New Roman" panose="02020603050405020304" pitchFamily="18" charset="0"/>
              </a:rPr>
              <a:t>      employee classification type   - category</a:t>
            </a:r>
          </a:p>
          <a:p>
            <a:pPr algn="l"/>
            <a:r>
              <a:rPr lang="en-AI" sz="2400" dirty="0">
                <a:latin typeface="Times New Roman" panose="02020603050405020304" pitchFamily="18" charset="0"/>
                <a:cs typeface="Times New Roman" panose="02020603050405020304" pitchFamily="18" charset="0"/>
              </a:rPr>
              <a:t>      gender code     - male / female</a:t>
            </a:r>
          </a:p>
          <a:p>
            <a:pPr algn="l"/>
            <a:r>
              <a:rPr lang="en-AI" sz="2400" dirty="0">
                <a:latin typeface="Times New Roman" panose="02020603050405020304" pitchFamily="18" charset="0"/>
                <a:cs typeface="Times New Roman" panose="02020603050405020304" pitchFamily="18" charset="0"/>
              </a:rPr>
              <a:t>      performance score   - levels</a:t>
            </a:r>
          </a:p>
          <a:p>
            <a:pPr algn="l"/>
            <a:r>
              <a:rPr lang="en-AI" sz="2400" dirty="0">
                <a:latin typeface="Times New Roman" panose="02020603050405020304" pitchFamily="18" charset="0"/>
                <a:cs typeface="Times New Roman" panose="02020603050405020304" pitchFamily="18" charset="0"/>
              </a:rPr>
              <a:t>      current employee ratings - number</a:t>
            </a:r>
          </a:p>
          <a:p>
            <a:pPr algn="l"/>
            <a:r>
              <a:rPr lang="en-AI" sz="2400" dirty="0">
                <a:latin typeface="Times New Roman" panose="02020603050405020304" pitchFamily="18" charset="0"/>
                <a:cs typeface="Times New Roman" panose="02020603050405020304" pitchFamily="18" charset="0"/>
              </a:rPr>
              <a:t>      performance level  - very high/high/medium/low</a:t>
            </a:r>
          </a:p>
          <a:p>
            <a:pPr algn="l"/>
            <a:r>
              <a:rPr lang="en-AI"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819532" y="1417050"/>
            <a:ext cx="8534018" cy="3539430"/>
          </a:xfrm>
          <a:prstGeom prst="rect">
            <a:avLst/>
          </a:prstGeom>
          <a:noFill/>
        </p:spPr>
        <p:txBody>
          <a:bodyPr wrap="square" rtlCol="0">
            <a:spAutoFit/>
          </a:bodyPr>
          <a:lstStyle/>
          <a:p>
            <a:endParaRPr lang="en-AI" sz="2800" dirty="0">
              <a:solidFill>
                <a:srgbClr val="0D0D0D"/>
              </a:solidFill>
              <a:latin typeface="Times New Roman" panose="02020603050405020304" pitchFamily="18" charset="0"/>
              <a:cs typeface="Times New Roman" panose="02020603050405020304" pitchFamily="18" charset="0"/>
            </a:endParaRPr>
          </a:p>
          <a:p>
            <a:r>
              <a:rPr lang="en-AI" sz="2800" dirty="0">
                <a:solidFill>
                  <a:srgbClr val="0D0D0D"/>
                </a:solidFill>
                <a:latin typeface="Times New Roman" panose="02020603050405020304" pitchFamily="18" charset="0"/>
                <a:cs typeface="Times New Roman" panose="02020603050405020304" pitchFamily="18" charset="0"/>
              </a:rPr>
              <a:t>1.</a:t>
            </a:r>
            <a:r>
              <a:rPr lang="en-AI" sz="2800" dirty="0">
                <a:latin typeface="Times New Roman" panose="02020603050405020304" pitchFamily="18" charset="0"/>
                <a:cs typeface="Times New Roman" panose="02020603050405020304" pitchFamily="18" charset="0"/>
              </a:rPr>
              <a:t>PERFORMANCE LEVEL=IFS(Z8&gt;=5,”VERY HGH”,Z8&gt;=4,”HIGH”,Z8&gt;=3,”MED”,TRUE,”LOW”)</a:t>
            </a:r>
          </a:p>
          <a:p>
            <a:endParaRPr lang="en-AI" sz="2800" dirty="0">
              <a:latin typeface="Times New Roman" panose="02020603050405020304" pitchFamily="18" charset="0"/>
              <a:cs typeface="Times New Roman" panose="02020603050405020304" pitchFamily="18" charset="0"/>
            </a:endParaRPr>
          </a:p>
          <a:p>
            <a:endParaRPr lang="en-AI" sz="2800" dirty="0">
              <a:latin typeface="Times New Roman" panose="02020603050405020304" pitchFamily="18" charset="0"/>
              <a:cs typeface="Times New Roman" panose="02020603050405020304" pitchFamily="18" charset="0"/>
            </a:endParaRPr>
          </a:p>
          <a:p>
            <a:r>
              <a:rPr lang="en-AI" sz="2800" dirty="0">
                <a:latin typeface="Times New Roman" panose="02020603050405020304" pitchFamily="18" charset="0"/>
                <a:cs typeface="Times New Roman" panose="02020603050405020304" pitchFamily="18" charset="0"/>
              </a:rPr>
              <a:t>                2. ELIMINATION OF MISSING VALUES </a:t>
            </a:r>
          </a:p>
          <a:p>
            <a:r>
              <a:rPr lang="en-AI" sz="2800" dirty="0">
                <a:latin typeface="Times New Roman" panose="02020603050405020304" pitchFamily="18" charset="0"/>
                <a:cs typeface="Times New Roman" panose="02020603050405020304" pitchFamily="18" charset="0"/>
              </a:rPr>
              <a:t>               USING FILTER AND CONDITIONAL </a:t>
            </a:r>
          </a:p>
          <a:p>
            <a:r>
              <a:rPr lang="en-AI" sz="2800" dirty="0">
                <a:latin typeface="Times New Roman" panose="02020603050405020304" pitchFamily="18" charset="0"/>
                <a:cs typeface="Times New Roman" panose="02020603050405020304" pitchFamily="18" charset="0"/>
              </a:rPr>
              <a:t>                FORMATTING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306</TotalTime>
  <Words>1078</Words>
  <Application>Microsoft Office PowerPoint</Application>
  <PresentationFormat>Widescreen</PresentationFormat>
  <Paragraphs>122</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vt:lpstr>
      <vt:lpstr>MODELLING</vt:lpstr>
      <vt:lpstr>RESULTS OVERALL</vt:lpstr>
      <vt:lpstr>EXPLANATION ;</vt:lpstr>
      <vt:lpstr>RESULTS VERY HIGH</vt:lpstr>
      <vt:lpstr>EXPLANATION ;</vt:lpstr>
      <vt:lpstr>RESULT MEDIUM</vt:lpstr>
      <vt:lpstr>EXPLANATION ;</vt:lpstr>
      <vt:lpstr>RESULT LOW</vt:lpstr>
      <vt:lpstr>EXPLANATION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rajarajendran281@gmail.com</cp:lastModifiedBy>
  <cp:revision>26</cp:revision>
  <dcterms:created xsi:type="dcterms:W3CDTF">2024-03-29T15:07:22Z</dcterms:created>
  <dcterms:modified xsi:type="dcterms:W3CDTF">2024-09-10T15:21:08Z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