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8" r:id="rId15"/>
    <p:sldId id="271" r:id="rId16"/>
    <p:sldId id="269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avit\Desktop\priy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avit\Desktop\priy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[priya.xlsx]sheet2!PivotTable1</c:name>
    <c:fmtId val="-1"/>
  </c:pivotSource>
  <c:chart>
    <c:autoTitleDeleted val="1"/>
    <c:plotArea>
      <c:layout>
        <c:manualLayout>
          <c:layoutTarget val="inner"/>
          <c:xMode val="edge"/>
          <c:yMode val="edge"/>
          <c:x val="0.0357062378367305"/>
          <c:y val="0.0429362880886427"/>
          <c:w val="0.81106217351224"/>
          <c:h val="0.8375807940904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[priya.xlsx]sheet2!$B$4:$B$5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[priya.xlsx]sheet2!$A$6:$A$16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[priya.xlsx]sheet2!$B$6:$B$16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[priya.xlsx]sheet2!$C$4:$C$5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[priya.xlsx]sheet2!$A$6:$A$16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[priya.xlsx]sheet2!$C$6:$C$16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2"/>
          <c:order val="2"/>
          <c:tx>
            <c:strRef>
              <c:f>[priya.xlsx]sheet2!$D$4:$D$5</c:f>
              <c:strCache>
                <c:ptCount val="1"/>
                <c:pt idx="0">
                  <c:v>poor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[priya.xlsx]sheet2!$A$6:$A$16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[priya.xlsx]sheet2!$D$6:$D$16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3"/>
          <c:order val="3"/>
          <c:tx>
            <c:strRef>
              <c:f>[priya.xlsx]sheet2!$E$4:$E$5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[priya.xlsx]sheet2!$A$6:$A$16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[priya.xlsx]sheet2!$E$6:$E$16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45530728"/>
        <c:axId val="956453159"/>
      </c:barChart>
      <c:catAx>
        <c:axId val="2455307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56453159"/>
        <c:crosses val="autoZero"/>
        <c:auto val="1"/>
        <c:lblAlgn val="ctr"/>
        <c:lblOffset val="100"/>
        <c:noMultiLvlLbl val="0"/>
      </c:catAx>
      <c:valAx>
        <c:axId val="956453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5530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[priya.xlsx]sheet2!PivotTable1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0.00306216188629172"/>
          <c:y val="0.12584003162472"/>
          <c:w val="0.87189956109013"/>
          <c:h val="0.870206878376598"/>
        </c:manualLayout>
      </c:layout>
      <c:pie3DChart>
        <c:varyColors val="1"/>
        <c:ser>
          <c:idx val="0"/>
          <c:order val="0"/>
          <c:tx>
            <c:strRef>
              <c:f>[priya.xlsx]sheet2!$B$4:$B$5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Lbls>
            <c:delete val="1"/>
          </c:dLbls>
          <c:cat>
            <c:strRef>
              <c:f>[priya.xlsx]sheet2!$A$6:$A$16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[priya.xlsx]sheet2!$B$6:$B$16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[priya.xlsx]sheet2!$C$4:$C$5</c:f>
              <c:strCache>
                <c:ptCount val="1"/>
                <c:pt idx="0">
                  <c:v>medium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[priya.xlsx]sheet2!$A$6:$A$16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[priya.xlsx]sheet2!$C$6:$C$16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2"/>
          <c:order val="2"/>
          <c:tx>
            <c:strRef>
              <c:f>[priya.xlsx]sheet2!$D$4:$D$5</c:f>
              <c:strCache>
                <c:ptCount val="1"/>
                <c:pt idx="0">
                  <c:v>poor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[priya.xlsx]sheet2!$A$6:$A$16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[priya.xlsx]sheet2!$D$6:$D$16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3"/>
          <c:order val="3"/>
          <c:tx>
            <c:strRef>
              <c:f>[priya.xlsx]sheet2!$E$4:$E$5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[priya.xlsx]sheet2!$A$6:$A$16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[priya.xlsx]sheet2!$E$6:$E$16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STUDENT NAME:</a:t>
            </a:r>
            <a:r>
              <a:rPr lang="en-US" sz="2400"/>
              <a:t>P</a:t>
            </a:r>
            <a:r>
              <a:rPr lang="en-US" sz="2400"/>
              <a:t>R</a:t>
            </a:r>
            <a:r>
              <a:rPr lang="en-US" sz="2400"/>
              <a:t>I</a:t>
            </a:r>
            <a:r>
              <a:rPr lang="en-US" sz="2400"/>
              <a:t>Y</a:t>
            </a:r>
            <a:r>
              <a:rPr lang="en-US" sz="2400"/>
              <a:t>A</a:t>
            </a:r>
            <a:r>
              <a:rPr lang="en-US" sz="2400"/>
              <a:t>. </a:t>
            </a:r>
            <a:r>
              <a:rPr lang="en-US" sz="2400"/>
              <a:t>R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US" sz="2400" dirty="0"/>
              <a:t>1</a:t>
            </a:r>
            <a:r>
              <a:rPr lang="en-US" sz="2400" dirty="0"/>
              <a:t>2</a:t>
            </a:r>
            <a:r>
              <a:rPr lang="en-US" sz="2400" dirty="0"/>
              <a:t>2</a:t>
            </a:r>
            <a:r>
              <a:rPr lang="en-US" sz="2400" dirty="0"/>
              <a:t>2</a:t>
            </a:r>
            <a:r>
              <a:rPr lang="en-US" sz="2400" dirty="0"/>
              <a:t>0</a:t>
            </a:r>
            <a:r>
              <a:rPr lang="en-US" sz="2400" dirty="0"/>
              <a:t>3</a:t>
            </a:r>
            <a:r>
              <a:rPr lang="en-US" sz="2400" dirty="0"/>
              <a:t>0</a:t>
            </a:r>
            <a:r>
              <a:rPr lang="en-US" sz="2400" dirty="0"/>
              <a:t>9</a:t>
            </a:r>
            <a:r>
              <a:rPr lang="en-US" sz="2400" dirty="0"/>
              <a:t>2</a:t>
            </a:r>
            <a:r>
              <a:rPr lang="en-US" sz="2400" dirty="0"/>
              <a:t>(</a:t>
            </a:r>
            <a:r>
              <a:rPr lang="en-US" sz="2400" dirty="0"/>
              <a:t>u</a:t>
            </a:r>
            <a:r>
              <a:rPr lang="en-US" sz="2400" dirty="0"/>
              <a:t>n</a:t>
            </a:r>
            <a:r>
              <a:rPr lang="en-US" sz="2400" dirty="0"/>
              <a:t>m</a:t>
            </a:r>
            <a:r>
              <a:rPr lang="en-US" sz="2400" dirty="0"/>
              <a:t>1</a:t>
            </a:r>
            <a:r>
              <a:rPr lang="en-US" sz="2400" dirty="0"/>
              <a:t>4</a:t>
            </a:r>
            <a:r>
              <a:rPr lang="en-US" sz="2400" dirty="0"/>
              <a:t>5</a:t>
            </a:r>
            <a:r>
              <a:rPr lang="en-US" sz="2400" dirty="0"/>
              <a:t>1</a:t>
            </a:r>
            <a:r>
              <a:rPr lang="en-US" sz="2400" dirty="0"/>
              <a:t>2</a:t>
            </a:r>
            <a:r>
              <a:rPr lang="en-US" sz="2400" dirty="0"/>
              <a:t>0</a:t>
            </a:r>
            <a:r>
              <a:rPr lang="en-US" sz="2400" dirty="0"/>
              <a:t>2</a:t>
            </a:r>
            <a:r>
              <a:rPr lang="en-US" sz="2400" dirty="0"/>
              <a:t>2</a:t>
            </a:r>
            <a:r>
              <a:rPr lang="en-US" sz="2400" dirty="0"/>
              <a:t>h</a:t>
            </a:r>
            <a:r>
              <a:rPr lang="en-US" sz="2400" dirty="0"/>
              <a:t>3</a:t>
            </a:r>
            <a:r>
              <a:rPr lang="en-US" sz="2400" dirty="0"/>
              <a:t>0</a:t>
            </a:r>
            <a:r>
              <a:rPr lang="en-US" sz="2400" dirty="0"/>
              <a:t>)</a:t>
            </a:r>
            <a:endParaRPr lang="zh-CN" altLang="en-US"/>
          </a:p>
          <a:p>
            <a:r>
              <a:rPr lang="en-US" sz="2400" dirty="0"/>
              <a:t>DEPARTMENT:</a:t>
            </a:r>
            <a:r>
              <a:rPr lang="en-US" sz="2400" dirty="0"/>
              <a:t>B</a:t>
            </a:r>
            <a:r>
              <a:rPr lang="en-US" sz="2400" dirty="0"/>
              <a:t>C</a:t>
            </a:r>
            <a:r>
              <a:rPr lang="en-US" sz="2400" dirty="0"/>
              <a:t>O</a:t>
            </a:r>
            <a:r>
              <a:rPr lang="en-US" sz="2400" dirty="0"/>
              <a:t>M</a:t>
            </a:r>
            <a:r>
              <a:rPr lang="en-US" sz="2400" dirty="0"/>
              <a:t> </a:t>
            </a:r>
            <a:r>
              <a:rPr lang="en-US" sz="2400" dirty="0"/>
              <a:t> </a:t>
            </a:r>
            <a:r>
              <a:rPr lang="en-US" sz="2400" dirty="0"/>
              <a:t>C</a:t>
            </a:r>
            <a:r>
              <a:rPr lang="en-US" sz="2400" dirty="0"/>
              <a:t>O</a:t>
            </a:r>
            <a:r>
              <a:rPr lang="en-US" sz="2400" dirty="0"/>
              <a:t>R</a:t>
            </a:r>
            <a:r>
              <a:rPr lang="en-US" sz="2400" dirty="0"/>
              <a:t>PORATE </a:t>
            </a:r>
            <a:r>
              <a:rPr lang="en-US" sz="2400" dirty="0"/>
              <a:t>SECRETARYSHIP </a:t>
            </a:r>
            <a:endParaRPr lang="zh-CN" altLang="en-US"/>
          </a:p>
          <a:p>
            <a:r>
              <a:rPr lang="en-US" sz="2400" dirty="0"/>
              <a:t>COLLEGE</a:t>
            </a:r>
            <a:r>
              <a:rPr lang="en-US" sz="2400" dirty="0"/>
              <a:t> </a:t>
            </a:r>
            <a:r>
              <a:rPr lang="en-US" sz="2400" dirty="0"/>
              <a:t>M</a:t>
            </a:r>
            <a:r>
              <a:rPr lang="en-US" sz="2400" dirty="0"/>
              <a:t>A</a:t>
            </a:r>
            <a:r>
              <a:rPr lang="en-US" sz="2400" dirty="0"/>
              <a:t>H</a:t>
            </a:r>
            <a:r>
              <a:rPr lang="en-US" sz="2400" dirty="0"/>
              <a:t>A</a:t>
            </a:r>
            <a:r>
              <a:rPr lang="en-US" sz="2400" dirty="0"/>
              <a:t>L</a:t>
            </a:r>
            <a:r>
              <a:rPr lang="en-US" sz="2400" dirty="0"/>
              <a:t>A</a:t>
            </a:r>
            <a:r>
              <a:rPr lang="en-US" sz="2400" dirty="0"/>
              <a:t>S</a:t>
            </a:r>
            <a:r>
              <a:rPr lang="en-US" sz="2400" dirty="0"/>
              <a:t>H</a:t>
            </a:r>
            <a:r>
              <a:rPr lang="en-US" sz="2400" dirty="0"/>
              <a:t>M</a:t>
            </a:r>
            <a:r>
              <a:rPr lang="en-US" sz="2400" dirty="0"/>
              <a:t>I</a:t>
            </a:r>
            <a:r>
              <a:rPr lang="en-US" sz="2400" dirty="0"/>
              <a:t> </a:t>
            </a:r>
            <a:r>
              <a:rPr lang="en-US" sz="2400" dirty="0"/>
              <a:t>W</a:t>
            </a:r>
            <a:r>
              <a:rPr lang="en-US" sz="2400" dirty="0"/>
              <a:t>O</a:t>
            </a:r>
            <a:r>
              <a:rPr lang="en-US" sz="2400" dirty="0"/>
              <a:t>M</a:t>
            </a:r>
            <a:r>
              <a:rPr lang="en-US" sz="2400" dirty="0"/>
              <a:t>EN'S </a:t>
            </a:r>
            <a:r>
              <a:rPr lang="en-US" sz="2400" dirty="0"/>
              <a:t>COLLEGE </a:t>
            </a:r>
            <a:r>
              <a:rPr lang="en-US" sz="2400" dirty="0"/>
              <a:t>O</a:t>
            </a:r>
            <a:r>
              <a:rPr lang="en-US" sz="2400" dirty="0"/>
              <a:t>F</a:t>
            </a:r>
            <a:r>
              <a:rPr lang="en-US" sz="2400" dirty="0"/>
              <a:t> </a:t>
            </a:r>
            <a:r>
              <a:rPr lang="en-US" sz="2400" dirty="0"/>
              <a:t>A</a:t>
            </a:r>
            <a:r>
              <a:rPr lang="en-US" sz="2400" dirty="0"/>
              <a:t>R</a:t>
            </a:r>
            <a:r>
              <a:rPr lang="en-US" sz="2400" dirty="0"/>
              <a:t>T</a:t>
            </a:r>
            <a:r>
              <a:rPr lang="en-US" sz="2400" dirty="0"/>
              <a:t>S </a:t>
            </a:r>
            <a:r>
              <a:rPr lang="en-US" sz="2400" dirty="0"/>
              <a:t>AND </a:t>
            </a:r>
            <a:r>
              <a:rPr lang="en-US" sz="2400" dirty="0"/>
              <a:t>SCIENCE </a:t>
            </a:r>
            <a:endParaRPr lang="zh-CN" altLang="en-US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" name="Text Box 0"/>
          <p:cNvSpPr txBox="1"/>
          <p:nvPr/>
        </p:nvSpPr>
        <p:spPr>
          <a:xfrm>
            <a:off x="381000" y="1524000"/>
            <a:ext cx="10069195" cy="4079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>
                <a:sym typeface="+mn-ea"/>
              </a:rPr>
              <a:t>Data Collection:</a:t>
            </a:r>
            <a:endParaRPr 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ym typeface="+mn-ea"/>
              </a:rPr>
              <a:t> Downloaded the data from edunet student’s dashboard.</a:t>
            </a:r>
            <a:endParaRPr lang="en-US" sz="3200"/>
          </a:p>
          <a:p>
            <a:pPr indent="0">
              <a:buFont typeface="Arial" panose="020B0604020202020204" pitchFamily="34" charset="0"/>
              <a:buNone/>
            </a:pPr>
            <a:r>
              <a:rPr lang="en-US" sz="3200">
                <a:sym typeface="+mn-ea"/>
              </a:rPr>
              <a:t>Feature Collection:</a:t>
            </a:r>
            <a:endParaRPr 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ym typeface="+mn-ea"/>
              </a:rPr>
              <a:t>Highlighted data which is required using the fill option.</a:t>
            </a:r>
            <a:endParaRPr lang="en-US" sz="3200"/>
          </a:p>
          <a:p>
            <a:pPr indent="0">
              <a:buNone/>
            </a:pPr>
            <a:r>
              <a:rPr lang="en-US" sz="3200">
                <a:sym typeface="+mn-ea"/>
              </a:rPr>
              <a:t>Data Cleaning:</a:t>
            </a:r>
            <a:endParaRPr 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ym typeface="+mn-ea"/>
              </a:rPr>
              <a:t>Identified the missing values using conditionl formatting.</a:t>
            </a:r>
            <a:endParaRPr 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ym typeface="+mn-ea"/>
              </a:rPr>
              <a:t>Removed/Filtered the missing data using filter-filter by colour.</a:t>
            </a:r>
            <a:endParaRPr lang="en-US" sz="3200"/>
          </a:p>
          <a:p>
            <a:pPr indent="0">
              <a:buNone/>
            </a:pPr>
            <a:r>
              <a:rPr lang="en-US" sz="3200">
                <a:sym typeface="+mn-ea"/>
              </a:rPr>
              <a:t>Performance Level:</a:t>
            </a:r>
            <a:endParaRPr 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ym typeface="+mn-ea"/>
              </a:rPr>
              <a:t>Performance Analysis is based on Department type</a:t>
            </a:r>
            <a:endParaRPr lang="en-US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1295400" y="381000"/>
            <a:ext cx="8354695" cy="5969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ym typeface="+mn-ea"/>
              </a:rPr>
              <a:t>Summary: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Pivot Table is created to summarise the data.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Row labels -  It is considered as department type.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Column labels - describe the performance level.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Fliter - By gender where I prefered the male employees in this data.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Values -To make a count used first name for count of employees in each field.</a:t>
            </a:r>
            <a:endParaRPr lang="en-US" sz="2800"/>
          </a:p>
          <a:p>
            <a:pPr indent="0">
              <a:buNone/>
            </a:pPr>
            <a:r>
              <a:rPr lang="en-US" sz="2800">
                <a:sym typeface="+mn-ea"/>
              </a:rPr>
              <a:t>Visualization: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Used the graph chart to analyze the employees (in units) in the department type category.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Used the pie chart to analyze the employees overall percentage in the department type category</a:t>
            </a:r>
            <a:r>
              <a:rPr lang="en-US">
                <a:sym typeface="+mn-ea"/>
              </a:rPr>
              <a:t>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2057400" y="1371600"/>
          <a:ext cx="6199505" cy="4251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1676400" y="1752600"/>
          <a:ext cx="6221095" cy="4209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2121535" y="1789430"/>
            <a:ext cx="77597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ym typeface="+mn-ea"/>
              </a:rPr>
              <a:t>“In Conclusion, the employee performance analysis tool developed using Excel has successfully streamlined the process of tracking,analyzing,and visualizing employee performance data. The tool has enabled HR personnel to: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Easily track employee performance over time .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identify areas for improvement and strengths.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Make data-driven decisions on deveelopment,promotions,and incentives.</a:t>
            </a:r>
            <a:endParaRPr lang="en-US" sz="2800"/>
          </a:p>
          <a:p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703" name="Text Box 1048702"/>
          <p:cNvSpPr txBox="1"/>
          <p:nvPr/>
        </p:nvSpPr>
        <p:spPr>
          <a:xfrm>
            <a:off x="299720" y="1635125"/>
            <a:ext cx="7728585" cy="39560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noAutofit/>
          </a:bodyPr>
          <a:p>
            <a:r>
              <a:rPr lang="en-US" sz="3200">
                <a:solidFill>
                  <a:srgbClr val="000000"/>
                </a:solidFill>
              </a:rPr>
              <a:t>"</a:t>
            </a:r>
            <a:r>
              <a:rPr lang="en-US" sz="3200">
                <a:solidFill>
                  <a:srgbClr val="000000"/>
                </a:solidFill>
              </a:rPr>
              <a:t>An</a:t>
            </a:r>
            <a:r>
              <a:rPr lang="en-US" sz="3200">
                <a:solidFill>
                  <a:srgbClr val="000000"/>
                </a:solidFill>
              </a:rPr>
              <a:t>al</a:t>
            </a:r>
            <a:r>
              <a:rPr lang="en-US" sz="3200">
                <a:solidFill>
                  <a:srgbClr val="000000"/>
                </a:solidFill>
              </a:rPr>
              <a:t>yz</a:t>
            </a:r>
            <a:r>
              <a:rPr lang="en-US" sz="3200">
                <a:solidFill>
                  <a:srgbClr val="000000"/>
                </a:solidFill>
              </a:rPr>
              <a:t>e </a:t>
            </a:r>
            <a:r>
              <a:rPr lang="en-US" sz="3200">
                <a:solidFill>
                  <a:srgbClr val="000000"/>
                </a:solidFill>
              </a:rPr>
              <a:t>em</a:t>
            </a:r>
            <a:r>
              <a:rPr lang="en-US" sz="3200">
                <a:solidFill>
                  <a:srgbClr val="000000"/>
                </a:solidFill>
              </a:rPr>
              <a:t>pl</a:t>
            </a:r>
            <a:r>
              <a:rPr lang="en-US" sz="3200">
                <a:solidFill>
                  <a:srgbClr val="000000"/>
                </a:solidFill>
              </a:rPr>
              <a:t>oyee  </a:t>
            </a:r>
            <a:r>
              <a:rPr lang="en-US" sz="3200">
                <a:solidFill>
                  <a:srgbClr val="000000"/>
                </a:solidFill>
              </a:rPr>
              <a:t>performance </a:t>
            </a:r>
            <a:r>
              <a:rPr lang="en-US" sz="3200">
                <a:solidFill>
                  <a:srgbClr val="000000"/>
                </a:solidFill>
              </a:rPr>
              <a:t>ex</a:t>
            </a:r>
            <a:r>
              <a:rPr lang="en-US" sz="3200">
                <a:solidFill>
                  <a:srgbClr val="000000"/>
                </a:solidFill>
              </a:rPr>
              <a:t>ce</a:t>
            </a:r>
            <a:r>
              <a:rPr lang="en-US" sz="3200">
                <a:solidFill>
                  <a:srgbClr val="000000"/>
                </a:solidFill>
              </a:rPr>
              <a:t>l </a:t>
            </a:r>
            <a:r>
              <a:rPr lang="en-US" sz="3200">
                <a:solidFill>
                  <a:srgbClr val="000000"/>
                </a:solidFill>
              </a:rPr>
              <a:t>by</a:t>
            </a:r>
            <a:r>
              <a:rPr lang="en-US" sz="3200">
                <a:solidFill>
                  <a:srgbClr val="000000"/>
                </a:solidFill>
              </a:rPr>
              <a:t> c</a:t>
            </a:r>
            <a:r>
              <a:rPr lang="en-US" sz="3200">
                <a:solidFill>
                  <a:srgbClr val="000000"/>
                </a:solidFill>
              </a:rPr>
              <a:t>re</a:t>
            </a:r>
            <a:r>
              <a:rPr lang="en-US" sz="3200">
                <a:solidFill>
                  <a:srgbClr val="000000"/>
                </a:solidFill>
              </a:rPr>
              <a:t>ating </a:t>
            </a:r>
            <a:r>
              <a:rPr lang="en-US" sz="3200">
                <a:solidFill>
                  <a:srgbClr val="000000"/>
                </a:solidFill>
              </a:rPr>
              <a:t>a </a:t>
            </a:r>
            <a:r>
              <a:rPr lang="en-US" sz="3200">
                <a:solidFill>
                  <a:srgbClr val="000000"/>
                </a:solidFill>
              </a:rPr>
              <a:t>da</a:t>
            </a:r>
            <a:r>
              <a:rPr lang="en-US" sz="3200">
                <a:solidFill>
                  <a:srgbClr val="000000"/>
                </a:solidFill>
              </a:rPr>
              <a:t>sh </a:t>
            </a:r>
            <a:r>
              <a:rPr lang="en-US" sz="3200">
                <a:solidFill>
                  <a:srgbClr val="000000"/>
                </a:solidFill>
              </a:rPr>
              <a:t>bo</a:t>
            </a:r>
            <a:r>
              <a:rPr lang="en-US" sz="3200">
                <a:solidFill>
                  <a:srgbClr val="000000"/>
                </a:solidFill>
              </a:rPr>
              <a:t>ard  </a:t>
            </a:r>
            <a:r>
              <a:rPr lang="en-US" sz="3200">
                <a:solidFill>
                  <a:srgbClr val="000000"/>
                </a:solidFill>
              </a:rPr>
              <a:t>to</a:t>
            </a:r>
            <a:r>
              <a:rPr lang="en-US" sz="3200">
                <a:solidFill>
                  <a:srgbClr val="000000"/>
                </a:solidFill>
              </a:rPr>
              <a:t> t</a:t>
            </a:r>
            <a:r>
              <a:rPr lang="en-US" sz="3200">
                <a:solidFill>
                  <a:srgbClr val="000000"/>
                </a:solidFill>
              </a:rPr>
              <a:t>ra</a:t>
            </a:r>
            <a:r>
              <a:rPr lang="en-US" sz="3200">
                <a:solidFill>
                  <a:srgbClr val="000000"/>
                </a:solidFill>
              </a:rPr>
              <a:t>ck</a:t>
            </a:r>
            <a:r>
              <a:rPr lang="en-US" sz="3200">
                <a:solidFill>
                  <a:srgbClr val="000000"/>
                </a:solidFill>
              </a:rPr>
              <a:t> k</a:t>
            </a:r>
            <a:r>
              <a:rPr lang="en-US" sz="3200">
                <a:solidFill>
                  <a:srgbClr val="000000"/>
                </a:solidFill>
              </a:rPr>
              <a:t>ey</a:t>
            </a:r>
            <a:r>
              <a:rPr lang="en-US" sz="3200">
                <a:solidFill>
                  <a:srgbClr val="000000"/>
                </a:solidFill>
              </a:rPr>
              <a:t> P</a:t>
            </a:r>
            <a:r>
              <a:rPr lang="en-US" sz="3200">
                <a:solidFill>
                  <a:srgbClr val="000000"/>
                </a:solidFill>
              </a:rPr>
              <a:t>rformance  </a:t>
            </a:r>
            <a:r>
              <a:rPr lang="en-US" sz="3200">
                <a:solidFill>
                  <a:srgbClr val="000000"/>
                </a:solidFill>
              </a:rPr>
              <a:t>in</a:t>
            </a:r>
            <a:r>
              <a:rPr lang="en-US" sz="3200">
                <a:solidFill>
                  <a:srgbClr val="000000"/>
                </a:solidFill>
              </a:rPr>
              <a:t>di</a:t>
            </a:r>
            <a:r>
              <a:rPr lang="en-US" sz="3200">
                <a:solidFill>
                  <a:srgbClr val="000000"/>
                </a:solidFill>
              </a:rPr>
              <a:t>ca</a:t>
            </a:r>
            <a:r>
              <a:rPr lang="en-US" sz="3200">
                <a:solidFill>
                  <a:srgbClr val="000000"/>
                </a:solidFill>
              </a:rPr>
              <a:t>to</a:t>
            </a:r>
            <a:r>
              <a:rPr lang="en-US" sz="3200">
                <a:solidFill>
                  <a:srgbClr val="000000"/>
                </a:solidFill>
              </a:rPr>
              <a:t>rs</a:t>
            </a:r>
            <a:r>
              <a:rPr lang="en-US" sz="3200">
                <a:solidFill>
                  <a:srgbClr val="000000"/>
                </a:solidFill>
              </a:rPr>
              <a:t> (</a:t>
            </a:r>
            <a:r>
              <a:rPr lang="en-US" sz="3200">
                <a:solidFill>
                  <a:srgbClr val="000000"/>
                </a:solidFill>
              </a:rPr>
              <a:t>KP</a:t>
            </a:r>
            <a:r>
              <a:rPr lang="en-US" sz="3200">
                <a:solidFill>
                  <a:srgbClr val="000000"/>
                </a:solidFill>
              </a:rPr>
              <a:t>ls</a:t>
            </a:r>
            <a:r>
              <a:rPr lang="en-US" sz="3200">
                <a:solidFill>
                  <a:srgbClr val="000000"/>
                </a:solidFill>
              </a:rPr>
              <a:t>) </a:t>
            </a:r>
            <a:r>
              <a:rPr lang="en-US" sz="3200">
                <a:solidFill>
                  <a:srgbClr val="000000"/>
                </a:solidFill>
              </a:rPr>
              <a:t>Su</a:t>
            </a:r>
            <a:r>
              <a:rPr lang="en-US" sz="3200">
                <a:solidFill>
                  <a:srgbClr val="000000"/>
                </a:solidFill>
              </a:rPr>
              <a:t>ch</a:t>
            </a:r>
            <a:r>
              <a:rPr lang="en-US" sz="3200">
                <a:solidFill>
                  <a:srgbClr val="000000"/>
                </a:solidFill>
              </a:rPr>
              <a:t> a</a:t>
            </a:r>
            <a:r>
              <a:rPr lang="en-US" sz="3200">
                <a:solidFill>
                  <a:srgbClr val="000000"/>
                </a:solidFill>
              </a:rPr>
              <a:t>s </a:t>
            </a:r>
            <a:r>
              <a:rPr lang="en-US" sz="3200">
                <a:solidFill>
                  <a:srgbClr val="000000"/>
                </a:solidFill>
              </a:rPr>
              <a:t>sc</a:t>
            </a:r>
            <a:r>
              <a:rPr lang="en-US" sz="3200">
                <a:solidFill>
                  <a:srgbClr val="000000"/>
                </a:solidFill>
              </a:rPr>
              <a:t>al</a:t>
            </a:r>
            <a:r>
              <a:rPr lang="en-US" sz="3200">
                <a:solidFill>
                  <a:srgbClr val="000000"/>
                </a:solidFill>
              </a:rPr>
              <a:t>e ,</a:t>
            </a:r>
            <a:r>
              <a:rPr lang="en-US" sz="3200">
                <a:solidFill>
                  <a:srgbClr val="000000"/>
                </a:solidFill>
              </a:rPr>
              <a:t> productivity ,</a:t>
            </a:r>
            <a:r>
              <a:rPr lang="en-US" sz="3200">
                <a:solidFill>
                  <a:srgbClr val="000000"/>
                </a:solidFill>
              </a:rPr>
              <a:t> A</a:t>
            </a:r>
            <a:r>
              <a:rPr lang="en-US" sz="3200">
                <a:solidFill>
                  <a:srgbClr val="000000"/>
                </a:solidFill>
              </a:rPr>
              <a:t>nd</a:t>
            </a:r>
            <a:r>
              <a:rPr lang="en-US" sz="3200">
                <a:solidFill>
                  <a:srgbClr val="000000"/>
                </a:solidFill>
              </a:rPr>
              <a:t> c</a:t>
            </a:r>
            <a:r>
              <a:rPr lang="en-US" sz="3200">
                <a:solidFill>
                  <a:srgbClr val="000000"/>
                </a:solidFill>
              </a:rPr>
              <a:t>us</a:t>
            </a:r>
            <a:r>
              <a:rPr lang="en-US" sz="3200">
                <a:solidFill>
                  <a:srgbClr val="000000"/>
                </a:solidFill>
              </a:rPr>
              <a:t>to</a:t>
            </a:r>
            <a:r>
              <a:rPr lang="en-US" sz="3200">
                <a:solidFill>
                  <a:srgbClr val="000000"/>
                </a:solidFill>
              </a:rPr>
              <a:t>me</a:t>
            </a:r>
            <a:r>
              <a:rPr lang="en-US" sz="3200">
                <a:solidFill>
                  <a:srgbClr val="000000"/>
                </a:solidFill>
              </a:rPr>
              <a:t>r </a:t>
            </a:r>
            <a:r>
              <a:rPr lang="en-US" sz="3200">
                <a:solidFill>
                  <a:srgbClr val="000000"/>
                </a:solidFill>
              </a:rPr>
              <a:t>Sa</a:t>
            </a:r>
            <a:r>
              <a:rPr lang="en-US" sz="3200">
                <a:solidFill>
                  <a:srgbClr val="000000"/>
                </a:solidFill>
              </a:rPr>
              <a:t>ti</a:t>
            </a:r>
            <a:r>
              <a:rPr lang="en-US" sz="3200">
                <a:solidFill>
                  <a:srgbClr val="000000"/>
                </a:solidFill>
              </a:rPr>
              <a:t>sfaction </a:t>
            </a:r>
            <a:r>
              <a:rPr lang="en-US" sz="3200">
                <a:solidFill>
                  <a:srgbClr val="000000"/>
                </a:solidFill>
              </a:rPr>
              <a:t>.U</a:t>
            </a:r>
            <a:r>
              <a:rPr lang="en-US" sz="3200">
                <a:solidFill>
                  <a:srgbClr val="000000"/>
                </a:solidFill>
              </a:rPr>
              <a:t>se</a:t>
            </a:r>
            <a:r>
              <a:rPr lang="en-US" sz="3200">
                <a:solidFill>
                  <a:srgbClr val="000000"/>
                </a:solidFill>
              </a:rPr>
              <a:t> f</a:t>
            </a:r>
            <a:r>
              <a:rPr lang="en-US" sz="3200">
                <a:solidFill>
                  <a:srgbClr val="000000"/>
                </a:solidFill>
              </a:rPr>
              <a:t>or</a:t>
            </a:r>
            <a:r>
              <a:rPr lang="en-US" sz="3200">
                <a:solidFill>
                  <a:srgbClr val="000000"/>
                </a:solidFill>
              </a:rPr>
              <a:t>mu</a:t>
            </a:r>
            <a:r>
              <a:rPr lang="en-US" sz="3200">
                <a:solidFill>
                  <a:srgbClr val="000000"/>
                </a:solidFill>
              </a:rPr>
              <a:t>las</a:t>
            </a:r>
            <a:r>
              <a:rPr lang="en-US" sz="3200">
                <a:solidFill>
                  <a:srgbClr val="000000"/>
                </a:solidFill>
              </a:rPr>
              <a:t> a</a:t>
            </a:r>
            <a:r>
              <a:rPr lang="en-US" sz="3200">
                <a:solidFill>
                  <a:srgbClr val="000000"/>
                </a:solidFill>
              </a:rPr>
              <a:t>nd</a:t>
            </a:r>
            <a:r>
              <a:rPr lang="en-US" sz="3200">
                <a:solidFill>
                  <a:srgbClr val="000000"/>
                </a:solidFill>
              </a:rPr>
              <a:t> c</a:t>
            </a:r>
            <a:r>
              <a:rPr lang="en-US" sz="3200">
                <a:solidFill>
                  <a:srgbClr val="000000"/>
                </a:solidFill>
              </a:rPr>
              <a:t>ha</a:t>
            </a:r>
            <a:r>
              <a:rPr lang="en-US" sz="3200">
                <a:solidFill>
                  <a:srgbClr val="000000"/>
                </a:solidFill>
              </a:rPr>
              <a:t>rt</a:t>
            </a:r>
            <a:r>
              <a:rPr lang="en-US" sz="3200">
                <a:solidFill>
                  <a:srgbClr val="000000"/>
                </a:solidFill>
              </a:rPr>
              <a:t>s </a:t>
            </a:r>
            <a:r>
              <a:rPr lang="en-US" sz="3200">
                <a:solidFill>
                  <a:srgbClr val="000000"/>
                </a:solidFill>
              </a:rPr>
              <a:t>to</a:t>
            </a:r>
            <a:r>
              <a:rPr lang="en-US" sz="3200">
                <a:solidFill>
                  <a:srgbClr val="000000"/>
                </a:solidFill>
              </a:rPr>
              <a:t> v</a:t>
            </a:r>
            <a:r>
              <a:rPr lang="en-US" sz="3200">
                <a:solidFill>
                  <a:srgbClr val="000000"/>
                </a:solidFill>
              </a:rPr>
              <a:t>is</a:t>
            </a:r>
            <a:r>
              <a:rPr lang="en-US" sz="3200">
                <a:solidFill>
                  <a:srgbClr val="000000"/>
                </a:solidFill>
              </a:rPr>
              <a:t>uali</a:t>
            </a:r>
            <a:r>
              <a:rPr lang="en-US" sz="3200">
                <a:solidFill>
                  <a:srgbClr val="000000"/>
                </a:solidFill>
              </a:rPr>
              <a:t>ze</a:t>
            </a:r>
            <a:r>
              <a:rPr lang="en-US" sz="3200">
                <a:solidFill>
                  <a:srgbClr val="000000"/>
                </a:solidFill>
              </a:rPr>
              <a:t> d</a:t>
            </a:r>
            <a:r>
              <a:rPr lang="en-US" sz="3200">
                <a:solidFill>
                  <a:srgbClr val="000000"/>
                </a:solidFill>
              </a:rPr>
              <a:t>at</a:t>
            </a:r>
            <a:r>
              <a:rPr lang="en-US" sz="3200">
                <a:solidFill>
                  <a:srgbClr val="000000"/>
                </a:solidFill>
              </a:rPr>
              <a:t>a,</a:t>
            </a:r>
            <a:r>
              <a:rPr lang="en-US" sz="3200">
                <a:solidFill>
                  <a:srgbClr val="000000"/>
                </a:solidFill>
              </a:rPr>
              <a:t> Identify </a:t>
            </a:r>
            <a:r>
              <a:rPr lang="en-US" sz="3200">
                <a:solidFill>
                  <a:srgbClr val="000000"/>
                </a:solidFill>
              </a:rPr>
              <a:t>tr</a:t>
            </a:r>
            <a:r>
              <a:rPr lang="en-US" sz="3200">
                <a:solidFill>
                  <a:srgbClr val="000000"/>
                </a:solidFill>
              </a:rPr>
              <a:t>en</a:t>
            </a:r>
            <a:r>
              <a:rPr lang="en-US" sz="3200">
                <a:solidFill>
                  <a:srgbClr val="000000"/>
                </a:solidFill>
              </a:rPr>
              <a:t>ds</a:t>
            </a:r>
            <a:r>
              <a:rPr lang="en-US" sz="3200">
                <a:solidFill>
                  <a:srgbClr val="000000"/>
                </a:solidFill>
              </a:rPr>
              <a:t>,a</a:t>
            </a:r>
            <a:r>
              <a:rPr lang="en-US" sz="3200">
                <a:solidFill>
                  <a:srgbClr val="000000"/>
                </a:solidFill>
              </a:rPr>
              <a:t>nd</a:t>
            </a:r>
            <a:r>
              <a:rPr lang="en-US" sz="3200">
                <a:solidFill>
                  <a:srgbClr val="000000"/>
                </a:solidFill>
              </a:rPr>
              <a:t> p</a:t>
            </a:r>
            <a:r>
              <a:rPr lang="en-US" sz="3200">
                <a:solidFill>
                  <a:srgbClr val="000000"/>
                </a:solidFill>
              </a:rPr>
              <a:t>ro</a:t>
            </a:r>
            <a:r>
              <a:rPr lang="en-US" sz="3200">
                <a:solidFill>
                  <a:srgbClr val="000000"/>
                </a:solidFill>
              </a:rPr>
              <a:t>vde </a:t>
            </a:r>
            <a:r>
              <a:rPr lang="en-US" sz="3200">
                <a:solidFill>
                  <a:srgbClr val="000000"/>
                </a:solidFill>
              </a:rPr>
              <a:t>actionable </a:t>
            </a:r>
            <a:r>
              <a:rPr lang="en-US" sz="3200">
                <a:solidFill>
                  <a:srgbClr val="000000"/>
                </a:solidFill>
              </a:rPr>
              <a:t>in</a:t>
            </a:r>
            <a:r>
              <a:rPr lang="en-US" sz="3200">
                <a:solidFill>
                  <a:srgbClr val="000000"/>
                </a:solidFill>
              </a:rPr>
              <a:t>si</a:t>
            </a:r>
            <a:r>
              <a:rPr lang="en-US" sz="3200">
                <a:solidFill>
                  <a:srgbClr val="000000"/>
                </a:solidFill>
              </a:rPr>
              <a:t>ghts F</a:t>
            </a:r>
            <a:r>
              <a:rPr lang="en-US" sz="3200">
                <a:solidFill>
                  <a:srgbClr val="000000"/>
                </a:solidFill>
              </a:rPr>
              <a:t>or</a:t>
            </a:r>
            <a:r>
              <a:rPr lang="en-US" sz="3200">
                <a:solidFill>
                  <a:srgbClr val="000000"/>
                </a:solidFill>
              </a:rPr>
              <a:t> m</a:t>
            </a:r>
            <a:r>
              <a:rPr lang="en-US" sz="3200">
                <a:solidFill>
                  <a:srgbClr val="000000"/>
                </a:solidFill>
              </a:rPr>
              <a:t>an</a:t>
            </a:r>
            <a:r>
              <a:rPr lang="en-US" sz="3200">
                <a:solidFill>
                  <a:srgbClr val="000000"/>
                </a:solidFill>
              </a:rPr>
              <a:t>ag</a:t>
            </a:r>
            <a:r>
              <a:rPr lang="en-US" sz="3200">
                <a:solidFill>
                  <a:srgbClr val="000000"/>
                </a:solidFill>
              </a:rPr>
              <a:t>ement t</a:t>
            </a:r>
            <a:r>
              <a:rPr lang="en-US" sz="3200">
                <a:solidFill>
                  <a:srgbClr val="000000"/>
                </a:solidFill>
              </a:rPr>
              <a:t>o </a:t>
            </a:r>
            <a:r>
              <a:rPr lang="en-US" sz="3200">
                <a:solidFill>
                  <a:srgbClr val="000000"/>
                </a:solidFill>
              </a:rPr>
              <a:t>ma</a:t>
            </a:r>
            <a:r>
              <a:rPr lang="en-US" sz="3200">
                <a:solidFill>
                  <a:srgbClr val="000000"/>
                </a:solidFill>
              </a:rPr>
              <a:t>ke</a:t>
            </a:r>
            <a:r>
              <a:rPr lang="en-US" sz="3200">
                <a:solidFill>
                  <a:srgbClr val="000000"/>
                </a:solidFill>
              </a:rPr>
              <a:t> i</a:t>
            </a:r>
            <a:r>
              <a:rPr lang="en-US" sz="3200">
                <a:solidFill>
                  <a:srgbClr val="000000"/>
                </a:solidFill>
              </a:rPr>
              <a:t>nf</a:t>
            </a:r>
            <a:r>
              <a:rPr lang="en-US" sz="3200">
                <a:solidFill>
                  <a:srgbClr val="000000"/>
                </a:solidFill>
              </a:rPr>
              <a:t>ormed </a:t>
            </a:r>
            <a:r>
              <a:rPr lang="en-US" sz="3200">
                <a:solidFill>
                  <a:srgbClr val="000000"/>
                </a:solidFill>
              </a:rPr>
              <a:t>de</a:t>
            </a:r>
            <a:r>
              <a:rPr lang="en-US" sz="3200">
                <a:solidFill>
                  <a:srgbClr val="000000"/>
                </a:solidFill>
              </a:rPr>
              <a:t>csion</a:t>
            </a:r>
            <a:r>
              <a:rPr lang="en-US" sz="3200">
                <a:solidFill>
                  <a:srgbClr val="000000"/>
                </a:solidFill>
              </a:rPr>
              <a:t>s </a:t>
            </a:r>
            <a:r>
              <a:rPr lang="en-US" sz="3200">
                <a:solidFill>
                  <a:srgbClr val="000000"/>
                </a:solidFill>
              </a:rPr>
              <a:t>on</a:t>
            </a:r>
            <a:r>
              <a:rPr lang="en-US" sz="3200">
                <a:solidFill>
                  <a:srgbClr val="000000"/>
                </a:solidFill>
              </a:rPr>
              <a:t> e</a:t>
            </a:r>
            <a:r>
              <a:rPr lang="en-US" sz="3200">
                <a:solidFill>
                  <a:srgbClr val="000000"/>
                </a:solidFill>
              </a:rPr>
              <a:t>mp</a:t>
            </a:r>
            <a:r>
              <a:rPr lang="en-US" sz="3200">
                <a:solidFill>
                  <a:srgbClr val="000000"/>
                </a:solidFill>
              </a:rPr>
              <a:t>loyee </a:t>
            </a:r>
            <a:r>
              <a:rPr lang="en-US" sz="3200">
                <a:solidFill>
                  <a:srgbClr val="000000"/>
                </a:solidFill>
              </a:rPr>
              <a:t>De</a:t>
            </a:r>
            <a:r>
              <a:rPr lang="en-US" sz="3200">
                <a:solidFill>
                  <a:srgbClr val="000000"/>
                </a:solidFill>
              </a:rPr>
              <a:t>ve</a:t>
            </a:r>
            <a:r>
              <a:rPr lang="en-US" sz="3200">
                <a:solidFill>
                  <a:srgbClr val="000000"/>
                </a:solidFill>
              </a:rPr>
              <a:t>lopment </a:t>
            </a:r>
            <a:r>
              <a:rPr lang="en-US" sz="3200">
                <a:solidFill>
                  <a:srgbClr val="000000"/>
                </a:solidFill>
              </a:rPr>
              <a:t>an</a:t>
            </a:r>
            <a:r>
              <a:rPr lang="en-US" sz="3200">
                <a:solidFill>
                  <a:srgbClr val="000000"/>
                </a:solidFill>
              </a:rPr>
              <a:t>d </a:t>
            </a:r>
            <a:r>
              <a:rPr lang="en-US" sz="3200">
                <a:solidFill>
                  <a:srgbClr val="000000"/>
                </a:solidFill>
              </a:rPr>
              <a:t>re</a:t>
            </a:r>
            <a:r>
              <a:rPr lang="en-US" sz="3200">
                <a:solidFill>
                  <a:srgbClr val="000000"/>
                </a:solidFill>
              </a:rPr>
              <a:t>so</a:t>
            </a:r>
            <a:r>
              <a:rPr lang="en-US" sz="3200">
                <a:solidFill>
                  <a:srgbClr val="000000"/>
                </a:solidFill>
              </a:rPr>
              <a:t>urces a</a:t>
            </a:r>
            <a:r>
              <a:rPr lang="en-US" sz="3200">
                <a:solidFill>
                  <a:srgbClr val="000000"/>
                </a:solidFill>
              </a:rPr>
              <a:t>ll</a:t>
            </a:r>
            <a:r>
              <a:rPr lang="en-US" sz="3200">
                <a:solidFill>
                  <a:srgbClr val="000000"/>
                </a:solidFill>
              </a:rPr>
              <a:t>oc</a:t>
            </a:r>
            <a:r>
              <a:rPr lang="en-US" sz="3200">
                <a:solidFill>
                  <a:srgbClr val="000000"/>
                </a:solidFill>
              </a:rPr>
              <a:t>at</a:t>
            </a:r>
            <a:r>
              <a:rPr lang="en-US" sz="3200">
                <a:solidFill>
                  <a:srgbClr val="000000"/>
                </a:solidFill>
              </a:rPr>
              <a:t>ion .</a:t>
            </a:r>
            <a:r>
              <a:rPr lang="en-US" sz="3200">
                <a:solidFill>
                  <a:srgbClr val="000000"/>
                </a:solidFill>
              </a:rPr>
              <a:t>"</a:t>
            </a:r>
            <a:endParaRPr lang="en-US" sz="3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838200" y="1572895"/>
            <a:ext cx="7924800" cy="56527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p>
            <a:pPr marL="0" indent="0" algn="l">
              <a:buNone/>
            </a:pPr>
            <a:r>
              <a:rPr lang="en-US" altLang="en-US"/>
              <a:t>" </a:t>
            </a:r>
            <a:r>
              <a:rPr lang="en-US" altLang="en-US" sz="3200"/>
              <a:t>D</a:t>
            </a:r>
            <a:r>
              <a:rPr lang="en-US" altLang="en-US" sz="3200"/>
              <a:t>ev</a:t>
            </a:r>
            <a:r>
              <a:rPr lang="en-US" altLang="en-US" sz="3200"/>
              <a:t>elop </a:t>
            </a:r>
            <a:r>
              <a:rPr lang="en-US" altLang="en-US" sz="3200"/>
              <a:t> a</a:t>
            </a:r>
            <a:r>
              <a:rPr lang="en-US" altLang="en-US" sz="3200"/>
              <a:t>n </a:t>
            </a:r>
            <a:r>
              <a:rPr lang="en-US" altLang="en-US" sz="3200"/>
              <a:t> E</a:t>
            </a:r>
            <a:r>
              <a:rPr lang="en-US" altLang="en-US" sz="3200"/>
              <a:t>xc</a:t>
            </a:r>
            <a:r>
              <a:rPr lang="en-US" altLang="en-US" sz="3200"/>
              <a:t>el</a:t>
            </a:r>
            <a:r>
              <a:rPr lang="en-US" altLang="en-US" sz="3200"/>
              <a:t>- </a:t>
            </a:r>
            <a:r>
              <a:rPr lang="en-US" altLang="en-US" sz="3200"/>
              <a:t>ba</a:t>
            </a:r>
            <a:r>
              <a:rPr lang="en-US" altLang="en-US" sz="3200"/>
              <a:t>se</a:t>
            </a:r>
            <a:r>
              <a:rPr lang="en-US" altLang="en-US" sz="3200"/>
              <a:t>d </a:t>
            </a:r>
            <a:r>
              <a:rPr lang="en-US" altLang="en-US" sz="3200"/>
              <a:t>em</a:t>
            </a:r>
            <a:r>
              <a:rPr lang="en-US" altLang="en-US" sz="3200"/>
              <a:t>ployee </a:t>
            </a:r>
            <a:r>
              <a:rPr lang="en-US" altLang="en-US" sz="3200"/>
              <a:t> a</a:t>
            </a:r>
            <a:r>
              <a:rPr lang="en-US" altLang="en-US" sz="3200"/>
              <a:t>na</a:t>
            </a:r>
            <a:r>
              <a:rPr lang="en-US" altLang="en-US" sz="3200"/>
              <a:t>lysis </a:t>
            </a:r>
            <a:r>
              <a:rPr lang="en-US" altLang="en-US" sz="3200"/>
              <a:t> t</a:t>
            </a:r>
            <a:r>
              <a:rPr lang="en-US" altLang="en-US" sz="3200"/>
              <a:t>oo</a:t>
            </a:r>
            <a:r>
              <a:rPr lang="en-US" altLang="en-US" sz="3200"/>
              <a:t>ls to </a:t>
            </a:r>
            <a:r>
              <a:rPr lang="en-US" altLang="en-US" sz="3200"/>
              <a:t> t</a:t>
            </a:r>
            <a:r>
              <a:rPr lang="en-US" altLang="en-US" sz="3200"/>
              <a:t>ra</a:t>
            </a:r>
            <a:r>
              <a:rPr lang="en-US" altLang="en-US" sz="3200"/>
              <a:t>ck</a:t>
            </a:r>
            <a:r>
              <a:rPr lang="en-US" altLang="en-US" sz="3200"/>
              <a:t> a</a:t>
            </a:r>
            <a:r>
              <a:rPr lang="en-US" altLang="en-US" sz="3200"/>
              <a:t>nd </a:t>
            </a:r>
            <a:r>
              <a:rPr lang="en-US" altLang="en-US" sz="3200"/>
              <a:t> V</a:t>
            </a:r>
            <a:r>
              <a:rPr lang="en-US" altLang="en-US" sz="3200"/>
              <a:t>is</a:t>
            </a:r>
            <a:r>
              <a:rPr lang="en-US" altLang="en-US" sz="3200"/>
              <a:t> u</a:t>
            </a:r>
            <a:r>
              <a:rPr lang="en-US" altLang="en-US" sz="3200"/>
              <a:t>al</a:t>
            </a:r>
            <a:r>
              <a:rPr lang="en-US" altLang="en-US" sz="3200"/>
              <a:t>iz</a:t>
            </a:r>
            <a:r>
              <a:rPr lang="en-US" altLang="en-US" sz="3200"/>
              <a:t>e </a:t>
            </a:r>
            <a:endParaRPr lang="zh-CN" altLang="en-US" sz="3200"/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rmance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indicators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loyees 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 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provement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employee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lopment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ources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cation,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cing 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ormance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" name="Text Box 0"/>
          <p:cNvSpPr txBox="1"/>
          <p:nvPr/>
        </p:nvSpPr>
        <p:spPr>
          <a:xfrm>
            <a:off x="2545715" y="1600835"/>
            <a:ext cx="5137150" cy="3841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sz="4400">
                <a:sym typeface="+mn-ea"/>
              </a:rPr>
              <a:t>IT Companies</a:t>
            </a:r>
            <a:endParaRPr lang="en-US" sz="440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4400">
                <a:sym typeface="+mn-ea"/>
              </a:rPr>
              <a:t>Banks</a:t>
            </a:r>
            <a:endParaRPr lang="en-US" sz="440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4400">
                <a:sym typeface="+mn-ea"/>
              </a:rPr>
              <a:t>Industries</a:t>
            </a:r>
            <a:endParaRPr lang="en-US" sz="440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4400">
                <a:sym typeface="+mn-ea"/>
              </a:rPr>
              <a:t>Human Resource Development</a:t>
            </a:r>
            <a:endParaRPr lang="en-US" sz="4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" name="Text Box 0"/>
          <p:cNvSpPr txBox="1"/>
          <p:nvPr/>
        </p:nvSpPr>
        <p:spPr>
          <a:xfrm>
            <a:off x="3585845" y="2086610"/>
            <a:ext cx="532955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sz="3200">
                <a:sym typeface="+mn-ea"/>
              </a:rPr>
              <a:t>Conditional Formatting.</a:t>
            </a:r>
            <a:endParaRPr lang="en-US" sz="320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3200">
                <a:sym typeface="+mn-ea"/>
              </a:rPr>
              <a:t>Filtering.</a:t>
            </a:r>
            <a:endParaRPr lang="en-US" sz="320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3200">
                <a:sym typeface="+mn-ea"/>
              </a:rPr>
              <a:t>Formula used to identify performance level.</a:t>
            </a:r>
            <a:endParaRPr lang="en-US" sz="320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3200">
                <a:sym typeface="+mn-ea"/>
              </a:rPr>
              <a:t>Pivot Table.</a:t>
            </a:r>
            <a:endParaRPr lang="en-US" sz="320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3200">
                <a:sym typeface="+mn-ea"/>
              </a:rPr>
              <a:t>Summarising.</a:t>
            </a:r>
            <a:endParaRPr lang="en-US" sz="320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3200">
                <a:sym typeface="+mn-ea"/>
              </a:rPr>
              <a:t>Piechart or Bar graph.</a:t>
            </a:r>
            <a:endParaRPr 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2" name="Text Box 1"/>
          <p:cNvSpPr txBox="1"/>
          <p:nvPr/>
        </p:nvSpPr>
        <p:spPr>
          <a:xfrm>
            <a:off x="1371600" y="1981200"/>
            <a:ext cx="7428865" cy="4112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sz="3200">
                <a:sym typeface="+mn-ea"/>
              </a:rPr>
              <a:t>1.Employee Data downloaded from Edunet Dashboard.</a:t>
            </a:r>
            <a:endParaRPr lang="en-US" sz="3200"/>
          </a:p>
          <a:p>
            <a:pPr indent="0">
              <a:buFont typeface="Wingdings" panose="05000000000000000000" charset="0"/>
              <a:buNone/>
            </a:pPr>
            <a:r>
              <a:rPr lang="en-US" sz="3200">
                <a:sym typeface="+mn-ea"/>
              </a:rPr>
              <a:t>Features total 26 Features were available in that 11 Features are considered.</a:t>
            </a:r>
            <a:endParaRPr lang="en-US" sz="3200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3200"/>
              <a:t>Business Unit</a:t>
            </a:r>
            <a:endParaRPr lang="en-US" sz="32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3200"/>
              <a:t>Performance Level</a:t>
            </a:r>
            <a:endParaRPr lang="en-US" sz="32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3200"/>
              <a:t>Gender Code</a:t>
            </a:r>
            <a:endParaRPr lang="en-US" sz="32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3200"/>
              <a:t>Count of Firstname</a:t>
            </a:r>
            <a:endParaRPr lang="en-US" sz="3200"/>
          </a:p>
          <a:p>
            <a:endParaRPr lang="en-US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2513965" y="2192655"/>
            <a:ext cx="749681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ym typeface="+mn-ea"/>
              </a:rPr>
              <a:t>To identify the Performance Level.</a:t>
            </a:r>
            <a:endParaRPr lang="en-US" sz="3200"/>
          </a:p>
          <a:p>
            <a:r>
              <a:rPr lang="en-US" sz="3200"/>
              <a:t>=IFS(K8&gt;=5,"very high",K8&gt;=4,"high",K8&gt;=3,"medium",TRUE,"poor")</a:t>
            </a:r>
            <a:endParaRPr 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3023</Words>
  <Application>WPS Presentation</Application>
  <PresentationFormat/>
  <Paragraphs>125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Wingdings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pavit</cp:lastModifiedBy>
  <cp:revision>2</cp:revision>
  <dcterms:created xsi:type="dcterms:W3CDTF">2024-08-31T21:49:00Z</dcterms:created>
  <dcterms:modified xsi:type="dcterms:W3CDTF">2024-09-01T13:37:10Z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2024-03-20T14:00:00Z</vt:filetime>
  </property>
  <property fmtid="{D5CDD505-2E9C-101B-9397-08002B2CF9AE}" pid="3" name="LastSaved">
    <vt:filetime>2024-03-28T14:00:00Z</vt:filetime>
  </property>
  <property fmtid="{D5CDD505-2E9C-101B-9397-08002B2CF9AE}" pid="4" name="ICV">
    <vt:lpwstr>32FE601CC2034F9CB7D235E21E7558AC_13</vt:lpwstr>
  </property>
  <property fmtid="{D5CDD505-2E9C-101B-9397-08002B2CF9AE}" pid="5" name="KSOProductBuildVer">
    <vt:lpwstr>1033-12.2.0.17562</vt:lpwstr>
  </property>
</Properties>
</file>