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76" d="100"/>
          <a:sy n="7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9/3/2025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908493643"/>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54"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5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37541088"/>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93" name="对象"/>
          <p:cNvSpPr>
            <a:spLocks noGrp="1"/>
          </p:cNvSpPr>
          <p:nvPr>
            <p:ph type="sldImg"/>
          </p:nvPr>
        </p:nvSpPr>
        <p:spPr>
          <a:xfrm rot="0">
            <a:off x="4038600" y="857250"/>
            <a:ext cx="4114800" cy="2314575"/>
          </a:xfrm>
          <a:prstGeom prst="rect"/>
          <a:noFill/>
          <a:ln w="12700" cmpd="sng" cap="flat">
            <a:noFill/>
            <a:prstDash val="solid"/>
            <a:miter/>
          </a:ln>
        </p:spPr>
      </p:sp>
      <p:sp>
        <p:nvSpPr>
          <p:cNvPr id="19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93172860"/>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201" name="对象"/>
          <p:cNvSpPr>
            <a:spLocks noGrp="1"/>
          </p:cNvSpPr>
          <p:nvPr>
            <p:ph type="sldImg"/>
          </p:nvPr>
        </p:nvSpPr>
        <p:spPr>
          <a:xfrm rot="0">
            <a:off x="4038600" y="857250"/>
            <a:ext cx="4114800" cy="2314575"/>
          </a:xfrm>
          <a:prstGeom prst="rect"/>
          <a:noFill/>
          <a:ln w="12700" cmpd="sng" cap="flat">
            <a:noFill/>
            <a:prstDash val="solid"/>
            <a:miter/>
          </a:ln>
        </p:spPr>
      </p:sp>
      <p:sp>
        <p:nvSpPr>
          <p:cNvPr id="20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77579081"/>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22397291"/>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15" name="对象"/>
          <p:cNvSpPr>
            <a:spLocks noGrp="1"/>
          </p:cNvSpPr>
          <p:nvPr>
            <p:ph type="sldImg"/>
          </p:nvPr>
        </p:nvSpPr>
        <p:spPr>
          <a:xfrm rot="0">
            <a:off x="4038600" y="857250"/>
            <a:ext cx="4114800" cy="2314575"/>
          </a:xfrm>
          <a:prstGeom prst="rect"/>
          <a:noFill/>
          <a:ln w="12700" cmpd="sng" cap="flat">
            <a:noFill/>
            <a:prstDash val="solid"/>
            <a:miter/>
          </a:ln>
        </p:spPr>
      </p:sp>
      <p:sp>
        <p:nvSpPr>
          <p:cNvPr id="116"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854434684"/>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26" name="对象"/>
          <p:cNvSpPr>
            <a:spLocks noGrp="1"/>
          </p:cNvSpPr>
          <p:nvPr>
            <p:ph type="sldImg"/>
          </p:nvPr>
        </p:nvSpPr>
        <p:spPr>
          <a:xfrm rot="0">
            <a:off x="4038600" y="857250"/>
            <a:ext cx="4114800" cy="2314575"/>
          </a:xfrm>
          <a:prstGeom prst="rect"/>
          <a:noFill/>
          <a:ln w="12700" cmpd="sng" cap="flat">
            <a:noFill/>
            <a:prstDash val="solid"/>
            <a:miter/>
          </a:ln>
        </p:spPr>
      </p:sp>
      <p:sp>
        <p:nvSpPr>
          <p:cNvPr id="12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3733037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847355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53" name="对象"/>
          <p:cNvSpPr>
            <a:spLocks noGrp="1"/>
          </p:cNvSpPr>
          <p:nvPr>
            <p:ph type="sldImg"/>
          </p:nvPr>
        </p:nvSpPr>
        <p:spPr>
          <a:xfrm rot="0">
            <a:off x="4038600" y="857250"/>
            <a:ext cx="4114800" cy="2314575"/>
          </a:xfrm>
          <a:prstGeom prst="rect"/>
          <a:noFill/>
          <a:ln w="12700" cmpd="sng" cap="flat">
            <a:noFill/>
            <a:prstDash val="solid"/>
            <a:miter/>
          </a:ln>
        </p:spPr>
      </p:sp>
      <p:sp>
        <p:nvSpPr>
          <p:cNvPr id="15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6914914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69" name="对象"/>
          <p:cNvSpPr>
            <a:spLocks noGrp="1"/>
          </p:cNvSpPr>
          <p:nvPr>
            <p:ph type="sldImg"/>
          </p:nvPr>
        </p:nvSpPr>
        <p:spPr>
          <a:xfrm rot="0">
            <a:off x="4038600" y="857250"/>
            <a:ext cx="4114800" cy="2314575"/>
          </a:xfrm>
          <a:prstGeom prst="rect"/>
          <a:noFill/>
          <a:ln w="12700" cmpd="sng" cap="flat">
            <a:noFill/>
            <a:prstDash val="solid"/>
            <a:miter/>
          </a:ln>
        </p:spPr>
      </p:sp>
      <p:sp>
        <p:nvSpPr>
          <p:cNvPr id="17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1692766"/>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78" name="对象"/>
          <p:cNvSpPr>
            <a:spLocks noGrp="1"/>
          </p:cNvSpPr>
          <p:nvPr>
            <p:ph type="sldImg"/>
          </p:nvPr>
        </p:nvSpPr>
        <p:spPr>
          <a:xfrm rot="0">
            <a:off x="4038600" y="857250"/>
            <a:ext cx="4114800" cy="2314575"/>
          </a:xfrm>
          <a:prstGeom prst="rect"/>
          <a:noFill/>
          <a:ln w="12700" cmpd="sng" cap="flat">
            <a:noFill/>
            <a:prstDash val="solid"/>
            <a:miter/>
          </a:ln>
        </p:spPr>
      </p:sp>
      <p:sp>
        <p:nvSpPr>
          <p:cNvPr id="17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12308935"/>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68488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44593466"/>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3076861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8931442"/>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90187812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56"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7"/>
                </a:lnTo>
              </a:path>
            </a:pathLst>
          </a:custGeom>
          <a:noFill xmlns:a="http://schemas.openxmlformats.org/drawingml/2006/main"/>
          <a:ln xmlns:a="http://schemas.openxmlformats.org/drawingml/2006/main" w="9525" cmpd="sng" cap="flat">
            <a:solidFill>
              <a:srgbClr val="5FCAEE"/>
            </a:solidFill>
            <a:prstDash val="solid"/>
            <a:round/>
          </a:ln>
        </p:spPr>
      </p:sp>
      <p:sp>
        <p:nvSpPr>
          <p:cNvPr id="57"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8"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8"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60"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1"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62"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63" name="曲线"/>
          <p:cNvSpPr>
            <a:spLocks xmlns:a="http://schemas.openxmlformats.org/drawingml/2006/main"/>
          </p:cNvSpPr>
          <p:nvPr/>
        </p:nvSpPr>
        <p:spPr>
          <a:xfrm xmlns:a="http://schemas.openxmlformats.org/drawingml/2006/main" rot="0">
            <a:off x="10936247" y="0"/>
            <a:ext cx="1256028"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6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65"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66"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7"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8"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9"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218129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6109459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7416770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61672694"/>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45857101"/>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8019375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591455777"/>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04433941"/>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15168507"/>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8"/>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9/3/2025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9630548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slideLayout" Target="../slideLayouts/slideLayout13.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40" y="0"/>
                </a:moveTo>
                <a:lnTo>
                  <a:pt x="4659" y="0"/>
                </a:lnTo>
                <a:lnTo>
                  <a:pt x="0" y="10798"/>
                </a:lnTo>
                <a:lnTo>
                  <a:pt x="4659" y="21600"/>
                </a:lnTo>
                <a:lnTo>
                  <a:pt x="16940" y="21600"/>
                </a:lnTo>
                <a:lnTo>
                  <a:pt x="21600" y="10798"/>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pic>
        <p:nvPicPr>
          <p:cNvPr id="43"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5" name="矩形"/>
          <p:cNvSpPr>
            <a:spLocks/>
          </p:cNvSpPr>
          <p:nvPr/>
        </p:nvSpPr>
        <p:spPr>
          <a:xfrm rot="0">
            <a:off x="5471802" y="2801441"/>
            <a:ext cx="1257280" cy="358140"/>
          </a:xfrm>
          <a:prstGeom prst="rect"/>
          <a:noFill/>
          <a:ln w="12700" cmpd="sng" cap="flat">
            <a:noFill/>
            <a:prstDash val="solid"/>
            <a:miter/>
          </a:ln>
        </p:spPr>
      </p:sp>
      <p:sp>
        <p:nvSpPr>
          <p:cNvPr id="46" name="矩形"/>
          <p:cNvSpPr>
            <a:spLocks/>
          </p:cNvSpPr>
          <p:nvPr/>
        </p:nvSpPr>
        <p:spPr>
          <a:xfrm rot="0">
            <a:off x="1414213" y="3001463"/>
            <a:ext cx="5617620"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STUDENT NAME</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REGISTER NO NMIS</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DEPARTMENT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COLLEGE </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UNIVERSITY </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7" name="矩形"/>
          <p:cNvSpPr>
            <a:spLocks/>
          </p:cNvSpPr>
          <p:nvPr/>
        </p:nvSpPr>
        <p:spPr>
          <a:xfrm rot="0">
            <a:off x="4224046" y="3001463"/>
            <a:ext cx="3241658" cy="19011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4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8" name="矩形"/>
          <p:cNvSpPr>
            <a:spLocks/>
          </p:cNvSpPr>
          <p:nvPr/>
        </p:nvSpPr>
        <p:spPr>
          <a:xfrm rot="0">
            <a:off x="4654897" y="3001463"/>
            <a:ext cx="1367979"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Priya  .A</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49" name="矩形"/>
          <p:cNvSpPr>
            <a:spLocks/>
          </p:cNvSpPr>
          <p:nvPr/>
        </p:nvSpPr>
        <p:spPr>
          <a:xfrm rot="0">
            <a:off x="4509792" y="3353883"/>
            <a:ext cx="2737665"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asunm189222403111</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0" name="矩形"/>
          <p:cNvSpPr>
            <a:spLocks/>
          </p:cNvSpPr>
          <p:nvPr/>
        </p:nvSpPr>
        <p:spPr>
          <a:xfrm rot="0">
            <a:off x="4509792" y="3715827"/>
            <a:ext cx="3169658"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Bsc computer science </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1" name="矩形"/>
          <p:cNvSpPr>
            <a:spLocks/>
          </p:cNvSpPr>
          <p:nvPr/>
        </p:nvSpPr>
        <p:spPr>
          <a:xfrm rot="0">
            <a:off x="4509792" y="4144446"/>
            <a:ext cx="4322166"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CsiEwart women's Christian college </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2" name="矩形"/>
          <p:cNvSpPr>
            <a:spLocks/>
          </p:cNvSpPr>
          <p:nvPr/>
        </p:nvSpPr>
        <p:spPr>
          <a:xfrm rot="0">
            <a:off x="4509792" y="4506390"/>
            <a:ext cx="2306271" cy="386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Madras University </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53" name="矩形"/>
          <p:cNvSpPr>
            <a:spLocks/>
          </p:cNvSpPr>
          <p:nvPr/>
        </p:nvSpPr>
        <p:spPr>
          <a:xfrm rot="0">
            <a:off x="4147847" y="115431"/>
            <a:ext cx="5617621" cy="4533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Droid Sans" pitchFamily="0" charset="0"/>
                <a:ea typeface="宋体" pitchFamily="0" charset="0"/>
                <a:cs typeface="Lucida Sans" pitchFamily="0" charset="0"/>
              </a:rPr>
              <a:t>AGRICULTURE PORTFOLIO</a:t>
            </a:r>
            <a:endParaRPr lang="zh-CN" altLang="en-US" sz="2800" b="1"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40424028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8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8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89"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9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9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92"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pic>
        <p:nvPicPr>
          <p:cNvPr id="204" name="图片"/>
          <p:cNvPicPr>
            <a:picLocks noChangeAspect="1"/>
          </p:cNvPicPr>
          <p:nvPr/>
        </p:nvPicPr>
        <p:blipFill>
          <a:blip r:embed="rId2" cstate="print"/>
          <a:stretch>
            <a:fillRect/>
          </a:stretch>
        </p:blipFill>
        <p:spPr>
          <a:xfrm rot="0">
            <a:off x="3219401" y="2201462"/>
            <a:ext cx="5766905" cy="3815299"/>
          </a:xfrm>
          <a:prstGeom prst="rect"/>
          <a:noFill/>
          <a:ln w="12700" cmpd="sng" cap="flat">
            <a:noFill/>
            <a:prstDash val="solid"/>
            <a:miter/>
          </a:ln>
        </p:spPr>
      </p:pic>
    </p:spTree>
    <p:extLst>
      <p:ext uri="{BB962C8B-B14F-4D97-AF65-F5344CB8AC3E}">
        <p14:creationId xmlns:p14="http://schemas.microsoft.com/office/powerpoint/2010/main" val="52117527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9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9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9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99"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20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205" name="文本框"/>
          <p:cNvSpPr txBox="1">
            <a:spLocks/>
          </p:cNvSpPr>
          <p:nvPr/>
        </p:nvSpPr>
        <p:spPr>
          <a:xfrm rot="0">
            <a:off x="5474786" y="2811587"/>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206" name="文本框"/>
          <p:cNvSpPr txBox="1">
            <a:spLocks/>
          </p:cNvSpPr>
          <p:nvPr/>
        </p:nvSpPr>
        <p:spPr>
          <a:xfrm rot="0">
            <a:off x="1486945" y="1409678"/>
            <a:ext cx="7133048"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Agriculture is the backbone of human survival and economic growth, as it provides food, raw materials, and employment opportunities. With modern technology and sustainable practices, agriculture can meet the growing needs of the population while protecting natural resources. A strong agricultural system ensures food security, rural development, and a healthier future for society.</a:t>
            </a:r>
            <a:endParaRPr lang="zh-CN" altLang="en-US" sz="24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273887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70"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80" name="组合"/>
          <p:cNvGrpSpPr>
            <a:grpSpLocks/>
          </p:cNvGrpSpPr>
          <p:nvPr/>
        </p:nvGrpSpPr>
        <p:grpSpPr>
          <a:xfrm>
            <a:off x="7448612" y="0"/>
            <a:ext cx="4743794" cy="6858466"/>
            <a:chOff x="7448612" y="0"/>
            <a:chExt cx="4743794" cy="6858466"/>
          </a:xfrm>
        </p:grpSpPr>
        <p:sp>
          <p:nvSpPr>
            <p:cNvPr id="71"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72"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73"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74"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75"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6"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77"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8"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9"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8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8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5"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8" name="组合"/>
          <p:cNvGrpSpPr>
            <a:grpSpLocks/>
          </p:cNvGrpSpPr>
          <p:nvPr/>
        </p:nvGrpSpPr>
        <p:grpSpPr>
          <a:xfrm>
            <a:off x="466725" y="6410325"/>
            <a:ext cx="3705224" cy="295275"/>
            <a:chOff x="466725" y="6410325"/>
            <a:chExt cx="3705224" cy="295275"/>
          </a:xfrm>
        </p:grpSpPr>
        <p:pic>
          <p:nvPicPr>
            <p:cNvPr id="86"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7"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9"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90" name="矩形"/>
          <p:cNvSpPr>
            <a:spLocks/>
          </p:cNvSpPr>
          <p:nvPr/>
        </p:nvSpPr>
        <p:spPr>
          <a:xfrm rot="0">
            <a:off x="1919031" y="3287209"/>
            <a:ext cx="6621331"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800" b="0" i="0" u="none" strike="noStrike" kern="1200" cap="none" spc="0" baseline="0">
                <a:solidFill>
                  <a:schemeClr val="tx1"/>
                </a:solidFill>
                <a:latin typeface="Droid Sans" pitchFamily="0" charset="0"/>
                <a:ea typeface="宋体" pitchFamily="0" charset="0"/>
                <a:cs typeface="Lucida Sans" pitchFamily="0" charset="0"/>
              </a:rPr>
              <a:t>Agriculture portfolio front end web development </a:t>
            </a:r>
            <a:endParaRPr lang="zh-CN" altLang="en-US" sz="19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3520590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9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8"/>
                </a:lnTo>
                <a:lnTo>
                  <a:pt x="21599" y="21598"/>
                </a:lnTo>
                <a:lnTo>
                  <a:pt x="21599" y="0"/>
                </a:lnTo>
                <a:close/>
              </a:path>
            </a:pathLst>
          </a:custGeom>
          <a:solidFill>
            <a:srgbClr val="F1F1F1"/>
          </a:solidFill>
          <a:ln cmpd="sng" cap="flat">
            <a:noFill/>
            <a:prstDash val="solid"/>
            <a:miter/>
          </a:ln>
        </p:spPr>
      </p:sp>
      <p:grpSp>
        <p:nvGrpSpPr>
          <p:cNvPr id="103" name="组合"/>
          <p:cNvGrpSpPr>
            <a:grpSpLocks/>
          </p:cNvGrpSpPr>
          <p:nvPr/>
        </p:nvGrpSpPr>
        <p:grpSpPr>
          <a:xfrm>
            <a:off x="7448612" y="0"/>
            <a:ext cx="4743794" cy="6858466"/>
            <a:chOff x="7448612" y="0"/>
            <a:chExt cx="4743794" cy="6858466"/>
          </a:xfrm>
        </p:grpSpPr>
        <p:sp>
          <p:nvSpPr>
            <p:cNvPr id="9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7"/>
                  </a:lnTo>
                </a:path>
              </a:pathLst>
            </a:custGeom>
            <a:noFill/>
            <a:ln w="9525" cmpd="sng" cap="flat">
              <a:solidFill>
                <a:srgbClr val="5FCAEE"/>
              </a:solidFill>
              <a:prstDash val="solid"/>
              <a:round/>
            </a:ln>
          </p:spPr>
        </p:sp>
        <p:sp>
          <p:nvSpPr>
            <p:cNvPr id="9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9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7" name="曲线"/>
            <p:cNvSpPr>
              <a:spLocks/>
            </p:cNvSpPr>
            <p:nvPr/>
          </p:nvSpPr>
          <p:spPr>
            <a:xfrm rot="0">
              <a:off x="9602878" y="0"/>
              <a:ext cx="2589528"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90" y="21599"/>
                  </a:lnTo>
                  <a:lnTo>
                    <a:pt x="21598" y="21599"/>
                  </a:lnTo>
                  <a:lnTo>
                    <a:pt x="21598" y="0"/>
                  </a:lnTo>
                  <a:close/>
                </a:path>
              </a:pathLst>
            </a:custGeom>
            <a:solidFill>
              <a:srgbClr val="17AFE3">
                <a:alpha val="50000"/>
              </a:srgbClr>
            </a:solidFill>
            <a:ln cmpd="sng" cap="flat">
              <a:noFill/>
              <a:prstDash val="solid"/>
              <a:miter/>
            </a:ln>
          </p:spPr>
        </p:sp>
        <p:sp>
          <p:nvSpPr>
            <p:cNvPr id="10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101" name="曲线"/>
            <p:cNvSpPr>
              <a:spLocks/>
            </p:cNvSpPr>
            <p:nvPr/>
          </p:nvSpPr>
          <p:spPr>
            <a:xfrm rot="0">
              <a:off x="10936247" y="0"/>
              <a:ext cx="1256028"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10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0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2" y="3162"/>
                </a:lnTo>
                <a:lnTo>
                  <a:pt x="1473" y="5348"/>
                </a:lnTo>
                <a:lnTo>
                  <a:pt x="384" y="7928"/>
                </a:lnTo>
                <a:lnTo>
                  <a:pt x="0" y="10800"/>
                </a:lnTo>
                <a:lnTo>
                  <a:pt x="384" y="13671"/>
                </a:lnTo>
                <a:lnTo>
                  <a:pt x="1473" y="16250"/>
                </a:lnTo>
                <a:lnTo>
                  <a:pt x="3162" y="18436"/>
                </a:lnTo>
                <a:lnTo>
                  <a:pt x="5349" y="20124"/>
                </a:lnTo>
                <a:lnTo>
                  <a:pt x="7928" y="21214"/>
                </a:lnTo>
                <a:lnTo>
                  <a:pt x="10800" y="21600"/>
                </a:lnTo>
                <a:lnTo>
                  <a:pt x="13670" y="21214"/>
                </a:lnTo>
                <a:lnTo>
                  <a:pt x="16250" y="20124"/>
                </a:lnTo>
                <a:lnTo>
                  <a:pt x="18435" y="18436"/>
                </a:lnTo>
                <a:lnTo>
                  <a:pt x="20124" y="16250"/>
                </a:lnTo>
                <a:lnTo>
                  <a:pt x="21214" y="13671"/>
                </a:lnTo>
                <a:lnTo>
                  <a:pt x="21600" y="10800"/>
                </a:lnTo>
                <a:lnTo>
                  <a:pt x="21214" y="7928"/>
                </a:lnTo>
                <a:lnTo>
                  <a:pt x="20124" y="5348"/>
                </a:lnTo>
                <a:lnTo>
                  <a:pt x="18435" y="3162"/>
                </a:lnTo>
                <a:lnTo>
                  <a:pt x="16250" y="1474"/>
                </a:lnTo>
                <a:lnTo>
                  <a:pt x="13670" y="385"/>
                </a:lnTo>
                <a:lnTo>
                  <a:pt x="10800" y="0"/>
                </a:lnTo>
                <a:close/>
              </a:path>
            </a:pathLst>
          </a:custGeom>
          <a:solidFill>
            <a:srgbClr val="EBEBEB"/>
          </a:solidFill>
          <a:ln cmpd="sng" cap="flat">
            <a:noFill/>
            <a:prstDash val="solid"/>
            <a:miter/>
          </a:ln>
        </p:spPr>
      </p:sp>
      <p:sp>
        <p:nvSpPr>
          <p:cNvPr id="10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6"/>
                </a:lnTo>
                <a:lnTo>
                  <a:pt x="6246" y="1003"/>
                </a:lnTo>
                <a:lnTo>
                  <a:pt x="4918" y="1739"/>
                </a:lnTo>
                <a:lnTo>
                  <a:pt x="3713" y="2648"/>
                </a:lnTo>
                <a:lnTo>
                  <a:pt x="2649" y="3713"/>
                </a:lnTo>
                <a:lnTo>
                  <a:pt x="1740" y="4918"/>
                </a:lnTo>
                <a:lnTo>
                  <a:pt x="1002" y="6246"/>
                </a:lnTo>
                <a:lnTo>
                  <a:pt x="456" y="7680"/>
                </a:lnTo>
                <a:lnTo>
                  <a:pt x="116" y="9203"/>
                </a:lnTo>
                <a:lnTo>
                  <a:pt x="0" y="10800"/>
                </a:lnTo>
                <a:lnTo>
                  <a:pt x="116" y="12395"/>
                </a:lnTo>
                <a:lnTo>
                  <a:pt x="456" y="13918"/>
                </a:lnTo>
                <a:lnTo>
                  <a:pt x="1002" y="15352"/>
                </a:lnTo>
                <a:lnTo>
                  <a:pt x="1740" y="16679"/>
                </a:lnTo>
                <a:lnTo>
                  <a:pt x="2649" y="17884"/>
                </a:lnTo>
                <a:lnTo>
                  <a:pt x="3713" y="18950"/>
                </a:lnTo>
                <a:lnTo>
                  <a:pt x="4918" y="19858"/>
                </a:lnTo>
                <a:lnTo>
                  <a:pt x="6246" y="20596"/>
                </a:lnTo>
                <a:lnTo>
                  <a:pt x="7681" y="21142"/>
                </a:lnTo>
                <a:lnTo>
                  <a:pt x="9203" y="21481"/>
                </a:lnTo>
                <a:lnTo>
                  <a:pt x="10800" y="21600"/>
                </a:lnTo>
                <a:lnTo>
                  <a:pt x="12394" y="21481"/>
                </a:lnTo>
                <a:lnTo>
                  <a:pt x="13917" y="21142"/>
                </a:lnTo>
                <a:lnTo>
                  <a:pt x="15351" y="20596"/>
                </a:lnTo>
                <a:lnTo>
                  <a:pt x="16680" y="19858"/>
                </a:lnTo>
                <a:lnTo>
                  <a:pt x="17884" y="18950"/>
                </a:lnTo>
                <a:lnTo>
                  <a:pt x="18950" y="17884"/>
                </a:lnTo>
                <a:lnTo>
                  <a:pt x="19858" y="16679"/>
                </a:lnTo>
                <a:lnTo>
                  <a:pt x="20594" y="15352"/>
                </a:lnTo>
                <a:lnTo>
                  <a:pt x="21141" y="13918"/>
                </a:lnTo>
                <a:lnTo>
                  <a:pt x="21482" y="12395"/>
                </a:lnTo>
                <a:lnTo>
                  <a:pt x="21600" y="10800"/>
                </a:lnTo>
                <a:lnTo>
                  <a:pt x="21482" y="9203"/>
                </a:lnTo>
                <a:lnTo>
                  <a:pt x="21141" y="7680"/>
                </a:lnTo>
                <a:lnTo>
                  <a:pt x="20594" y="6246"/>
                </a:lnTo>
                <a:lnTo>
                  <a:pt x="19858" y="4918"/>
                </a:lnTo>
                <a:lnTo>
                  <a:pt x="18950" y="3713"/>
                </a:lnTo>
                <a:lnTo>
                  <a:pt x="17884" y="2648"/>
                </a:lnTo>
                <a:lnTo>
                  <a:pt x="16680" y="1739"/>
                </a:lnTo>
                <a:lnTo>
                  <a:pt x="15351" y="1003"/>
                </a:lnTo>
                <a:lnTo>
                  <a:pt x="13917" y="456"/>
                </a:lnTo>
                <a:lnTo>
                  <a:pt x="12394" y="117"/>
                </a:lnTo>
                <a:lnTo>
                  <a:pt x="10800" y="0"/>
                </a:lnTo>
                <a:close/>
              </a:path>
            </a:pathLst>
          </a:custGeom>
          <a:solidFill>
            <a:srgbClr val="2D83C3"/>
          </a:solidFill>
          <a:ln cmpd="sng" cap="flat">
            <a:noFill/>
            <a:prstDash val="solid"/>
            <a:miter/>
          </a:ln>
        </p:spPr>
      </p:sp>
      <p:pic>
        <p:nvPicPr>
          <p:cNvPr id="108"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11" name="组合"/>
          <p:cNvGrpSpPr>
            <a:grpSpLocks/>
          </p:cNvGrpSpPr>
          <p:nvPr/>
        </p:nvGrpSpPr>
        <p:grpSpPr>
          <a:xfrm>
            <a:off x="47625" y="3819523"/>
            <a:ext cx="4124324" cy="3009896"/>
            <a:chOff x="47625" y="3819523"/>
            <a:chExt cx="4124324" cy="3009896"/>
          </a:xfrm>
        </p:grpSpPr>
        <p:pic>
          <p:nvPicPr>
            <p:cNvPr id="109"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10"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1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13"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90113947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0" name="组合"/>
          <p:cNvGrpSpPr>
            <a:grpSpLocks/>
          </p:cNvGrpSpPr>
          <p:nvPr/>
        </p:nvGrpSpPr>
        <p:grpSpPr>
          <a:xfrm>
            <a:off x="7991475" y="2933700"/>
            <a:ext cx="2762249" cy="3257550"/>
            <a:chOff x="7991475" y="2933700"/>
            <a:chExt cx="2762249" cy="3257550"/>
          </a:xfrm>
        </p:grpSpPr>
        <p:sp>
          <p:nvSpPr>
            <p:cNvPr id="117"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9"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2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2"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3"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4"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5" name="矩形"/>
          <p:cNvSpPr>
            <a:spLocks/>
          </p:cNvSpPr>
          <p:nvPr/>
        </p:nvSpPr>
        <p:spPr>
          <a:xfrm rot="0">
            <a:off x="1272073" y="1847820"/>
            <a:ext cx="7205047" cy="3520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Agriculture, being the backbone of many economies, faces challenges such as low productivity, climate change, soil degradation, and inefficient use of resources. Farmers often struggle with lack of access to modern technology, reliable market prices, and sustainable farming practices, which hampers both their income and food security.</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96287519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31" name="组合"/>
          <p:cNvGrpSpPr>
            <a:grpSpLocks/>
          </p:cNvGrpSpPr>
          <p:nvPr/>
        </p:nvGrpSpPr>
        <p:grpSpPr>
          <a:xfrm>
            <a:off x="8658225" y="2647950"/>
            <a:ext cx="3533775" cy="3810000"/>
            <a:chOff x="8658225" y="2647950"/>
            <a:chExt cx="3533775" cy="381000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30"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3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3"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4"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3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6" name="矩形"/>
          <p:cNvSpPr>
            <a:spLocks/>
          </p:cNvSpPr>
          <p:nvPr/>
        </p:nvSpPr>
        <p:spPr>
          <a:xfrm rot="0">
            <a:off x="621608" y="2201375"/>
            <a:ext cx="9070438" cy="1863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Agriculture sustains life by providing food and resources but faces challenges needing sustainable solutions.</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37" name="矩形"/>
          <p:cNvSpPr>
            <a:spLocks/>
          </p:cNvSpPr>
          <p:nvPr/>
        </p:nvSpPr>
        <p:spPr>
          <a:xfrm rot="0">
            <a:off x="477309" y="3715827"/>
            <a:ext cx="9362932" cy="5200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What your portfolio content about me,skils,tecnologies,contect</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38" name="矩形"/>
          <p:cNvSpPr>
            <a:spLocks/>
          </p:cNvSpPr>
          <p:nvPr/>
        </p:nvSpPr>
        <p:spPr>
          <a:xfrm rot="0">
            <a:off x="554634" y="4439716"/>
            <a:ext cx="9143861" cy="5772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Lucida Sans" pitchFamily="0" charset="0"/>
              </a:rPr>
              <a:t>main idea showcase  skils, tecnologies</a:t>
            </a:r>
            <a:endParaRPr lang="zh-CN" altLang="en-US" sz="4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31870009"/>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2"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4"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5"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4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7" name="矩形"/>
          <p:cNvSpPr>
            <a:spLocks/>
          </p:cNvSpPr>
          <p:nvPr/>
        </p:nvSpPr>
        <p:spPr>
          <a:xfrm rot="0">
            <a:off x="623651" y="2277574"/>
            <a:ext cx="5685570" cy="18059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Food processing industries </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Textile industries </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Export Mark &amp;trade</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Farmers &amp;rules community </a:t>
            </a:r>
            <a:endParaRPr lang="zh-CN" altLang="en-US" sz="2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48" name="矩形"/>
          <p:cNvSpPr>
            <a:spLocks/>
          </p:cNvSpPr>
          <p:nvPr/>
        </p:nvSpPr>
        <p:spPr>
          <a:xfrm rot="0">
            <a:off x="4652665" y="2353773"/>
            <a:ext cx="5187280" cy="18059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2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26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49" name="矩形"/>
          <p:cNvSpPr>
            <a:spLocks/>
          </p:cNvSpPr>
          <p:nvPr/>
        </p:nvSpPr>
        <p:spPr>
          <a:xfrm rot="0">
            <a:off x="4876725" y="2419313"/>
            <a:ext cx="4762427" cy="386714"/>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raw crops into packaged foods.</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0" name="矩形"/>
          <p:cNvSpPr>
            <a:spLocks/>
          </p:cNvSpPr>
          <p:nvPr/>
        </p:nvSpPr>
        <p:spPr>
          <a:xfrm rot="0">
            <a:off x="4876725" y="2781257"/>
            <a:ext cx="4762427"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cotton, jute, and other fibers from agriculture.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1" name="矩形"/>
          <p:cNvSpPr>
            <a:spLocks/>
          </p:cNvSpPr>
          <p:nvPr/>
        </p:nvSpPr>
        <p:spPr>
          <a:xfrm rot="0">
            <a:off x="4871736" y="3144336"/>
            <a:ext cx="4800134" cy="6248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Countries importing crops, spices, and other produce.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52" name="矩形"/>
          <p:cNvSpPr>
            <a:spLocks/>
          </p:cNvSpPr>
          <p:nvPr/>
        </p:nvSpPr>
        <p:spPr>
          <a:xfrm rot="0">
            <a:off x="4871736" y="3792026"/>
            <a:ext cx="3936147"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Benefiting directly through income and livelihood.</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514013714"/>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55"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59"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60"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61"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62" name="矩形"/>
          <p:cNvSpPr>
            <a:spLocks/>
          </p:cNvSpPr>
          <p:nvPr/>
        </p:nvSpPr>
        <p:spPr>
          <a:xfrm rot="0">
            <a:off x="4440025" y="2801441"/>
            <a:ext cx="2087967" cy="9772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pitchFamily="0" charset="0"/>
                <a:ea typeface="宋体" pitchFamily="0" charset="0"/>
                <a:cs typeface="Lucida Sans" pitchFamily="0" charset="0"/>
              </a:rPr>
              <a:t>HTML </a:t>
            </a:r>
            <a:endParaRPr lang="en-US" altLang="zh-CN" sz="20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pitchFamily="0" charset="0"/>
                <a:ea typeface="宋体" pitchFamily="0" charset="0"/>
                <a:cs typeface="Lucida Sans" pitchFamily="0" charset="0"/>
              </a:rPr>
              <a:t>CSS</a:t>
            </a:r>
            <a:endParaRPr lang="en-US" altLang="zh-CN" sz="2000" b="1"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Droid Sans" pitchFamily="0" charset="0"/>
                <a:ea typeface="宋体" pitchFamily="0" charset="0"/>
                <a:cs typeface="Lucida Sans" pitchFamily="0" charset="0"/>
              </a:rPr>
              <a:t>JAVASCRIPT </a:t>
            </a:r>
            <a:endParaRPr lang="zh-CN" altLang="en-US" sz="2000" b="1"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3" name="矩形"/>
          <p:cNvSpPr>
            <a:spLocks/>
          </p:cNvSpPr>
          <p:nvPr/>
        </p:nvSpPr>
        <p:spPr>
          <a:xfrm rot="0">
            <a:off x="5805172" y="2849065"/>
            <a:ext cx="2352171" cy="8915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4" name="矩形"/>
          <p:cNvSpPr>
            <a:spLocks/>
          </p:cNvSpPr>
          <p:nvPr/>
        </p:nvSpPr>
        <p:spPr>
          <a:xfrm rot="0">
            <a:off x="6027068" y="2779309"/>
            <a:ext cx="2812464" cy="3867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Stucture (page,section)</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5" name="矩形"/>
          <p:cNvSpPr>
            <a:spLocks/>
          </p:cNvSpPr>
          <p:nvPr/>
        </p:nvSpPr>
        <p:spPr>
          <a:xfrm rot="0">
            <a:off x="6027601" y="3141253"/>
            <a:ext cx="3441921"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Styling(colours,layout )</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6" name="矩形"/>
          <p:cNvSpPr>
            <a:spLocks/>
          </p:cNvSpPr>
          <p:nvPr/>
        </p:nvSpPr>
        <p:spPr>
          <a:xfrm rot="0">
            <a:off x="8688703" y="5303395"/>
            <a:ext cx="71999" cy="358140"/>
          </a:xfrm>
          <a:prstGeom prst="rect"/>
          <a:noFill/>
          <a:ln w="12700" cmpd="sng" cap="flat">
            <a:noFill/>
            <a:prstDash val="solid"/>
            <a:miter/>
          </a:ln>
        </p:spPr>
      </p:sp>
      <p:sp>
        <p:nvSpPr>
          <p:cNvPr id="167" name="矩形"/>
          <p:cNvSpPr>
            <a:spLocks/>
          </p:cNvSpPr>
          <p:nvPr/>
        </p:nvSpPr>
        <p:spPr>
          <a:xfrm rot="0">
            <a:off x="6093742" y="3426999"/>
            <a:ext cx="4245692" cy="624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interactivity(navigation menu,form validation)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68" name="矩形"/>
          <p:cNvSpPr>
            <a:spLocks/>
          </p:cNvSpPr>
          <p:nvPr/>
        </p:nvSpPr>
        <p:spPr>
          <a:xfrm rot="0">
            <a:off x="4436418" y="4008015"/>
            <a:ext cx="6619931" cy="6819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Droid Sans" pitchFamily="0" charset="0"/>
                <a:ea typeface="宋体" pitchFamily="0" charset="0"/>
                <a:cs typeface="Lucida Sans" pitchFamily="0" charset="0"/>
              </a:rPr>
              <a:t>Mention code editor codepen and hosting platform (githuGitHub pages)</a:t>
            </a:r>
            <a:endParaRPr lang="zh-CN" altLang="en-US" sz="2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651972547"/>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7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4"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5"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6" name="矩形"/>
          <p:cNvSpPr>
            <a:spLocks/>
          </p:cNvSpPr>
          <p:nvPr/>
        </p:nvSpPr>
        <p:spPr>
          <a:xfrm rot="0">
            <a:off x="5465102" y="2807883"/>
            <a:ext cx="1257279" cy="358140"/>
          </a:xfrm>
          <a:prstGeom prst="rect"/>
          <a:noFill/>
          <a:ln w="12700" cmpd="sng" cap="flat">
            <a:noFill/>
            <a:prstDash val="solid"/>
            <a:miter/>
          </a:ln>
        </p:spPr>
      </p:sp>
      <p:sp>
        <p:nvSpPr>
          <p:cNvPr id="177" name="矩形"/>
          <p:cNvSpPr>
            <a:spLocks/>
          </p:cNvSpPr>
          <p:nvPr/>
        </p:nvSpPr>
        <p:spPr>
          <a:xfrm rot="0">
            <a:off x="1417039" y="1341056"/>
            <a:ext cx="7487819" cy="36918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Lucida Sans" pitchFamily="0" charset="0"/>
              </a:rPr>
              <a:t>Home</a:t>
            </a:r>
            <a:endParaRPr lang="en-US" altLang="zh-CN" sz="4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Lucida Sans" pitchFamily="0" charset="0"/>
              </a:rPr>
              <a:t>aboutme</a:t>
            </a:r>
            <a:endParaRPr lang="en-US" altLang="zh-CN" sz="4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Lucida Sans" pitchFamily="0" charset="0"/>
              </a:rPr>
              <a:t>sklis</a:t>
            </a:r>
            <a:endParaRPr lang="en-US" altLang="zh-CN" sz="4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Lucida Sans" pitchFamily="0" charset="0"/>
              </a:rPr>
              <a:t>Techniques </a:t>
            </a:r>
            <a:endParaRPr lang="en-US" altLang="zh-CN" sz="4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Lucida Sans" pitchFamily="0" charset="0"/>
              </a:rPr>
              <a:t>contect form </a:t>
            </a:r>
            <a:endParaRPr lang="en-US" altLang="zh-CN" sz="40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4000" b="0" i="0" u="none" strike="noStrike" kern="1200" cap="none" spc="0" baseline="0">
                <a:solidFill>
                  <a:schemeClr val="tx1"/>
                </a:solidFill>
                <a:latin typeface="Droid Sans" pitchFamily="0" charset="0"/>
                <a:ea typeface="宋体" pitchFamily="0" charset="0"/>
                <a:cs typeface="Lucida Sans" pitchFamily="0" charset="0"/>
              </a:rPr>
              <a:t>Response layout(moblie + desktop )</a:t>
            </a:r>
            <a:endParaRPr lang="zh-CN" altLang="en-US" sz="40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99150430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80"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95874" y="1771623"/>
            <a:ext cx="9359857" cy="2520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Navigation bar with smooth scrolling.</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Project showcase with images/details</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Interactive elements (hover effects, animations).      </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form (with validation).</a:t>
            </a:r>
            <a:endParaRPr lang="en-US" altLang="zh-CN" sz="32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Droid Sans" pitchFamily="0" charset="0"/>
                <a:ea typeface="宋体" pitchFamily="0" charset="0"/>
                <a:cs typeface="Droid Sans" pitchFamily="0" charset="0"/>
              </a:rPr>
              <a:t>   Responsive design for all devices.</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
        <p:nvSpPr>
          <p:cNvPr id="182" name="矩形"/>
          <p:cNvSpPr>
            <a:spLocks/>
          </p:cNvSpPr>
          <p:nvPr/>
        </p:nvSpPr>
        <p:spPr>
          <a:xfrm rot="0">
            <a:off x="5481643" y="2812887"/>
            <a:ext cx="1257280" cy="358140"/>
          </a:xfrm>
          <a:prstGeom prst="rect"/>
          <a:noFill/>
          <a:ln w="12700" cmpd="sng" cap="flat">
            <a:noFill/>
            <a:prstDash val="solid"/>
            <a:miter/>
          </a:ln>
        </p:spPr>
      </p:sp>
    </p:spTree>
    <p:extLst>
      <p:ext uri="{BB962C8B-B14F-4D97-AF65-F5344CB8AC3E}">
        <p14:creationId xmlns:p14="http://schemas.microsoft.com/office/powerpoint/2010/main" val="83371926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432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2025-09-03T06:35:00Z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