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8" r:id="rId3"/>
    <p:sldId id="308" r:id="rId5"/>
    <p:sldId id="257" r:id="rId6"/>
    <p:sldId id="297" r:id="rId7"/>
    <p:sldId id="298" r:id="rId8"/>
    <p:sldId id="299" r:id="rId9"/>
    <p:sldId id="309" r:id="rId10"/>
    <p:sldId id="310" r:id="rId11"/>
    <p:sldId id="311" r:id="rId12"/>
    <p:sldId id="323" r:id="rId13"/>
    <p:sldId id="312" r:id="rId14"/>
    <p:sldId id="313" r:id="rId15"/>
    <p:sldId id="328" r:id="rId16"/>
    <p:sldId id="315" r:id="rId17"/>
    <p:sldId id="337" r:id="rId18"/>
    <p:sldId id="338" r:id="rId19"/>
    <p:sldId id="339" r:id="rId20"/>
    <p:sldId id="340" r:id="rId21"/>
    <p:sldId id="316" r:id="rId22"/>
    <p:sldId id="317" r:id="rId23"/>
    <p:sldId id="321" r:id="rId24"/>
    <p:sldId id="318" r:id="rId25"/>
    <p:sldId id="319" r:id="rId26"/>
    <p:sldId id="278" r:id="rId27"/>
  </p:sldIdLst>
  <p:sldSz cx="9144000" cy="5143500" type="screen16x9"/>
  <p:notesSz cx="6858000" cy="9144000"/>
  <p:embeddedFontLst>
    <p:embeddedFont>
      <p:font typeface="Roboto Condensed" panose="02000000000000000000"/>
      <p:regular r:id="rId31"/>
    </p:embeddedFont>
    <p:embeddedFont>
      <p:font typeface="Roboto Condensed Light" panose="02000000000000000000"/>
      <p:regular r:id="rId32"/>
    </p:embeddedFont>
    <p:embeddedFont>
      <p:font typeface="Calibri" panose="020F0502020204030204" pitchFamily="34" charset="0"/>
      <p:regular r:id="rId33"/>
      <p:bold r:id="rId34"/>
      <p:italic r:id="rId35"/>
      <p:boldItalic r:id="rId36"/>
    </p:embeddedFont>
    <p:embeddedFont>
      <p:font typeface="Roboto Condensed" panose="02000000000000000000"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7" autoAdjust="0"/>
    <p:restoredTop sz="93969" autoAdjust="0"/>
  </p:normalViewPr>
  <p:slideViewPr>
    <p:cSldViewPr snapToGrid="0">
      <p:cViewPr varScale="1">
        <p:scale>
          <a:sx n="115" d="100"/>
          <a:sy n="115" d="100"/>
        </p:scale>
        <p:origin x="518" y="77"/>
      </p:cViewPr>
      <p:guideLst>
        <p:guide orient="horz" pos="1620"/>
        <p:guide pos="2896"/>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HELLO!</a:t>
            </a:r>
            <a:endParaRPr sz="6000" dirty="0">
              <a:solidFill>
                <a:schemeClr val="accent5"/>
              </a:solidFill>
            </a:endParaRPr>
          </a:p>
        </p:txBody>
      </p:sp>
      <p:pic>
        <p:nvPicPr>
          <p:cNvPr id="215" name="Google Shape;215;p13" descr="10.jpg"/>
          <p:cNvPicPr preferRelativeResize="0"/>
          <p:nvPr/>
        </p:nvPicPr>
        <p:blipFill rotWithShape="1">
          <a:blip r:embed="rId1"/>
          <a:srcRect l="15648" r="28102"/>
          <a:stretch>
            <a:fillRect/>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67" y="392575"/>
            <a:ext cx="5530808" cy="766200"/>
          </a:xfrm>
        </p:spPr>
        <p:txBody>
          <a:bodyPr/>
          <a:lstStyle/>
          <a:p>
            <a:r>
              <a:rPr lang="en-US" dirty="0">
                <a:latin typeface="Times New Roman" panose="02020603050405020304" pitchFamily="18" charset="0"/>
                <a:ea typeface="Roboto Condensed" panose="02000000000000000000" charset="0"/>
                <a:cs typeface="Times New Roman" panose="02020603050405020304" pitchFamily="18" charset="0"/>
              </a:rPr>
              <a:t>ALGORITHM</a:t>
            </a:r>
            <a:endParaRPr lang="en-IN" dirty="0">
              <a:latin typeface="Times New Roman" panose="02020603050405020304" pitchFamily="18" charset="0"/>
              <a:ea typeface="Roboto Condensed" panose="02000000000000000000" charset="0"/>
              <a:cs typeface="Times New Roman" panose="02020603050405020304" pitchFamily="18" charset="0"/>
            </a:endParaRPr>
          </a:p>
        </p:txBody>
      </p:sp>
      <p:sp>
        <p:nvSpPr>
          <p:cNvPr id="3" name="Text Placeholder 2"/>
          <p:cNvSpPr>
            <a:spLocks noGrp="1"/>
          </p:cNvSpPr>
          <p:nvPr>
            <p:ph type="body" idx="1"/>
          </p:nvPr>
        </p:nvSpPr>
        <p:spPr>
          <a:xfrm>
            <a:off x="366889" y="1705293"/>
            <a:ext cx="8410221" cy="1732913"/>
          </a:xfrm>
        </p:spPr>
        <p:txBody>
          <a:bodyPr/>
          <a:lstStyle/>
          <a:p>
            <a:pPr marL="0" indent="0" algn="just">
              <a:lnSpc>
                <a:spcPct val="150000"/>
              </a:lnSpc>
              <a:buNone/>
            </a:pPr>
            <a:r>
              <a:rPr lang="en-US" sz="1800" b="1" i="0" dirty="0">
                <a:solidFill>
                  <a:srgbClr val="202124"/>
                </a:solidFill>
                <a:effectLst/>
                <a:latin typeface="Times New Roman" panose="02020603050405020304" pitchFamily="18" charset="0"/>
                <a:cs typeface="Times New Roman" panose="02020603050405020304" pitchFamily="18" charset="0"/>
              </a:rPr>
              <a:t>AES:</a:t>
            </a:r>
            <a:endParaRPr lang="en-US" sz="1800" b="1" i="0" dirty="0">
              <a:solidFill>
                <a:srgbClr val="202124"/>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i="0" dirty="0">
                <a:solidFill>
                  <a:srgbClr val="202124"/>
                </a:solidFill>
                <a:effectLst/>
                <a:latin typeface="Times New Roman" panose="02020603050405020304" pitchFamily="18" charset="0"/>
                <a:cs typeface="Times New Roman" panose="02020603050405020304" pitchFamily="18" charset="0"/>
              </a:rPr>
              <a:t>AES is a symmetric type of encryption, as it uses the same key to both encrypt and decrypt data</a:t>
            </a:r>
            <a:endParaRPr lang="en-US" sz="1800" i="0" dirty="0">
              <a:solidFill>
                <a:srgbClr val="202124"/>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i="0" dirty="0">
                <a:solidFill>
                  <a:srgbClr val="202124"/>
                </a:solidFill>
                <a:effectLst/>
                <a:latin typeface="Times New Roman" panose="02020603050405020304" pitchFamily="18" charset="0"/>
                <a:cs typeface="Times New Roman" panose="02020603050405020304" pitchFamily="18" charset="0"/>
              </a:rPr>
              <a:t>A Key Schedule algorithm is used to calculate all the round keys from the key. So the initial key is used to create many different round keys which will be used in the corresponding round of the encryption. </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75" y="364791"/>
            <a:ext cx="5258400" cy="766200"/>
          </a:xfrm>
        </p:spPr>
        <p:txBody>
          <a:bodyPr/>
          <a:lstStyle/>
          <a:p>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3" name="Picture 2"/>
          <p:cNvPicPr>
            <a:picLocks noChangeAspect="1"/>
          </p:cNvPicPr>
          <p:nvPr/>
        </p:nvPicPr>
        <p:blipFill>
          <a:blip r:embed="rId1"/>
          <a:stretch>
            <a:fillRect/>
          </a:stretch>
        </p:blipFill>
        <p:spPr>
          <a:xfrm>
            <a:off x="871855" y="1324610"/>
            <a:ext cx="3977640" cy="372745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76004" y="1596762"/>
            <a:ext cx="7792513" cy="2977211"/>
          </a:xfrm>
        </p:spPr>
        <p:txBody>
          <a:bodyPr/>
          <a:lstStyle/>
          <a:p>
            <a:pPr marL="101600" indent="0">
              <a:lnSpc>
                <a:spcPct val="107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project has </a:t>
            </a:r>
            <a:r>
              <a:rPr lang="en-US" alt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six</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Owner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User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Proxy Server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Cloud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Trust authority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Key management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sym typeface="+mn-ea"/>
              </a:rPr>
              <a:t>Data </a:t>
            </a:r>
            <a:r>
              <a:rPr lang="en-US" altLang="en-IN" sz="2400" dirty="0">
                <a:effectLst/>
                <a:latin typeface="Times New Roman" panose="02020603050405020304" pitchFamily="18" charset="0"/>
                <a:ea typeface="Calibri" panose="020F0502020204030204" pitchFamily="34" charset="0"/>
                <a:cs typeface="Times New Roman" panose="02020603050405020304" pitchFamily="18" charset="0"/>
                <a:sym typeface="+mn-ea"/>
              </a:rPr>
              <a:t>Owner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340" y="863600"/>
            <a:ext cx="8604885" cy="3930650"/>
          </a:xfrm>
        </p:spPr>
        <p:txBody>
          <a:bodyPr/>
          <a:lstStyle/>
          <a:p>
            <a:pPr>
              <a:lnSpc>
                <a:spcPct val="150000"/>
              </a:lnSpc>
              <a:spcAft>
                <a:spcPts val="800"/>
              </a:spcAft>
              <a:buFont typeface="Wingdings" panose="05000000000000000000" pitchFamily="2" charset="2"/>
              <a:buChar char="q"/>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Register the account with the basic information</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After authorized by TA, login the account with the correct username and password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View Profile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Serach the medical images in the cloud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Make request to particular data owner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View the status and download the images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Logout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6873" y="750580"/>
            <a:ext cx="8805333" cy="2653155"/>
          </a:xfrm>
        </p:spPr>
        <p:txBody>
          <a:bodyPr/>
          <a:lstStyle/>
          <a:p>
            <a:pPr marL="101600" indent="0">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Register the account with the basic information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register user can login the account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enter the Diseases ,based on the all the drugs should be shown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all recommended drugs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check the BMI options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Logout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TextBox 3"/>
          <p:cNvSpPr txBox="1"/>
          <p:nvPr/>
        </p:nvSpPr>
        <p:spPr>
          <a:xfrm>
            <a:off x="666044" y="584221"/>
            <a:ext cx="1998134" cy="420370"/>
          </a:xfrm>
          <a:prstGeom prst="rect">
            <a:avLst/>
          </a:prstGeom>
          <a:noFill/>
        </p:spPr>
        <p:txBody>
          <a:bodyPr wrap="square" rtlCol="0">
            <a:spAutoFit/>
          </a:bodyPr>
          <a:lstStyle/>
          <a:p>
            <a:pPr>
              <a:lnSpc>
                <a:spcPct val="107000"/>
              </a:lnSpc>
              <a:spcAft>
                <a:spcPts val="800"/>
              </a:spcAft>
            </a:pPr>
            <a:r>
              <a:rPr lang="en-US" altLang="en-IN"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DATA </a:t>
            </a:r>
            <a:r>
              <a:rPr lang="en-IN"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USER</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latin typeface="Times New Roman" panose="02020603050405020304" pitchFamily="18" charset="0"/>
                <a:cs typeface="Times New Roman" panose="02020603050405020304" pitchFamily="18" charset="0"/>
              </a:rPr>
              <a:t>ProxyServer</a:t>
            </a:r>
            <a:endParaRPr lang="en-US" sz="240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4800" y="1537970"/>
            <a:ext cx="7827645" cy="3413760"/>
          </a:xfrm>
        </p:spPr>
        <p:txBody>
          <a:bodyPr/>
          <a:p>
            <a:pPr>
              <a:buFont typeface="Wingdings" panose="05000000000000000000" charset="0"/>
              <a:buChar char="q"/>
            </a:pPr>
            <a:r>
              <a:rPr lang="en-US" sz="1800">
                <a:latin typeface="Times New Roman" panose="02020603050405020304" pitchFamily="18" charset="0"/>
                <a:cs typeface="Times New Roman" panose="02020603050405020304" pitchFamily="18" charset="0"/>
              </a:rPr>
              <a:t>Login the account with correct credentials</a:t>
            </a:r>
            <a:endParaRPr lang="en-US" sz="180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1800">
                <a:latin typeface="Times New Roman" panose="02020603050405020304" pitchFamily="18" charset="0"/>
                <a:cs typeface="Times New Roman" panose="02020603050405020304" pitchFamily="18" charset="0"/>
              </a:rPr>
              <a:t>View the owner re-encryption request and accept the request</a:t>
            </a:r>
            <a:endParaRPr lang="en-US" sz="180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1800">
                <a:latin typeface="Times New Roman" panose="02020603050405020304" pitchFamily="18" charset="0"/>
                <a:cs typeface="Times New Roman" panose="02020603050405020304" pitchFamily="18" charset="0"/>
              </a:rPr>
              <a:t>Logout</a:t>
            </a:r>
            <a:endParaRPr lang="en-US" sz="18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latin typeface="Times New Roman" panose="02020603050405020304" pitchFamily="18" charset="0"/>
                <a:cs typeface="Times New Roman" panose="02020603050405020304" pitchFamily="18" charset="0"/>
              </a:rPr>
              <a:t>Trust Authority</a:t>
            </a:r>
            <a:endParaRPr lang="en-US" sz="240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14070" y="1537970"/>
            <a:ext cx="6268720" cy="3098800"/>
          </a:xfrm>
        </p:spPr>
        <p:txBody>
          <a:bodyPr/>
          <a:p>
            <a:pPr>
              <a:buFont typeface="Wingdings" panose="05000000000000000000" charset="0"/>
              <a:buChar char="q"/>
            </a:pPr>
            <a:r>
              <a:rPr lang="en-US">
                <a:latin typeface="Times New Roman" panose="02020603050405020304" pitchFamily="18" charset="0"/>
                <a:cs typeface="Times New Roman" panose="02020603050405020304" pitchFamily="18" charset="0"/>
              </a:rPr>
              <a:t>Login the account with the Correct Credentials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Authorize Owner</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Authorize user</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View Files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Logout</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Key Managrment</a:t>
            </a:r>
            <a:endParaRPr lang="en-US">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14070" y="1537970"/>
            <a:ext cx="4739005" cy="2724150"/>
          </a:xfrm>
        </p:spPr>
        <p:txBody>
          <a:bodyPr/>
          <a:p>
            <a:pPr>
              <a:buFont typeface="Wingdings" panose="05000000000000000000" charset="0"/>
              <a:buChar char="q"/>
            </a:pPr>
            <a:r>
              <a:rPr lang="en-US">
                <a:latin typeface="Times New Roman" panose="02020603050405020304" pitchFamily="18" charset="0"/>
                <a:cs typeface="Times New Roman" panose="02020603050405020304" pitchFamily="18" charset="0"/>
              </a:rPr>
              <a:t>Login the account with correct Credentials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View user request and Send Key </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Logout</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Cloud</a:t>
            </a:r>
            <a:endParaRPr lang="en-US">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02285" y="1537970"/>
            <a:ext cx="6405880" cy="3413760"/>
          </a:xfrm>
        </p:spPr>
        <p:txBody>
          <a:bodyPr/>
          <a:p>
            <a:pPr>
              <a:buFont typeface="Wingdings" panose="05000000000000000000" charset="0"/>
              <a:buChar char="q"/>
            </a:pPr>
            <a:r>
              <a:rPr lang="en-US">
                <a:latin typeface="Times New Roman" panose="02020603050405020304" pitchFamily="18" charset="0"/>
                <a:cs typeface="Times New Roman" panose="02020603050405020304" pitchFamily="18" charset="0"/>
              </a:rPr>
              <a:t>Login the account with correct credentials </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View all users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 View all owners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 View uploaded files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 View downloaded files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Graph</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a:latin typeface="Times New Roman" panose="02020603050405020304" pitchFamily="18" charset="0"/>
                <a:cs typeface="Times New Roman" panose="02020603050405020304" pitchFamily="18" charset="0"/>
              </a:rPr>
              <a:t>Logout</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3" name="Text Placeholder 2"/>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graphicFrame>
        <p:nvGraphicFramePr>
          <p:cNvPr id="4" name="Table 3"/>
          <p:cNvGraphicFramePr>
            <a:graphicFrameLocks noGrp="1"/>
          </p:cNvGraphicFramePr>
          <p:nvPr/>
        </p:nvGraphicFramePr>
        <p:xfrm>
          <a:off x="1763554" y="1623611"/>
          <a:ext cx="3726861" cy="2910922"/>
        </p:xfrm>
        <a:graphic>
          <a:graphicData uri="http://schemas.openxmlformats.org/drawingml/2006/table">
            <a:tbl>
              <a:tblPr firstRow="1" firstCol="1" bandRow="1">
                <a:tableStyleId>{E27665BA-8202-44FC-AD62-C9F0E3EA811A}</a:tableStyleId>
              </a:tblPr>
              <a:tblGrid>
                <a:gridCol w="1140460"/>
                <a:gridCol w="2586401"/>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40GB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32102">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RAM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2017512"/>
            <a:ext cx="6981780" cy="1969871"/>
          </a:xfrm>
          <a:prstGeom prst="rect">
            <a:avLst/>
          </a:prstGeom>
        </p:spPr>
        <p:txBody>
          <a:bodyPr spcFirstLastPara="1" wrap="square" lIns="91425" tIns="91425" rIns="91425" bIns="91425" anchor="ctr" anchorCtr="0">
            <a:noAutofit/>
          </a:bodyPr>
          <a:lstStyle/>
          <a:p>
            <a:pPr algn="ctr">
              <a:lnSpc>
                <a:spcPct val="107000"/>
              </a:lnSpc>
              <a:spcAft>
                <a:spcPts val="800"/>
              </a:spcAf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Proxy Re-Encryption for Secure Medical Data Sharing in Clouds</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graphicFrame>
        <p:nvGraphicFramePr>
          <p:cNvPr id="8" name="Table 7"/>
          <p:cNvGraphicFramePr>
            <a:graphicFrameLocks noGrp="1"/>
          </p:cNvGraphicFramePr>
          <p:nvPr/>
        </p:nvGraphicFramePr>
        <p:xfrm>
          <a:off x="1115583" y="1546410"/>
          <a:ext cx="4957092" cy="2951453"/>
        </p:xfrm>
        <a:graphic>
          <a:graphicData uri="http://schemas.openxmlformats.org/drawingml/2006/table">
            <a:tbl>
              <a:tblPr firstRow="1" firstCol="1" bandRow="1">
                <a:tableStyleId>{E27665BA-8202-44FC-AD62-C9F0E3EA811A}</a:tableStyleId>
              </a:tblPr>
              <a:tblGrid>
                <a:gridCol w="1925303"/>
                <a:gridCol w="3031789"/>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3450">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Backend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My SQL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Rectangle 2"/>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4892" y="1617010"/>
            <a:ext cx="8927314" cy="2724300"/>
          </a:xfrm>
        </p:spPr>
        <p:txBody>
          <a:bodyPr/>
          <a:lstStyle/>
          <a:p>
            <a:pPr marL="101600" indent="0" algn="just">
              <a:lnSpc>
                <a:spcPct val="150000"/>
              </a:lnSpc>
              <a:buNone/>
            </a:pPr>
            <a:r>
              <a:rPr lang="en-US"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future research may be directed towards designing a better data mining based model that can address the healthcare with real-time healthcare datasets.  </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buNone/>
            </a:pPr>
            <a:endParaRPr lang="en-IN"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422" y="368512"/>
            <a:ext cx="5258400" cy="766200"/>
          </a:xfrm>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54616" y="1400132"/>
            <a:ext cx="8834768" cy="3711260"/>
          </a:xfrm>
        </p:spPr>
        <p:txBody>
          <a:bodyPr/>
          <a:lstStyle/>
          <a:p>
            <a:pPr marL="285750" indent="-285750" algn="just">
              <a:lnSpc>
                <a:spcPct val="150000"/>
              </a:lnSpc>
              <a:spcBef>
                <a:spcPts val="1400"/>
              </a:spcBef>
              <a:buSzPts val="2400"/>
              <a:buFont typeface="Wingdings" panose="05000000000000000000" pitchFamily="2" charset="2"/>
              <a:buChar char="q"/>
            </a:pPr>
            <a:r>
              <a:rPr lang="en-US"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data mining can play a vital role in disease prediction to design a smart health prediction system. In medical diagnosis, data mining has been widely used for predicting diseases through diagnosis.</a:t>
            </a:r>
            <a:endParaRPr lang="en-US"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1400"/>
              </a:spcBef>
              <a:buSzPts val="2400"/>
              <a:buFont typeface="Wingdings" panose="05000000000000000000" pitchFamily="2" charset="2"/>
              <a:buChar char="q"/>
            </a:pPr>
            <a:r>
              <a:rPr lang="en-US"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combination of several data mining or hybrid version of data mining algorithm may be a better approach in designing health prediction system.</a:t>
            </a:r>
            <a:endParaRPr lang="en-IN"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
        <p:nvSpPr>
          <p:cNvPr id="3" name="Rectangle 2"/>
          <p:cNvSpPr/>
          <p:nvPr/>
        </p:nvSpPr>
        <p:spPr>
          <a:xfrm>
            <a:off x="143838" y="1221302"/>
            <a:ext cx="8790157" cy="5078313"/>
          </a:xfrm>
          <a:prstGeom prst="rect">
            <a:avLst/>
          </a:prstGeom>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[1] R. Scheffler and D. Arnold, "Projecting shortages and surpluses of doctors and nurses in theOECD,vol.14,no.2,pp.274290,2019.[Online].Available:https://scihub.tw/https://doi.org/10.1017/S174413311700055X#. [Accessed 18thNovember 2019].</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[2] S. Chowdhury, "A Review Paper on Health Data Integration with Secured Record Linkage in National Health Data Warehouse and Privacy &amp; Compatible Solution for its Privacy and Security Problems in Bangladesh and other developing countries," International Islamic University Chittagong (IIUC),2017.[Online].</a:t>
            </a:r>
            <a:r>
              <a:rPr lang="en-US" sz="1800" dirty="0" err="1">
                <a:latin typeface="Times New Roman" panose="02020603050405020304" pitchFamily="18" charset="0"/>
                <a:cs typeface="Times New Roman" panose="02020603050405020304" pitchFamily="18" charset="0"/>
              </a:rPr>
              <a:t>Availableat</a:t>
            </a:r>
            <a:r>
              <a:rPr lang="en-US" sz="1800" dirty="0">
                <a:latin typeface="Times New Roman" panose="02020603050405020304" pitchFamily="18" charset="0"/>
                <a:cs typeface="Times New Roman" panose="02020603050405020304" pitchFamily="18" charset="0"/>
              </a:rPr>
              <a:t>: https://works.bepress.com/sayem-binsarwarchowdhury/2/download/. [Accessed 18th November 2019]</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THANKS!</a:t>
            </a:r>
            <a:endParaRPr sz="6000" dirty="0">
              <a:solidFill>
                <a:schemeClr val="accent5"/>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AIM OF PROJECT</a:t>
            </a:r>
            <a:endParaRPr dirty="0">
              <a:latin typeface="Times New Roman" panose="02020603050405020304" pitchFamily="18" charset="0"/>
              <a:cs typeface="Times New Roman" panose="02020603050405020304"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800">
                <a:latin typeface="Times New Roman" panose="02020603050405020304" pitchFamily="18" charset="0"/>
                <a:cs typeface="Times New Roman" panose="02020603050405020304" pitchFamily="18" charset="0"/>
              </a:rPr>
            </a:fld>
            <a:endParaRPr sz="1800">
              <a:latin typeface="Times New Roman" panose="02020603050405020304" pitchFamily="18" charset="0"/>
              <a:cs typeface="Times New Roman" panose="02020603050405020304" pitchFamily="18" charset="0"/>
            </a:endParaRPr>
          </a:p>
        </p:txBody>
      </p:sp>
      <p:sp>
        <p:nvSpPr>
          <p:cNvPr id="193" name="Google Shape;193;p12"/>
          <p:cNvSpPr txBox="1">
            <a:spLocks noGrp="1"/>
          </p:cNvSpPr>
          <p:nvPr>
            <p:ph type="body" idx="1"/>
          </p:nvPr>
        </p:nvSpPr>
        <p:spPr>
          <a:xfrm>
            <a:off x="0" y="1570645"/>
            <a:ext cx="8780388" cy="2475424"/>
          </a:xfrm>
          <a:prstGeom prst="rect">
            <a:avLst/>
          </a:prstGeom>
        </p:spPr>
        <p:txBody>
          <a:bodyPr spcFirstLastPara="1" wrap="square" lIns="91425" tIns="91425" rIns="91425" bIns="91425" anchor="t" anchorCtr="0">
            <a:noAutofit/>
          </a:bodyPr>
          <a:lstStyle/>
          <a:p>
            <a:pPr marL="91440" lvl="0" indent="-152400" algn="just">
              <a:lnSpc>
                <a:spcPct val="150000"/>
              </a:lnSpc>
              <a:spcBef>
                <a:spcPts val="0"/>
              </a:spcBef>
              <a:buSzPts val="2400"/>
              <a:buChar char=" "/>
            </a:pPr>
            <a:r>
              <a:rPr lang="en-US" sz="1800" dirty="0">
                <a:solidFill>
                  <a:schemeClr val="tx1">
                    <a:lumMod val="50000"/>
                  </a:schemeClr>
                </a:solidFill>
                <a:latin typeface="Times New Roman" panose="02020603050405020304" pitchFamily="18" charset="0"/>
                <a:cs typeface="Times New Roman" panose="02020603050405020304" pitchFamily="18" charset="0"/>
              </a:rPr>
              <a:t>     The main aim of the project is </a:t>
            </a:r>
            <a:r>
              <a:rPr lang="en-US" sz="1800" dirty="0">
                <a:solidFill>
                  <a:schemeClr val="tx1">
                    <a:lumMod val="50000"/>
                  </a:schemeClr>
                </a:solidFill>
                <a:effectLst/>
                <a:latin typeface="Times New Roman" panose="02020603050405020304" pitchFamily="18" charset="0"/>
                <a:ea typeface="Times New Roman" panose="02020603050405020304" pitchFamily="18" charset="0"/>
              </a:rPr>
              <a:t>to improve the current health of the community that we      have shared and created</a:t>
            </a:r>
            <a:r>
              <a:rPr lang="en-US" sz="1800" dirty="0">
                <a:solidFill>
                  <a:schemeClr val="tx1">
                    <a:lumMod val="50000"/>
                  </a:schemeClr>
                </a:solidFill>
                <a:latin typeface="Times New Roman" panose="02020603050405020304" pitchFamily="18" charset="0"/>
                <a:cs typeface="Times New Roman" panose="02020603050405020304" pitchFamily="18" charset="0"/>
              </a:rPr>
              <a:t> .</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64116" y="1381321"/>
            <a:ext cx="9208116" cy="3651033"/>
          </a:xfrm>
          <a:prstGeom prst="rect">
            <a:avLst/>
          </a:prstGeom>
        </p:spPr>
        <p:txBody>
          <a:bodyPr spcFirstLastPara="1" wrap="square" lIns="91425" tIns="91425" rIns="91425" bIns="91425" anchor="t" anchorCtr="0">
            <a:noAutofit/>
          </a:bodyPr>
          <a:lstStyle/>
          <a:p>
            <a:pPr marL="285750" indent="-285750" algn="just">
              <a:lnSpc>
                <a:spcPct val="150000"/>
              </a:lnSpc>
              <a:spcBef>
                <a:spcPts val="0"/>
              </a:spcBef>
              <a:buSzPts val="2400"/>
              <a:buFont typeface="Wingdings" panose="05000000000000000000" pitchFamily="2" charset="2"/>
              <a:buChar char="q"/>
            </a:pPr>
            <a:r>
              <a:rPr lang="en-US" sz="1800" dirty="0">
                <a:solidFill>
                  <a:schemeClr val="tx1">
                    <a:lumMod val="50000"/>
                  </a:schemeClr>
                </a:solidFill>
                <a:effectLst/>
                <a:latin typeface="Times New Roman" panose="02020603050405020304" pitchFamily="18" charset="0"/>
                <a:ea typeface="Times New Roman" panose="02020603050405020304" pitchFamily="18" charset="0"/>
              </a:rPr>
              <a:t>   In proxy re-encryption schemes, users delegate their encrypted files to other users by using re-encryption keys, which elegantly transfers the users’ burden to the cloud servers. Moreover, one can adopt conditional proxy re-encryption schemes to employ their access control policy on the files to be shared.  In order to protect the files stored in the clouds, the owners can encrypt the files by using their keys before uploading the files to the clouds. Still, a user needs to be online to share her encrypted files because she needs to send her keys to her friends. It is extremely inefficient because of the heavy overhead on the user. Fortunately, proxy re-encryption schemes, enable users to share their encrypted files with other users by using re-encryption keys.</a:t>
            </a:r>
            <a:endParaRPr lang="en-US" sz="1800" dirty="0">
              <a:solidFill>
                <a:schemeClr val="tx1">
                  <a:lumMod val="50000"/>
                </a:schemeClr>
              </a:solidFill>
              <a:effectLst/>
              <a:latin typeface="Times New Roman" panose="02020603050405020304" pitchFamily="18" charset="0"/>
              <a:ea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INTRODUCTION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38735" y="836295"/>
            <a:ext cx="8940800" cy="3996055"/>
          </a:xfrm>
          <a:prstGeom prst="rect">
            <a:avLst/>
          </a:prstGeom>
        </p:spPr>
        <p:txBody>
          <a:bodyPr spcFirstLastPara="1" wrap="square" lIns="91425" tIns="91425" rIns="91425" bIns="91425" anchor="t" anchorCtr="0">
            <a:noAutofit/>
          </a:bodyPr>
          <a:lstStyle/>
          <a:p>
            <a:pPr marL="101600" indent="0" algn="just">
              <a:buNone/>
            </a:pPr>
            <a:r>
              <a:rPr lang="en-US" sz="1800" dirty="0">
                <a:solidFill>
                  <a:schemeClr val="tx2">
                    <a:lumMod val="10000"/>
                  </a:schemeClr>
                </a:solidFill>
                <a:effectLst/>
                <a:latin typeface="Times New Roman" panose="02020603050405020304" pitchFamily="18" charset="0"/>
                <a:ea typeface="Times New Roman" panose="02020603050405020304" pitchFamily="18" charset="0"/>
              </a:rPr>
              <a:t> </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charset="0"/>
              <a:buChar char="q"/>
            </a:pPr>
            <a:r>
              <a:rPr lang="en-US" sz="1800" dirty="0">
                <a:solidFill>
                  <a:schemeClr val="tx2">
                    <a:lumMod val="10000"/>
                  </a:schemeClr>
                </a:solidFill>
                <a:latin typeface="Times New Roman" panose="02020603050405020304" pitchFamily="18" charset="0"/>
                <a:cs typeface="Times New Roman" panose="02020603050405020304" pitchFamily="18" charset="0"/>
              </a:rPr>
              <a:t>In recent years, cloud computing has grown from a small concept to a rapidly growing part of IT industries. It enables numerous people to share information without geographical restrictions. Therefore, protecting sensitive files stored in the clouds from being tampered by malicious attackers is essential to the success of the cloudsCloud computing is emerging as a viable option for internet based development and services. Cloud computing is a distributed computing paradigm where the computing resources such as hardware, software, processing power are delivered as a service over a network. The cloud computing model allows the users to access information and computer resources from anywhere that a network connection is available.</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marL="101600" indent="0" algn="just">
              <a:lnSpc>
                <a:spcPct val="150000"/>
              </a:lnSpc>
              <a:buNone/>
            </a:pPr>
            <a:endParaRPr lang="en-US" sz="1800" dirty="0">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EXISTING SYSTEM</a:t>
            </a:r>
            <a:endParaRPr lang="en-US"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251772" y="1352370"/>
            <a:ext cx="8640455" cy="3284130"/>
          </a:xfrm>
          <a:prstGeom prst="rect">
            <a:avLst/>
          </a:prstGeom>
        </p:spPr>
        <p:txBody>
          <a:bodyPr spcFirstLastPara="1" wrap="square" lIns="91425" tIns="91425" rIns="91425" bIns="91425" anchor="t" anchorCtr="0">
            <a:noAutofit/>
          </a:bodyPr>
          <a:lstStyle/>
          <a:p>
            <a:pPr marL="285750" indent="-285750" algn="just">
              <a:lnSpc>
                <a:spcPct val="150000"/>
              </a:lnSpc>
              <a:spcBef>
                <a:spcPts val="1400"/>
              </a:spcBef>
              <a:buClr>
                <a:schemeClr val="accent3"/>
              </a:buClr>
              <a:buSzPts val="2400"/>
              <a:buFont typeface="Wingdings" panose="05000000000000000000" pitchFamily="2" charset="2"/>
              <a:buChar char="q"/>
            </a:pPr>
            <a:r>
              <a:rPr lang="en-US" sz="1800" dirty="0">
                <a:solidFill>
                  <a:srgbClr val="202124"/>
                </a:solidFill>
                <a:latin typeface="Times New Roman" panose="02020603050405020304" pitchFamily="18" charset="0"/>
                <a:cs typeface="Times New Roman" panose="02020603050405020304" pitchFamily="18" charset="0"/>
              </a:rPr>
              <a:t>  Over time, in healthcare, electronic health records (EHR) have replaced the paper record system, so that data can be handled and maintained efficiently. It further improves the availability, sharing, and cost of data maintenance. To keep sensitive user data confidential against untrusted servers, cryptographic methods are used to provide security and access control in cloud</a:t>
            </a:r>
            <a:endParaRPr lang="en-US" sz="1800" dirty="0">
              <a:solidFill>
                <a:srgbClr val="202124"/>
              </a:solidFill>
              <a:latin typeface="Times New Roman" panose="02020603050405020304" pitchFamily="18" charset="0"/>
              <a:cs typeface="Times New Roman" panose="02020603050405020304" pitchFamily="18" charset="0"/>
            </a:endParaRPr>
          </a:p>
          <a:p>
            <a:pPr marL="285750" indent="-285750" algn="just">
              <a:lnSpc>
                <a:spcPct val="150000"/>
              </a:lnSpc>
              <a:spcBef>
                <a:spcPts val="1400"/>
              </a:spcBef>
              <a:buClr>
                <a:schemeClr val="accent3"/>
              </a:buClr>
              <a:buSzPts val="2400"/>
              <a:buFont typeface="Wingdings" panose="05000000000000000000" pitchFamily="2" charset="2"/>
              <a:buChar char="q"/>
            </a:pPr>
            <a:r>
              <a:rPr lang="en-US" sz="1800" dirty="0">
                <a:solidFill>
                  <a:schemeClr val="accent2"/>
                </a:solidFill>
                <a:latin typeface="Times New Roman" panose="02020603050405020304" pitchFamily="18" charset="0"/>
                <a:cs typeface="Times New Roman" panose="02020603050405020304" pitchFamily="18" charset="0"/>
              </a:rPr>
              <a:t>Risk problems become even more critical as IoT devices share sensitive data because they are directly connected to the Internet.</a:t>
            </a:r>
            <a:endParaRPr lang="en-US" sz="1800" dirty="0">
              <a:solidFill>
                <a:schemeClr val="accent2"/>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23557" y="1423563"/>
            <a:ext cx="8038143" cy="3528537"/>
          </a:xfrm>
        </p:spPr>
        <p:txBody>
          <a:bodyPr/>
          <a:lstStyle/>
          <a:p>
            <a:pPr algn="just" fontAlgn="base">
              <a:lnSpc>
                <a:spcPct val="150000"/>
              </a:lnSpc>
              <a:buClr>
                <a:schemeClr val="accent3"/>
              </a:buClr>
              <a:buFont typeface="Wingdings" panose="05000000000000000000" pitchFamily="2" charset="2"/>
              <a:buChar char="q"/>
            </a:pPr>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 It is time consuming </a:t>
            </a:r>
            <a:endParaRPr lang="en-US" sz="1800"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fontAlgn="base">
              <a:lnSpc>
                <a:spcPct val="150000"/>
              </a:lnSpc>
              <a:buClr>
                <a:schemeClr val="accent3"/>
              </a:buClr>
              <a:buFont typeface="Wingdings" panose="05000000000000000000" pitchFamily="2" charset="2"/>
              <a:buChar char="q"/>
            </a:pPr>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It lacks of data security</a:t>
            </a:r>
            <a:endParaRPr lang="en-US" sz="1800"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fontAlgn="base">
              <a:lnSpc>
                <a:spcPct val="150000"/>
              </a:lnSpc>
              <a:buClr>
                <a:schemeClr val="accent3"/>
              </a:buClr>
              <a:buFont typeface="Wingdings" panose="05000000000000000000" pitchFamily="2" charset="2"/>
              <a:buChar char="q"/>
            </a:pPr>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 Retrieval of data takes lot of time</a:t>
            </a:r>
            <a:endParaRPr lang="en-US" sz="1800"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fontAlgn="base">
              <a:lnSpc>
                <a:spcPct val="150000"/>
              </a:lnSpc>
              <a:buClr>
                <a:schemeClr val="accent3"/>
              </a:buClr>
              <a:buFont typeface="Wingdings" panose="05000000000000000000" pitchFamily="2" charset="2"/>
              <a:buChar char="q"/>
            </a:pPr>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 Percentage of accuracy is less</a:t>
            </a:r>
            <a:endParaRPr lang="en-US" sz="1800" b="0" i="0" dirty="0">
              <a:solidFill>
                <a:schemeClr val="tx1">
                  <a:lumMod val="50000"/>
                </a:schemeClr>
              </a:solidFill>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1794" y="1535735"/>
            <a:ext cx="9092206" cy="3038238"/>
          </a:xfrm>
        </p:spPr>
        <p:txBody>
          <a:bodyPr/>
          <a:lstStyle/>
          <a:p>
            <a:pPr marL="285750" indent="-285750" algn="just">
              <a:lnSpc>
                <a:spcPct val="150000"/>
              </a:lnSpc>
              <a:spcBef>
                <a:spcPts val="1400"/>
              </a:spcBef>
              <a:buSzPts val="2400"/>
              <a:buFont typeface="Wingdings" panose="05000000000000000000" pitchFamily="2" charset="2"/>
              <a:buChar char="q"/>
            </a:pPr>
            <a:r>
              <a:rPr lang="en-US" sz="18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We have proposed a proxy re-encryption scheme for E-healthcare data sharing on fog computing, which deals with the problem of overhead and delay of previously proposed PRE schemes.Our scheme reduces the commutation cost and communication overhead of the resource-constraint IoT devices.When we need to share encrypted data with multiple participants, we can achieve significant performance by using the proxy re-encryption scheme</a:t>
            </a:r>
            <a:endParaRPr lang="en-US" sz="18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Bef>
                <a:spcPts val="1400"/>
              </a:spcBef>
              <a:buSzPts val="2400"/>
              <a:buFont typeface="Wingdings" panose="05000000000000000000" pitchFamily="2" charset="2"/>
              <a:buChar char="q"/>
            </a:pP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88497" y="1473174"/>
            <a:ext cx="6913544" cy="2943860"/>
          </a:xfrm>
        </p:spPr>
        <p:txBody>
          <a:bodyPr/>
          <a:lstStyle/>
          <a:p>
            <a:pPr indent="-457200" algn="just"/>
            <a:endParaRPr lang="en-IN"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9" name="TextBox 8"/>
          <p:cNvSpPr txBox="1"/>
          <p:nvPr/>
        </p:nvSpPr>
        <p:spPr>
          <a:xfrm>
            <a:off x="407963" y="1523433"/>
            <a:ext cx="6604782" cy="1753235"/>
          </a:xfrm>
          <a:prstGeom prst="rect">
            <a:avLst/>
          </a:prstGeom>
          <a:noFill/>
        </p:spPr>
        <p:txBody>
          <a:bodyPr wrap="square">
            <a:spAutoFit/>
          </a:bodyPr>
          <a:lstStyle/>
          <a:p>
            <a:pPr marL="285750" indent="-285750" algn="l" fontAlgn="base">
              <a:lnSpc>
                <a:spcPct val="150000"/>
              </a:lnSpc>
              <a:buClr>
                <a:schemeClr val="accent3"/>
              </a:buClr>
              <a:buFont typeface="Wingdings" panose="05000000000000000000" pitchFamily="2" charset="2"/>
              <a:buChar char="q"/>
            </a:pPr>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Security against chosen ciphertext attack</a:t>
            </a:r>
            <a:endParaRPr lang="en-US" sz="18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285750" indent="-285750" algn="l" fontAlgn="base">
              <a:lnSpc>
                <a:spcPct val="150000"/>
              </a:lnSpc>
              <a:buClr>
                <a:schemeClr val="accent3"/>
              </a:buClr>
              <a:buFont typeface="Wingdings" panose="05000000000000000000" pitchFamily="2" charset="2"/>
              <a:buChar char="q"/>
            </a:pPr>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It ensures the integrity of electronic health records for mobile     device users stored in the cloud computing database</a:t>
            </a:r>
            <a:endParaRPr lang="en-US" sz="18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285750" indent="-285750" algn="l" fontAlgn="base">
              <a:lnSpc>
                <a:spcPct val="150000"/>
              </a:lnSpc>
              <a:buClr>
                <a:schemeClr val="accent3"/>
              </a:buClr>
              <a:buFont typeface="Wingdings" panose="05000000000000000000" pitchFamily="2" charset="2"/>
              <a:buChar char="q"/>
            </a:pPr>
            <a:r>
              <a:rPr lang="en-US" sz="1800" b="0" i="0" dirty="0">
                <a:solidFill>
                  <a:schemeClr val="tx1">
                    <a:lumMod val="50000"/>
                  </a:schemeClr>
                </a:solidFill>
                <a:effectLst/>
                <a:latin typeface="Times New Roman" panose="02020603050405020304" pitchFamily="18" charset="0"/>
                <a:cs typeface="Times New Roman" panose="02020603050405020304" pitchFamily="18" charset="0"/>
              </a:rPr>
              <a:t>Fine-grain access control is provided on the user’s private data</a:t>
            </a:r>
            <a:endParaRPr lang="en-US" sz="1800" b="0" i="0" dirty="0">
              <a:solidFill>
                <a:schemeClr val="tx1">
                  <a:lumMod val="50000"/>
                </a:schemeClr>
              </a:solidFill>
              <a:effectLst/>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5944</Words>
  <Application>WPS Presentation</Application>
  <PresentationFormat>On-screen Show (16:9)</PresentationFormat>
  <Paragraphs>216</Paragraphs>
  <Slides>24</Slides>
  <Notes>13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SimSun</vt:lpstr>
      <vt:lpstr>Wingdings</vt:lpstr>
      <vt:lpstr>Arial</vt:lpstr>
      <vt:lpstr>Roboto Condensed</vt:lpstr>
      <vt:lpstr>Roboto Condensed Light</vt:lpstr>
      <vt:lpstr>Arvo</vt:lpstr>
      <vt:lpstr>Times New Roman</vt:lpstr>
      <vt:lpstr>Calibri</vt:lpstr>
      <vt:lpstr>Wingdings</vt:lpstr>
      <vt:lpstr>Roboto Condensed</vt:lpstr>
      <vt:lpstr>Microsoft YaHei</vt:lpstr>
      <vt:lpstr>Arial Unicode MS</vt:lpstr>
      <vt:lpstr>Wide Latin</vt:lpstr>
      <vt:lpstr>Salerio template</vt:lpstr>
      <vt:lpstr>HELLO!</vt:lpstr>
      <vt:lpstr>Proxy Re-Encryption for Secure Medical Data Sharing in Clouds</vt:lpstr>
      <vt:lpstr>AIM OF PROJECT</vt:lpstr>
      <vt:lpstr>ABSTRACT</vt:lpstr>
      <vt:lpstr>INTRODUCTION	</vt:lpstr>
      <vt:lpstr>EXISTING SYSTEM</vt:lpstr>
      <vt:lpstr>DISADVANTAGES</vt:lpstr>
      <vt:lpstr>PROPOSED SYSTEM</vt:lpstr>
      <vt:lpstr>ADVANTAGES</vt:lpstr>
      <vt:lpstr>ALGORITHM</vt:lpstr>
      <vt:lpstr>SYSTEM ARCHITECTURE</vt:lpstr>
      <vt:lpstr>MODULES</vt:lpstr>
      <vt:lpstr>Data Owner:</vt:lpstr>
      <vt:lpstr>PowerPoint 演示文稿</vt:lpstr>
      <vt:lpstr>ProxyServer</vt:lpstr>
      <vt:lpstr>Trust Authority</vt:lpstr>
      <vt:lpstr>Key Managrment</vt:lpstr>
      <vt:lpstr>Cloud</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acer</cp:lastModifiedBy>
  <cp:revision>149</cp:revision>
  <dcterms:created xsi:type="dcterms:W3CDTF">2023-03-24T05:03:00Z</dcterms:created>
  <dcterms:modified xsi:type="dcterms:W3CDTF">2024-06-23T05:15:40Z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E539D3166CC94E4FB8C12939B572C2DE</vt:lpwstr>
  </property>
  <property fmtid="{D5CDD505-2E9C-101B-9397-08002B2CF9AE}" pid="3" name="KSOProductBuildVer">
    <vt:lpwstr>1033-12.2.0.17119</vt:lpwstr>
  </property>
</Properties>
</file>