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0" r:id="rId1"/>
  </p:sldMasterIdLst>
  <p:notesMasterIdLst>
    <p:notesMasterId r:id="rId18"/>
  </p:notesMasterIdLst>
  <p:sldIdLst>
    <p:sldId id="256" r:id="rId2"/>
    <p:sldId id="265" r:id="rId3"/>
    <p:sldId id="271" r:id="rId4"/>
    <p:sldId id="274" r:id="rId5"/>
    <p:sldId id="257" r:id="rId6"/>
    <p:sldId id="263" r:id="rId7"/>
    <p:sldId id="258" r:id="rId8"/>
    <p:sldId id="270" r:id="rId9"/>
    <p:sldId id="273" r:id="rId10"/>
    <p:sldId id="260" r:id="rId11"/>
    <p:sldId id="266" r:id="rId12"/>
    <p:sldId id="267" r:id="rId13"/>
    <p:sldId id="268" r:id="rId14"/>
    <p:sldId id="269" r:id="rId15"/>
    <p:sldId id="275" r:id="rId16"/>
    <p:sldId id="276" r:id="rId1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63FF"/>
    <a:srgbClr val="21E914"/>
    <a:srgbClr val="FF0E5E"/>
    <a:srgbClr val="1857E4"/>
    <a:srgbClr val="886DFF"/>
    <a:srgbClr val="FF3FDC"/>
    <a:srgbClr val="FF88D3"/>
    <a:srgbClr val="FF4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73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9.wmf"/><Relationship Id="rId5" Type="http://schemas.openxmlformats.org/officeDocument/2006/relationships/image" Target="../media/image6.wmf"/><Relationship Id="rId4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9.wmf"/><Relationship Id="rId5" Type="http://schemas.openxmlformats.org/officeDocument/2006/relationships/image" Target="../media/image6.wmf"/><Relationship Id="rId4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9.wmf"/><Relationship Id="rId5" Type="http://schemas.openxmlformats.org/officeDocument/2006/relationships/image" Target="../media/image6.wmf"/><Relationship Id="rId4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4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0A0C65D-C1D2-4E71-BA2D-906FBF20A0DE}" type="datetimeFigureOut">
              <a:rPr lang="en-US"/>
              <a:pPr>
                <a:defRPr/>
              </a:pPr>
              <a:t>3/11/2021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26B4179-84DD-4A9E-8D95-2F5AEF9001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59BCB8C-C5A1-4BDC-9827-B68455734F29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B4179-84DD-4A9E-8D95-2F5AEF90010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0086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B4179-84DD-4A9E-8D95-2F5AEF90010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8946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9A7F9-F94E-4284-9259-DE5EBE142605}" type="datetimeFigureOut">
              <a:rPr lang="en-US"/>
              <a:pPr>
                <a:defRPr/>
              </a:pPr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8256D-C6F1-4995-B836-5BEDD2A0B6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7007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123C8-AE1A-4A0D-B54F-8F854F90C907}" type="datetimeFigureOut">
              <a:rPr lang="en-US"/>
              <a:pPr>
                <a:defRPr/>
              </a:pPr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51D4B-292C-409A-A53B-74444489BC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522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C9CED-AD11-4173-A875-34EE91BCB436}" type="datetimeFigureOut">
              <a:rPr lang="en-US"/>
              <a:pPr>
                <a:defRPr/>
              </a:pPr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F6559-4A0D-40B9-B861-D5CD0672AF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398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1CC2F-61D9-494E-9F09-BE2A4A52CED1}" type="datetimeFigureOut">
              <a:rPr lang="en-US"/>
              <a:pPr>
                <a:defRPr/>
              </a:pPr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9A972-6229-4A3C-99EC-1DF04F576C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111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1D7A1-2B1F-4EBC-8406-6E2BDF46E09E}" type="datetimeFigureOut">
              <a:rPr lang="en-US"/>
              <a:pPr>
                <a:defRPr/>
              </a:pPr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D44AF-5F61-4EDE-B76F-719CC15D20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2444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92A628-0B69-449C-9BDE-997625A40EF4}" type="datetimeFigureOut">
              <a:rPr lang="en-US"/>
              <a:pPr>
                <a:defRPr/>
              </a:pPr>
              <a:t>3/11/2021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E2C92-8EE6-4A10-94D4-53BC69EDD6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64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76439-B100-49A7-BB00-32CEFC832168}" type="datetimeFigureOut">
              <a:rPr lang="en-US"/>
              <a:pPr>
                <a:defRPr/>
              </a:pPr>
              <a:t>3/11/2021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9B9F7-6F69-4DD5-A599-479920EBBA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180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E8859-CCCD-477D-8F25-45F3EBD5513C}" type="datetimeFigureOut">
              <a:rPr lang="en-US"/>
              <a:pPr>
                <a:defRPr/>
              </a:pPr>
              <a:t>3/11/2021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A5C90-D25D-4BB3-824B-BE2B268F34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904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C84D0-CA5B-4FB5-A119-0C6A790A139B}" type="datetimeFigureOut">
              <a:rPr lang="en-US"/>
              <a:pPr>
                <a:defRPr/>
              </a:pPr>
              <a:t>3/11/2021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8FE8B-A911-4B2E-A7D7-BAEC1011D5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725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052E9-B08E-4764-9A12-9FCDD9955AB3}" type="datetimeFigureOut">
              <a:rPr lang="en-US"/>
              <a:pPr>
                <a:defRPr/>
              </a:pPr>
              <a:t>3/11/2021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F9B61-10DC-4DA3-B312-BDD434639B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8142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DFE47-64CE-4FF6-9C57-1963AC6898FA}" type="datetimeFigureOut">
              <a:rPr lang="en-US"/>
              <a:pPr>
                <a:defRPr/>
              </a:pPr>
              <a:t>3/11/2021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D8919-4333-4138-A11F-2D2D139633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286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065CA42-DFB8-4557-AC7D-D64CFAA839F8}" type="datetimeFigureOut">
              <a:rPr lang="en-US"/>
              <a:pPr>
                <a:defRPr/>
              </a:pPr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187AC6E-8555-44CF-AB1A-16933E8F0A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ideo" Target="NULL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audio" Target="../media/audio1.wav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png"/><Relationship Id="rId4" Type="http://schemas.openxmlformats.org/officeDocument/2006/relationships/image" Target="../media/image4.wmf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3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4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3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4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3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4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88" y="2384425"/>
            <a:ext cx="3827462" cy="1952625"/>
          </a:xfrm>
        </p:spPr>
        <p:txBody>
          <a:bodyPr/>
          <a:lstStyle/>
          <a:p>
            <a:pPr eaLnBrk="1" hangingPunct="1"/>
            <a:r>
              <a:rPr lang="en-US" altLang="en-US" sz="7000" b="1" dirty="0" smtClean="0">
                <a:latin typeface="Kristen ITC" panose="03050502040202030202" pitchFamily="66" charset="0"/>
                <a:ea typeface="Noteworthy Bold"/>
                <a:cs typeface="Noteworthy Bold"/>
              </a:rPr>
              <a:t>Food chain  </a:t>
            </a:r>
          </a:p>
        </p:txBody>
      </p:sp>
      <p:pic>
        <p:nvPicPr>
          <p:cNvPr id="3" name="3d_Animasi_Koala_Eating_Leaves.gif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238" y="1514475"/>
            <a:ext cx="3692525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32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 nodeType="clickPar">
                      <p:stCondLst>
                        <p:cond delay="0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4" repeatCount="10000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F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xtLst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ffectLst>
                  <a:glow rad="101600">
                    <a:schemeClr val="bg1">
                      <a:lumMod val="65000"/>
                      <a:alpha val="75000"/>
                    </a:schemeClr>
                  </a:glow>
                </a:effectLst>
                <a:latin typeface="Noteworthy Bold"/>
                <a:cs typeface="Noteworthy Bold"/>
              </a:rPr>
              <a:t>Food Chain</a:t>
            </a:r>
            <a:endParaRPr lang="en-US" dirty="0">
              <a:effectLst>
                <a:glow rad="101600">
                  <a:schemeClr val="bg1">
                    <a:lumMod val="65000"/>
                    <a:alpha val="75000"/>
                  </a:schemeClr>
                </a:glow>
              </a:effectLst>
              <a:latin typeface="Noteworthy Bold"/>
              <a:cs typeface="Noteworthy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78300" cy="4525963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Noteworthy Light"/>
                <a:ea typeface="Noteworthy Light"/>
                <a:cs typeface="Noteworthy Light"/>
              </a:rPr>
              <a:t>Shows how each living thing gets food</a:t>
            </a:r>
          </a:p>
          <a:p>
            <a:pPr eaLnBrk="1" hangingPunct="1"/>
            <a:r>
              <a:rPr lang="en-US" altLang="en-US" smtClean="0">
                <a:latin typeface="Noteworthy Light"/>
                <a:ea typeface="Noteworthy Light"/>
                <a:cs typeface="Noteworthy Light"/>
              </a:rPr>
              <a:t>Always begins with the producer</a:t>
            </a:r>
          </a:p>
          <a:p>
            <a:pPr eaLnBrk="1" hangingPunct="1"/>
            <a:r>
              <a:rPr lang="en-US" altLang="en-US" smtClean="0">
                <a:latin typeface="Noteworthy Light"/>
                <a:ea typeface="Noteworthy Light"/>
                <a:cs typeface="Noteworthy Light"/>
              </a:rPr>
              <a:t>Arrows show the flow of energy from one organism to another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0" y="1600200"/>
            <a:ext cx="3873500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0" y="3357562"/>
            <a:ext cx="3873500" cy="3270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Noteworthy Bold"/>
                <a:ea typeface="Noteworthy Bold"/>
                <a:cs typeface="Noteworthy Bold"/>
              </a:rPr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Arial"/>
              <a:buAutoNum type="arabicPeriod"/>
              <a:defRPr/>
            </a:pPr>
            <a:r>
              <a:rPr lang="en-US" dirty="0" smtClean="0">
                <a:latin typeface="Noteworthy Bold"/>
                <a:cs typeface="Noteworthy Bold"/>
              </a:rPr>
              <a:t>A lion is a __________ because it eats only meat.  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latin typeface="Noteworthy Bold"/>
                <a:cs typeface="Noteworthy Bold"/>
              </a:rPr>
              <a:t>			</a:t>
            </a:r>
            <a:endParaRPr lang="en-US" dirty="0">
              <a:latin typeface="Noteworthy Bold"/>
              <a:cs typeface="Noteworthy Bold"/>
            </a:endParaRPr>
          </a:p>
        </p:txBody>
      </p:sp>
      <p:sp>
        <p:nvSpPr>
          <p:cNvPr id="4" name="Action Button: Custom 3">
            <a:hlinkClick r:id="" action="ppaction://noaction" highlightClick="1">
              <a:snd r:embed="rId3" name="Applause"/>
            </a:hlinkClick>
          </p:cNvPr>
          <p:cNvSpPr/>
          <p:nvPr/>
        </p:nvSpPr>
        <p:spPr>
          <a:xfrm>
            <a:off x="3475857" y="3222626"/>
            <a:ext cx="2093912" cy="776287"/>
          </a:xfrm>
          <a:prstGeom prst="actionButtonBlank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carnivore</a:t>
            </a:r>
          </a:p>
        </p:txBody>
      </p:sp>
      <p:sp>
        <p:nvSpPr>
          <p:cNvPr id="5" name="Action Button: Custom 4">
            <a:hlinkClick r:id="" action="ppaction://noaction" highlightClick="1"/>
          </p:cNvPr>
          <p:cNvSpPr/>
          <p:nvPr/>
        </p:nvSpPr>
        <p:spPr>
          <a:xfrm>
            <a:off x="3475465" y="4295266"/>
            <a:ext cx="2094769" cy="758793"/>
          </a:xfrm>
          <a:prstGeom prst="actionButtonBlan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herbivore</a:t>
            </a:r>
          </a:p>
        </p:txBody>
      </p:sp>
      <p:sp>
        <p:nvSpPr>
          <p:cNvPr id="6" name="Action Button: Custom 5">
            <a:hlinkClick r:id="" action="ppaction://noaction" highlightClick="1"/>
          </p:cNvPr>
          <p:cNvSpPr/>
          <p:nvPr/>
        </p:nvSpPr>
        <p:spPr>
          <a:xfrm>
            <a:off x="3475857" y="5334001"/>
            <a:ext cx="2093912" cy="792162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omnivore</a:t>
            </a:r>
          </a:p>
        </p:txBody>
      </p:sp>
      <p:pic>
        <p:nvPicPr>
          <p:cNvPr id="16394" name="Picture 10" descr="Tick PNG - Tick Mark Symbol Transparent Pictures, Free Download - Free  Transparent PNG Log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67" y="3222626"/>
            <a:ext cx="680796" cy="66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86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825"/>
            <a:ext cx="8229600" cy="5367338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Arial"/>
              <a:buAutoNum type="arabicPeriod" startAt="2"/>
              <a:defRPr/>
            </a:pPr>
            <a:r>
              <a:rPr lang="en-US" dirty="0" smtClean="0">
                <a:latin typeface="Noteworthy Bold"/>
                <a:cs typeface="Noteworthy Bold"/>
              </a:rPr>
              <a:t>A _________ is a producer.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/>
              <a:buAutoNum type="arabicPeriod" startAt="2"/>
              <a:defRPr/>
            </a:pPr>
            <a:endParaRPr lang="en-US" dirty="0">
              <a:latin typeface="Noteworthy Bold"/>
              <a:cs typeface="Noteworthy Bold"/>
            </a:endParaRP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latin typeface="Noteworthy Bold"/>
                <a:cs typeface="Noteworthy Bold"/>
              </a:rPr>
              <a:t>	</a:t>
            </a:r>
            <a:endParaRPr lang="en-US" dirty="0">
              <a:latin typeface="Noteworthy Bold"/>
              <a:cs typeface="Noteworthy Bold"/>
            </a:endParaRPr>
          </a:p>
        </p:txBody>
      </p:sp>
      <p:sp>
        <p:nvSpPr>
          <p:cNvPr id="4" name="Action Button: Custom 3">
            <a:hlinkClick r:id="" action="ppaction://noaction" highlightClick="1"/>
          </p:cNvPr>
          <p:cNvSpPr/>
          <p:nvPr/>
        </p:nvSpPr>
        <p:spPr>
          <a:xfrm>
            <a:off x="3633481" y="2012950"/>
            <a:ext cx="1814512" cy="906463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0000"/>
                </a:solidFill>
              </a:rPr>
              <a:t>cheetah</a:t>
            </a:r>
          </a:p>
        </p:txBody>
      </p:sp>
      <p:sp>
        <p:nvSpPr>
          <p:cNvPr id="5" name="Action Button: Custom 4">
            <a:hlinkClick r:id="" action="ppaction://noaction" highlightClick="1">
              <a:snd r:embed="rId2" name="Applause"/>
            </a:hlinkClick>
          </p:cNvPr>
          <p:cNvSpPr/>
          <p:nvPr/>
        </p:nvSpPr>
        <p:spPr>
          <a:xfrm>
            <a:off x="3633481" y="3200400"/>
            <a:ext cx="1814512" cy="9398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0000"/>
                </a:solidFill>
              </a:rPr>
              <a:t>plant</a:t>
            </a:r>
          </a:p>
        </p:txBody>
      </p:sp>
      <p:sp>
        <p:nvSpPr>
          <p:cNvPr id="6" name="Action Button: Custom 5">
            <a:hlinkClick r:id="" action="ppaction://noaction" highlightClick="1"/>
          </p:cNvPr>
          <p:cNvSpPr/>
          <p:nvPr/>
        </p:nvSpPr>
        <p:spPr>
          <a:xfrm>
            <a:off x="3633481" y="4421188"/>
            <a:ext cx="1814512" cy="939800"/>
          </a:xfrm>
          <a:prstGeom prst="actionButtonBlank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+mj-lt"/>
                <a:cs typeface="Noteworthy Light"/>
              </a:rPr>
              <a:t>grasshopper</a:t>
            </a:r>
          </a:p>
        </p:txBody>
      </p:sp>
      <p:pic>
        <p:nvPicPr>
          <p:cNvPr id="7" name="Picture 10" descr="Tick PNG - Tick Mark Symbol Transparent Pictures, Free Download - Free  Transparent PNG Log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083" y="3321997"/>
            <a:ext cx="680796" cy="66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C2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825"/>
            <a:ext cx="8229600" cy="5367338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Arial"/>
              <a:buAutoNum type="arabicPeriod" startAt="3"/>
              <a:defRPr/>
            </a:pPr>
            <a:r>
              <a:rPr lang="en-US" dirty="0" smtClean="0">
                <a:latin typeface="Noteworthy Bold"/>
                <a:cs typeface="Noteworthy Bold"/>
              </a:rPr>
              <a:t>A seagull lands near an alligator and the alligator eats it. Is alligator a predator or prey?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>
              <a:latin typeface="Noteworthy Bold"/>
              <a:cs typeface="Noteworthy Bold"/>
            </a:endParaRP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latin typeface="Noteworthy Bold"/>
                <a:cs typeface="Noteworthy Bold"/>
              </a:rPr>
              <a:t> </a:t>
            </a:r>
            <a:endParaRPr lang="en-US" dirty="0">
              <a:latin typeface="Noteworthy Bold"/>
              <a:cs typeface="Noteworthy Bold"/>
            </a:endParaRPr>
          </a:p>
        </p:txBody>
      </p:sp>
      <p:sp>
        <p:nvSpPr>
          <p:cNvPr id="4" name="Action Button: Custom 3">
            <a:hlinkClick r:id="" action="ppaction://noaction" highlightClick="1">
              <a:snd r:embed="rId2" name="Applause"/>
            </a:hlinkClick>
          </p:cNvPr>
          <p:cNvSpPr/>
          <p:nvPr/>
        </p:nvSpPr>
        <p:spPr>
          <a:xfrm>
            <a:off x="3504231" y="2897807"/>
            <a:ext cx="2028792" cy="874261"/>
          </a:xfrm>
          <a:prstGeom prst="actionButtonBlank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Predator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" name="Action Button: Custom 4">
            <a:hlinkClick r:id="" action="ppaction://noaction" highlightClick="1"/>
          </p:cNvPr>
          <p:cNvSpPr/>
          <p:nvPr/>
        </p:nvSpPr>
        <p:spPr>
          <a:xfrm>
            <a:off x="3537218" y="4195664"/>
            <a:ext cx="1995805" cy="874261"/>
          </a:xfrm>
          <a:prstGeom prst="actionButtonBlan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Prey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6" name="Picture 10" descr="Tick PNG - Tick Mark Symbol Transparent Pictures, Free Download - Free  Transparent PNG Log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820" y="3000921"/>
            <a:ext cx="680796" cy="66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8038"/>
            <a:ext cx="8229600" cy="5318125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Arial"/>
              <a:buAutoNum type="arabicPeriod" startAt="4"/>
              <a:defRPr/>
            </a:pPr>
            <a:r>
              <a:rPr lang="en-US" dirty="0" smtClean="0">
                <a:latin typeface="Noteworthy Bold"/>
                <a:cs typeface="Noteworthy Bold"/>
              </a:rPr>
              <a:t>Which animal would fit in the blank of this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latin typeface="Noteworthy Bold"/>
                <a:cs typeface="Noteworthy Bold"/>
              </a:rPr>
              <a:t>	</a:t>
            </a:r>
            <a:r>
              <a:rPr lang="en-US" dirty="0" smtClean="0">
                <a:latin typeface="Noteworthy Bold"/>
                <a:cs typeface="Noteworthy Bold"/>
              </a:rPr>
              <a:t>food chain?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latin typeface="Noteworthy Bold"/>
                <a:cs typeface="Noteworthy Bold"/>
              </a:rPr>
              <a:t>                                         </a:t>
            </a:r>
            <a:r>
              <a:rPr lang="en-US" sz="7200" dirty="0" smtClean="0">
                <a:latin typeface="Noteworthy Bold"/>
                <a:cs typeface="Noteworthy Bold"/>
              </a:rPr>
              <a:t>?</a:t>
            </a:r>
            <a:endParaRPr lang="en-US" sz="7200" dirty="0">
              <a:latin typeface="Noteworthy Bold"/>
              <a:cs typeface="Noteworthy Bold"/>
            </a:endParaRPr>
          </a:p>
        </p:txBody>
      </p:sp>
      <p:pic>
        <p:nvPicPr>
          <p:cNvPr id="1945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51" y="2226030"/>
            <a:ext cx="1011238" cy="113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846263" y="2820988"/>
            <a:ext cx="4635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461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364" y="2318053"/>
            <a:ext cx="1627187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4274574" y="279579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122937" y="2820988"/>
            <a:ext cx="6254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464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492" y="2243239"/>
            <a:ext cx="1324980" cy="1105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457200" y="4075113"/>
            <a:ext cx="8229600" cy="317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ction Button: Custom 15">
            <a:hlinkClick r:id="" action="ppaction://noaction" highlightClick="1"/>
          </p:cNvPr>
          <p:cNvSpPr/>
          <p:nvPr/>
        </p:nvSpPr>
        <p:spPr>
          <a:xfrm>
            <a:off x="1392406" y="4542602"/>
            <a:ext cx="2643188" cy="725487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0000"/>
                </a:solidFill>
              </a:rPr>
              <a:t>hawk</a:t>
            </a:r>
          </a:p>
        </p:txBody>
      </p:sp>
      <p:sp>
        <p:nvSpPr>
          <p:cNvPr id="17" name="Action Button: Custom 16">
            <a:hlinkClick r:id="" action="ppaction://noaction" highlightClick="1"/>
          </p:cNvPr>
          <p:cNvSpPr/>
          <p:nvPr/>
        </p:nvSpPr>
        <p:spPr>
          <a:xfrm>
            <a:off x="4828330" y="4542602"/>
            <a:ext cx="2589213" cy="725487"/>
          </a:xfrm>
          <a:prstGeom prst="actionButtonBlank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0000"/>
                </a:solidFill>
              </a:rPr>
              <a:t>zebra</a:t>
            </a:r>
          </a:p>
        </p:txBody>
      </p:sp>
      <p:sp>
        <p:nvSpPr>
          <p:cNvPr id="18" name="Action Button: Custom 17">
            <a:hlinkClick r:id="" action="ppaction://noaction" highlightClick="1">
              <a:snd r:embed="rId5" name="Applause"/>
            </a:hlinkClick>
          </p:cNvPr>
          <p:cNvSpPr/>
          <p:nvPr/>
        </p:nvSpPr>
        <p:spPr>
          <a:xfrm>
            <a:off x="1392406" y="5564853"/>
            <a:ext cx="2643719" cy="725802"/>
          </a:xfrm>
          <a:prstGeom prst="actionButtonBlank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0000"/>
                </a:solidFill>
              </a:rPr>
              <a:t>mouse</a:t>
            </a:r>
          </a:p>
        </p:txBody>
      </p:sp>
      <p:sp>
        <p:nvSpPr>
          <p:cNvPr id="19" name="Action Button: Custom 18">
            <a:hlinkClick r:id="" action="ppaction://noaction" highlightClick="1"/>
          </p:cNvPr>
          <p:cNvSpPr/>
          <p:nvPr/>
        </p:nvSpPr>
        <p:spPr>
          <a:xfrm>
            <a:off x="4828330" y="5584353"/>
            <a:ext cx="2589597" cy="725802"/>
          </a:xfrm>
          <a:prstGeom prst="actionButtonBlank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000000"/>
                </a:solidFill>
              </a:rPr>
              <a:t>butterfly</a:t>
            </a:r>
          </a:p>
        </p:txBody>
      </p:sp>
      <p:pic>
        <p:nvPicPr>
          <p:cNvPr id="14" name="Picture 10" descr="Tick PNG - Tick Mark Symbol Transparent Pictures, Free Download - Free  Transparent PNG Logo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693" y="5564853"/>
            <a:ext cx="680796" cy="66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6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825"/>
            <a:ext cx="8229600" cy="536733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>
                <a:latin typeface="Noteworthy Bold"/>
                <a:cs typeface="Noteworthy Bold"/>
              </a:rPr>
              <a:t>5. A penguin is captured and eaten by a leopard seal. Is penguin a predator or prey?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>
              <a:latin typeface="Noteworthy Bold"/>
              <a:cs typeface="Noteworthy Bold"/>
            </a:endParaRP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latin typeface="Noteworthy Bold"/>
                <a:cs typeface="Noteworthy Bold"/>
              </a:rPr>
              <a:t> </a:t>
            </a:r>
            <a:endParaRPr lang="en-US" dirty="0">
              <a:latin typeface="Noteworthy Bold"/>
              <a:cs typeface="Noteworthy Bold"/>
            </a:endParaRPr>
          </a:p>
        </p:txBody>
      </p:sp>
      <p:sp>
        <p:nvSpPr>
          <p:cNvPr id="4" name="Action Button: Custom 3">
            <a:hlinkClick r:id="" action="ppaction://noaction" highlightClick="1">
              <a:snd r:embed="rId2" name="Applause"/>
            </a:hlinkClick>
          </p:cNvPr>
          <p:cNvSpPr/>
          <p:nvPr/>
        </p:nvSpPr>
        <p:spPr>
          <a:xfrm>
            <a:off x="3504231" y="2897807"/>
            <a:ext cx="2028792" cy="874261"/>
          </a:xfrm>
          <a:prstGeom prst="actionButtonBlank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Predator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" name="Action Button: Custom 4">
            <a:hlinkClick r:id="" action="ppaction://noaction" highlightClick="1"/>
          </p:cNvPr>
          <p:cNvSpPr/>
          <p:nvPr/>
        </p:nvSpPr>
        <p:spPr>
          <a:xfrm>
            <a:off x="3537218" y="4195664"/>
            <a:ext cx="1995805" cy="874261"/>
          </a:xfrm>
          <a:prstGeom prst="actionButtonBlan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Prey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6" name="Picture 10" descr="Tick PNG - Tick Mark Symbol Transparent Pictures, Free Download - Free  Transparent PNG Log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820" y="4298778"/>
            <a:ext cx="680796" cy="66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81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63040"/>
            <a:ext cx="8229600" cy="1143000"/>
          </a:xfrm>
        </p:spPr>
        <p:txBody>
          <a:bodyPr/>
          <a:lstStyle/>
          <a:p>
            <a:r>
              <a:rPr lang="en-US" sz="6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anose="03050502040202030202" pitchFamily="66" charset="0"/>
              </a:rPr>
              <a:t>Homework</a:t>
            </a:r>
            <a:endParaRPr lang="en-US" sz="60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risten ITC" panose="03050502040202030202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80042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b="1" dirty="0" smtClean="0">
                <a:solidFill>
                  <a:srgbClr val="FFFF00"/>
                </a:solidFill>
                <a:latin typeface="Kristen ITC" panose="03050502040202030202" pitchFamily="66" charset="0"/>
              </a:rPr>
              <a:t>EVS 3A workbook </a:t>
            </a: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FFFF00"/>
                </a:solidFill>
                <a:latin typeface="Kristen ITC" panose="03050502040202030202" pitchFamily="66" charset="0"/>
              </a:rPr>
              <a:t>Complete page 30 and 31</a:t>
            </a:r>
            <a:endParaRPr lang="en-US" sz="4000" b="1" dirty="0">
              <a:solidFill>
                <a:srgbClr val="FFFF00"/>
              </a:solidFill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8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70" name="Picture 10" descr="Hmm GIFs - Get the best GIF on GIPHY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93" y="214030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loud Callout 5"/>
          <p:cNvSpPr/>
          <p:nvPr/>
        </p:nvSpPr>
        <p:spPr>
          <a:xfrm rot="1719504">
            <a:off x="3809685" y="515674"/>
            <a:ext cx="3731419" cy="2818133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0555" y="1216742"/>
            <a:ext cx="2949677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latin typeface="Noteworthy Bold"/>
                <a:cs typeface="Noteworthy Bold"/>
              </a:rPr>
              <a:t>Why do we eat food?</a:t>
            </a:r>
            <a:endParaRPr lang="en-US" b="1" dirty="0">
              <a:latin typeface="Noteworthy Bold"/>
              <a:cs typeface="Noteworthy Bold"/>
            </a:endParaRPr>
          </a:p>
        </p:txBody>
      </p:sp>
      <p:sp>
        <p:nvSpPr>
          <p:cNvPr id="7" name="Vertical Scroll 6"/>
          <p:cNvSpPr/>
          <p:nvPr/>
        </p:nvSpPr>
        <p:spPr>
          <a:xfrm>
            <a:off x="5632192" y="3643004"/>
            <a:ext cx="3036079" cy="2799202"/>
          </a:xfrm>
          <a:prstGeom prst="verticalScrol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5785161" y="4578709"/>
            <a:ext cx="273014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rgbClr val="7030A0"/>
                </a:solidFill>
                <a:latin typeface="Noteworthy Bold"/>
                <a:cs typeface="Noteworthy Bold"/>
              </a:rPr>
              <a:t>Food gives us energy</a:t>
            </a:r>
            <a:endParaRPr lang="en-US" sz="4000" b="1" dirty="0">
              <a:solidFill>
                <a:srgbClr val="7030A0"/>
              </a:solidFill>
              <a:latin typeface="Noteworthy Bold"/>
              <a:cs typeface="Noteworthy Bold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7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6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274265"/>
              </p:ext>
            </p:extLst>
          </p:nvPr>
        </p:nvGraphicFramePr>
        <p:xfrm>
          <a:off x="7080026" y="3981403"/>
          <a:ext cx="1868048" cy="168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2" name="Clip" r:id="rId3" imgW="2685960" imgH="2600280" progId="MS_ClipArt_Gallery.2">
                  <p:embed/>
                </p:oleObj>
              </mc:Choice>
              <mc:Fallback>
                <p:oleObj name="Clip" r:id="rId3" imgW="2685960" imgH="2600280" progId="MS_ClipArt_Gallery.2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026" y="3981403"/>
                        <a:ext cx="1868048" cy="168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792345"/>
              </p:ext>
            </p:extLst>
          </p:nvPr>
        </p:nvGraphicFramePr>
        <p:xfrm>
          <a:off x="3784703" y="4671535"/>
          <a:ext cx="2510425" cy="1216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3" name="Clip" r:id="rId5" imgW="3067200" imgH="1600200" progId="MS_ClipArt_Gallery.2">
                  <p:embed/>
                </p:oleObj>
              </mc:Choice>
              <mc:Fallback>
                <p:oleObj name="Clip" r:id="rId5" imgW="3067200" imgH="1600200" progId="MS_ClipArt_Gallery.2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703" y="4671535"/>
                        <a:ext cx="2510425" cy="12169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216560"/>
              </p:ext>
            </p:extLst>
          </p:nvPr>
        </p:nvGraphicFramePr>
        <p:xfrm>
          <a:off x="4843345" y="494907"/>
          <a:ext cx="2552189" cy="1981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4" name="Clip" r:id="rId7" imgW="1571760" imgH="1314360" progId="MS_ClipArt_Gallery.2">
                  <p:embed/>
                </p:oleObj>
              </mc:Choice>
              <mc:Fallback>
                <p:oleObj name="Clip" r:id="rId7" imgW="1571760" imgH="1314360" progId="MS_ClipArt_Gallery.2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3345" y="494907"/>
                        <a:ext cx="2552189" cy="19814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12" name="Picture 8" descr="Plant clipart house plant, Plant house plant Transparent FREE for download  on WebStockReview 202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657" y="3416672"/>
            <a:ext cx="2930691" cy="279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4" name="Picture 10" descr="Library of sun clipart freeuse download with 22 rays png files ▻▻▻ Clipart  Art 201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32627">
            <a:off x="2089472" y="145062"/>
            <a:ext cx="2210192" cy="247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-174914" y="6131711"/>
            <a:ext cx="3293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 plant uses energy from sun to make food.</a:t>
            </a:r>
            <a:endParaRPr lang="en-US" b="1" dirty="0"/>
          </a:p>
        </p:txBody>
      </p:sp>
      <p:sp>
        <p:nvSpPr>
          <p:cNvPr id="25" name="Line 15"/>
          <p:cNvSpPr>
            <a:spLocks noChangeShapeType="1"/>
          </p:cNvSpPr>
          <p:nvPr/>
        </p:nvSpPr>
        <p:spPr bwMode="auto">
          <a:xfrm>
            <a:off x="2730644" y="5662166"/>
            <a:ext cx="77655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427649" y="6114710"/>
            <a:ext cx="3293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 grasshopper gets energy by feeding on plants.</a:t>
            </a:r>
            <a:endParaRPr lang="en-US" b="1" dirty="0"/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 flipH="1">
            <a:off x="1581105" y="2416328"/>
            <a:ext cx="734391" cy="90345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884100" y="5929903"/>
            <a:ext cx="225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 frog gets energy by feeding on bugs and insects.</a:t>
            </a:r>
            <a:endParaRPr lang="en-US" b="1" dirty="0"/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 flipV="1">
            <a:off x="6406163" y="5519254"/>
            <a:ext cx="7928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15"/>
          <p:cNvSpPr>
            <a:spLocks noChangeShapeType="1"/>
          </p:cNvSpPr>
          <p:nvPr/>
        </p:nvSpPr>
        <p:spPr bwMode="auto">
          <a:xfrm flipH="1" flipV="1">
            <a:off x="7071647" y="2763577"/>
            <a:ext cx="515036" cy="948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158615" y="925829"/>
            <a:ext cx="1869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 hawk gets energy by feeding on small animals</a:t>
            </a:r>
            <a:endParaRPr lang="en-US" b="1" dirty="0"/>
          </a:p>
        </p:txBody>
      </p:sp>
      <p:sp>
        <p:nvSpPr>
          <p:cNvPr id="32" name="Title 1"/>
          <p:cNvSpPr txBox="1">
            <a:spLocks/>
          </p:cNvSpPr>
          <p:nvPr/>
        </p:nvSpPr>
        <p:spPr bwMode="auto">
          <a:xfrm>
            <a:off x="1946852" y="2516612"/>
            <a:ext cx="549344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4000" b="1" smtClean="0">
                <a:latin typeface="Kristen ITC" panose="03050502040202030202" pitchFamily="66" charset="0"/>
                <a:ea typeface="Noteworthy Bold"/>
                <a:cs typeface="Noteworthy Bold"/>
              </a:rPr>
              <a:t>Food chain  </a:t>
            </a:r>
            <a:endParaRPr lang="en-US" altLang="en-US" sz="4000" b="1" dirty="0" smtClean="0">
              <a:latin typeface="Kristen ITC" panose="03050502040202030202" pitchFamily="66" charset="0"/>
              <a:ea typeface="Noteworthy Bold"/>
              <a:cs typeface="Noteworthy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 animBg="1"/>
      <p:bldP spid="26" grpId="0"/>
      <p:bldP spid="27" grpId="0" animBg="1"/>
      <p:bldP spid="28" grpId="0"/>
      <p:bldP spid="29" grpId="0" animBg="1"/>
      <p:bldP spid="30" grpId="0" animBg="1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34181" y="432362"/>
            <a:ext cx="8153400" cy="762000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b="1" dirty="0" smtClean="0">
                <a:solidFill>
                  <a:srgbClr val="FFFF00"/>
                </a:solidFill>
              </a:rPr>
              <a:t>What is a Food Chain?</a:t>
            </a:r>
            <a:endParaRPr lang="en-US" altLang="en-US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34181" y="1745225"/>
            <a:ext cx="8153400" cy="1905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4000" b="1" dirty="0" smtClean="0">
                <a:solidFill>
                  <a:schemeClr val="bg1"/>
                </a:solidFill>
              </a:rPr>
              <a:t>A food chain is the path by which energy passes from one living thing to another.</a:t>
            </a:r>
            <a:endParaRPr lang="en-US" altLang="en-US" dirty="0">
              <a:solidFill>
                <a:schemeClr val="bg1"/>
              </a:solidFill>
            </a:endParaRP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76981" y="3743888"/>
            <a:ext cx="8610600" cy="2192337"/>
            <a:chOff x="144" y="1920"/>
            <a:chExt cx="5424" cy="1381"/>
          </a:xfrm>
        </p:grpSpPr>
        <p:graphicFrame>
          <p:nvGraphicFramePr>
            <p:cNvPr id="6" name="Object 6"/>
            <p:cNvGraphicFramePr>
              <a:graphicFrameLocks noChangeAspect="1"/>
            </p:cNvGraphicFramePr>
            <p:nvPr/>
          </p:nvGraphicFramePr>
          <p:xfrm>
            <a:off x="144" y="2208"/>
            <a:ext cx="911" cy="9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6" name="Clip" r:id="rId3" imgW="2581200" imgH="2600280" progId="MS_ClipArt_Gallery.2">
                    <p:embed/>
                  </p:oleObj>
                </mc:Choice>
                <mc:Fallback>
                  <p:oleObj name="Clip" r:id="rId3" imgW="2581200" imgH="2600280" progId="MS_ClipArt_Gallery.2">
                    <p:embed/>
                    <p:pic>
                      <p:nvPicPr>
                        <p:cNvPr id="2458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2208"/>
                          <a:ext cx="911" cy="9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7"/>
            <p:cNvGraphicFramePr>
              <a:graphicFrameLocks noChangeAspect="1"/>
            </p:cNvGraphicFramePr>
            <p:nvPr/>
          </p:nvGraphicFramePr>
          <p:xfrm>
            <a:off x="2448" y="2736"/>
            <a:ext cx="1008" cy="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7" name="Clip" r:id="rId5" imgW="3067200" imgH="1600200" progId="MS_ClipArt_Gallery.2">
                    <p:embed/>
                  </p:oleObj>
                </mc:Choice>
                <mc:Fallback>
                  <p:oleObj name="Clip" r:id="rId5" imgW="3067200" imgH="1600200" progId="MS_ClipArt_Gallery.2">
                    <p:embed/>
                    <p:pic>
                      <p:nvPicPr>
                        <p:cNvPr id="2458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736"/>
                          <a:ext cx="1008" cy="5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8"/>
            <p:cNvGraphicFramePr>
              <a:graphicFrameLocks noChangeAspect="1"/>
            </p:cNvGraphicFramePr>
            <p:nvPr/>
          </p:nvGraphicFramePr>
          <p:xfrm>
            <a:off x="1392" y="2688"/>
            <a:ext cx="624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8" name="Clip" r:id="rId7" imgW="2666880" imgH="2600280" progId="MS_ClipArt_Gallery.2">
                    <p:embed/>
                  </p:oleObj>
                </mc:Choice>
                <mc:Fallback>
                  <p:oleObj name="Clip" r:id="rId7" imgW="2666880" imgH="2600280" progId="MS_ClipArt_Gallery.2">
                    <p:embed/>
                    <p:pic>
                      <p:nvPicPr>
                        <p:cNvPr id="2458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688"/>
                          <a:ext cx="624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9"/>
            <p:cNvGraphicFramePr>
              <a:graphicFrameLocks noChangeAspect="1"/>
            </p:cNvGraphicFramePr>
            <p:nvPr/>
          </p:nvGraphicFramePr>
          <p:xfrm>
            <a:off x="3888" y="2592"/>
            <a:ext cx="732" cy="7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9" name="Clip" r:id="rId9" imgW="2685960" imgH="2600280" progId="MS_ClipArt_Gallery.2">
                    <p:embed/>
                  </p:oleObj>
                </mc:Choice>
                <mc:Fallback>
                  <p:oleObj name="Clip" r:id="rId9" imgW="2685960" imgH="2600280" progId="MS_ClipArt_Gallery.2">
                    <p:embed/>
                    <p:pic>
                      <p:nvPicPr>
                        <p:cNvPr id="24585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592"/>
                          <a:ext cx="732" cy="7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0"/>
            <p:cNvGraphicFramePr>
              <a:graphicFrameLocks noChangeAspect="1"/>
            </p:cNvGraphicFramePr>
            <p:nvPr/>
          </p:nvGraphicFramePr>
          <p:xfrm>
            <a:off x="4752" y="1920"/>
            <a:ext cx="816" cy="6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0" name="Clip" r:id="rId11" imgW="1571760" imgH="1314360" progId="MS_ClipArt_Gallery.2">
                    <p:embed/>
                  </p:oleObj>
                </mc:Choice>
                <mc:Fallback>
                  <p:oleObj name="Clip" r:id="rId11" imgW="1571760" imgH="1314360" progId="MS_ClipArt_Gallery.2">
                    <p:embed/>
                    <p:pic>
                      <p:nvPicPr>
                        <p:cNvPr id="24586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920"/>
                          <a:ext cx="816" cy="6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2016" y="3024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3504" y="3024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 flipV="1">
              <a:off x="4608" y="2448"/>
              <a:ext cx="33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960" y="2832"/>
              <a:ext cx="38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39" y="-168505"/>
            <a:ext cx="8229600" cy="1143000"/>
          </a:xfrm>
          <a:extLst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Noteworthy Bold"/>
                <a:cs typeface="Noteworthy Bold"/>
              </a:rPr>
              <a:t>Words to Know</a:t>
            </a:r>
            <a:endParaRPr lang="en-US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latin typeface="Noteworthy Bold"/>
              <a:cs typeface="Noteworthy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627" y="3223829"/>
            <a:ext cx="5442496" cy="4525963"/>
          </a:xfrm>
          <a:extLst/>
        </p:spPr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3000" dirty="0">
              <a:latin typeface="Noteworthy Light"/>
              <a:cs typeface="Noteworthy Light"/>
            </a:endParaRP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3000" b="1" u="sng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Noteworthy Light"/>
                <a:cs typeface="Noteworthy Light"/>
              </a:rPr>
              <a:t>Consumers</a:t>
            </a:r>
            <a:r>
              <a:rPr lang="en-US" sz="3000" dirty="0">
                <a:latin typeface="Noteworthy Light"/>
                <a:cs typeface="Noteworthy Light"/>
              </a:rPr>
              <a:t>	</a:t>
            </a:r>
            <a:r>
              <a:rPr lang="en-US" sz="3000" dirty="0" smtClean="0">
                <a:latin typeface="Noteworthy Light"/>
                <a:cs typeface="Noteworthy Light"/>
              </a:rPr>
              <a:t>– A consumer is a living thing that cannot make its own food. Consumers get their energy by eating food. All animals are consumers.</a:t>
            </a:r>
            <a:endParaRPr lang="en-US" sz="3000" dirty="0">
              <a:latin typeface="Noteworthy Light"/>
              <a:cs typeface="Noteworthy Light"/>
            </a:endParaRPr>
          </a:p>
        </p:txBody>
      </p:sp>
      <p:pic>
        <p:nvPicPr>
          <p:cNvPr id="6" name="Picture 8" descr="Plant clipart house plant, Plant house plant Transparent FREE for download  on WebStockReview 20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737" y="960848"/>
            <a:ext cx="2930691" cy="279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Elephant Animations,elephant gif,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7269">
            <a:off x="5120914" y="4306528"/>
            <a:ext cx="3795506" cy="195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347729" y="978505"/>
            <a:ext cx="5140008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Font typeface="Arial"/>
              <a:buNone/>
            </a:pPr>
            <a:r>
              <a:rPr lang="en-US" sz="3000" b="1" u="sng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latin typeface="Noteworthy Light"/>
                <a:cs typeface="Noteworthy Light"/>
              </a:rPr>
              <a:t>Producer</a:t>
            </a:r>
            <a:r>
              <a:rPr lang="en-US" sz="3000" dirty="0">
                <a:latin typeface="Noteworthy Light"/>
                <a:cs typeface="Noteworthy Light"/>
              </a:rPr>
              <a:t> 	– A producer is a living thing that makes its own food from sunlight, air and soil. Plants are producers.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489155" y="693174"/>
            <a:ext cx="8271387" cy="2733624"/>
            <a:chOff x="144" y="1920"/>
            <a:chExt cx="5424" cy="1381"/>
          </a:xfrm>
        </p:grpSpPr>
        <p:graphicFrame>
          <p:nvGraphicFramePr>
            <p:cNvPr id="9" name="Object 6"/>
            <p:cNvGraphicFramePr>
              <a:graphicFrameLocks noChangeAspect="1"/>
            </p:cNvGraphicFramePr>
            <p:nvPr/>
          </p:nvGraphicFramePr>
          <p:xfrm>
            <a:off x="144" y="2208"/>
            <a:ext cx="911" cy="9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8" name="Clip" r:id="rId3" imgW="2581200" imgH="2600280" progId="MS_ClipArt_Gallery.2">
                    <p:embed/>
                  </p:oleObj>
                </mc:Choice>
                <mc:Fallback>
                  <p:oleObj name="Clip" r:id="rId3" imgW="2581200" imgH="2600280" progId="MS_ClipArt_Gallery.2">
                    <p:embed/>
                    <p:pic>
                      <p:nvPicPr>
                        <p:cNvPr id="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2208"/>
                          <a:ext cx="911" cy="9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7"/>
            <p:cNvGraphicFramePr>
              <a:graphicFrameLocks noChangeAspect="1"/>
            </p:cNvGraphicFramePr>
            <p:nvPr/>
          </p:nvGraphicFramePr>
          <p:xfrm>
            <a:off x="2448" y="2736"/>
            <a:ext cx="1008" cy="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9" name="Clip" r:id="rId5" imgW="3067200" imgH="1600200" progId="MS_ClipArt_Gallery.2">
                    <p:embed/>
                  </p:oleObj>
                </mc:Choice>
                <mc:Fallback>
                  <p:oleObj name="Clip" r:id="rId5" imgW="3067200" imgH="1600200" progId="MS_ClipArt_Gallery.2">
                    <p:embed/>
                    <p:pic>
                      <p:nvPicPr>
                        <p:cNvPr id="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736"/>
                          <a:ext cx="1008" cy="5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8"/>
            <p:cNvGraphicFramePr>
              <a:graphicFrameLocks noChangeAspect="1"/>
            </p:cNvGraphicFramePr>
            <p:nvPr/>
          </p:nvGraphicFramePr>
          <p:xfrm>
            <a:off x="1392" y="2688"/>
            <a:ext cx="624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0" name="Clip" r:id="rId7" imgW="2666880" imgH="2600280" progId="MS_ClipArt_Gallery.2">
                    <p:embed/>
                  </p:oleObj>
                </mc:Choice>
                <mc:Fallback>
                  <p:oleObj name="Clip" r:id="rId7" imgW="2666880" imgH="2600280" progId="MS_ClipArt_Gallery.2">
                    <p:embed/>
                    <p:pic>
                      <p:nvPicPr>
                        <p:cNvPr id="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688"/>
                          <a:ext cx="624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9"/>
            <p:cNvGraphicFramePr>
              <a:graphicFrameLocks noChangeAspect="1"/>
            </p:cNvGraphicFramePr>
            <p:nvPr/>
          </p:nvGraphicFramePr>
          <p:xfrm>
            <a:off x="3888" y="2592"/>
            <a:ext cx="732" cy="7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1" name="Clip" r:id="rId9" imgW="2685960" imgH="2600280" progId="MS_ClipArt_Gallery.2">
                    <p:embed/>
                  </p:oleObj>
                </mc:Choice>
                <mc:Fallback>
                  <p:oleObj name="Clip" r:id="rId9" imgW="2685960" imgH="2600280" progId="MS_ClipArt_Gallery.2">
                    <p:embed/>
                    <p:pic>
                      <p:nvPicPr>
                        <p:cNvPr id="9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592"/>
                          <a:ext cx="732" cy="7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0"/>
            <p:cNvGraphicFramePr>
              <a:graphicFrameLocks noChangeAspect="1"/>
            </p:cNvGraphicFramePr>
            <p:nvPr/>
          </p:nvGraphicFramePr>
          <p:xfrm>
            <a:off x="4752" y="1920"/>
            <a:ext cx="816" cy="6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2" name="Clip" r:id="rId11" imgW="1571760" imgH="1314360" progId="MS_ClipArt_Gallery.2">
                    <p:embed/>
                  </p:oleObj>
                </mc:Choice>
                <mc:Fallback>
                  <p:oleObj name="Clip" r:id="rId11" imgW="1571760" imgH="1314360" progId="MS_ClipArt_Gallery.2">
                    <p:embed/>
                    <p:pic>
                      <p:nvPicPr>
                        <p:cNvPr id="1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920"/>
                          <a:ext cx="816" cy="6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016" y="3024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504" y="3024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4608" y="2448"/>
              <a:ext cx="33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960" y="2832"/>
              <a:ext cx="38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Up Arrow Callout 19"/>
          <p:cNvSpPr/>
          <p:nvPr/>
        </p:nvSpPr>
        <p:spPr>
          <a:xfrm>
            <a:off x="1128839" y="3543587"/>
            <a:ext cx="3428412" cy="2547497"/>
          </a:xfrm>
          <a:prstGeom prst="upArrowCallou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In a food chain plants are called as producers</a:t>
            </a:r>
            <a:endParaRPr lang="en-US" sz="3000" dirty="0"/>
          </a:p>
        </p:txBody>
      </p:sp>
      <p:sp>
        <p:nvSpPr>
          <p:cNvPr id="21" name="Up Arrow Callout 20"/>
          <p:cNvSpPr/>
          <p:nvPr/>
        </p:nvSpPr>
        <p:spPr>
          <a:xfrm>
            <a:off x="5042537" y="3567226"/>
            <a:ext cx="3428412" cy="2547497"/>
          </a:xfrm>
          <a:prstGeom prst="upArrowCallou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In a food chain animals are called as consumers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1857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555"/>
            <a:ext cx="8229600" cy="1143000"/>
          </a:xfrm>
          <a:extLst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ffectLst>
                  <a:glow rad="228600">
                    <a:srgbClr val="FFFF00">
                      <a:alpha val="40000"/>
                    </a:srgbClr>
                  </a:glow>
                </a:effectLst>
                <a:latin typeface="Noteworthy Bold"/>
                <a:cs typeface="Noteworthy Bold"/>
              </a:rPr>
              <a:t>Types of Consumers</a:t>
            </a:r>
            <a:endParaRPr lang="en-US" dirty="0">
              <a:effectLst>
                <a:glow rad="228600">
                  <a:srgbClr val="FFFF00">
                    <a:alpha val="40000"/>
                  </a:srgbClr>
                </a:glow>
              </a:effectLst>
              <a:latin typeface="Noteworthy Bold"/>
              <a:cs typeface="Noteworthy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7993"/>
            <a:ext cx="8229600" cy="4525963"/>
          </a:xfrm>
          <a:extLst/>
        </p:spPr>
        <p:txBody>
          <a:bodyPr rtlCol="0"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effectLst>
                  <a:glow rad="228600">
                    <a:srgbClr val="FFFF00">
                      <a:alpha val="40000"/>
                    </a:srgbClr>
                  </a:glow>
                </a:effectLst>
                <a:latin typeface="Noteworthy Bold"/>
                <a:cs typeface="Noteworthy Bold"/>
              </a:rPr>
              <a:t>Herbivore – </a:t>
            </a:r>
            <a:r>
              <a:rPr lang="en-US" dirty="0" smtClean="0">
                <a:latin typeface="Noteworthy Light"/>
                <a:cs typeface="Noteworthy Bold"/>
              </a:rPr>
              <a:t>A herbivore is a consumer 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latin typeface="Noteworthy Light"/>
                <a:cs typeface="Noteworthy Bold"/>
              </a:rPr>
              <a:t>that eats only plants.</a:t>
            </a:r>
            <a:endParaRPr lang="en-US" dirty="0" smtClean="0">
              <a:latin typeface="Noteworthy Light"/>
              <a:cs typeface="Noteworthy Light"/>
            </a:endParaRP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>
              <a:latin typeface="Noteworthy Light"/>
              <a:cs typeface="Noteworthy Light"/>
            </a:endParaRP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ffectLst>
                  <a:glow rad="228600">
                    <a:srgbClr val="FFFF00">
                      <a:alpha val="40000"/>
                    </a:srgbClr>
                  </a:glow>
                </a:effectLst>
                <a:latin typeface="Noteworthy Bold"/>
                <a:cs typeface="Noteworthy Bold"/>
              </a:rPr>
              <a:t>C</a:t>
            </a:r>
            <a:r>
              <a:rPr lang="en-US" dirty="0" smtClean="0">
                <a:effectLst>
                  <a:glow rad="228600">
                    <a:srgbClr val="FFFF00">
                      <a:alpha val="40000"/>
                    </a:srgbClr>
                  </a:glow>
                </a:effectLst>
                <a:latin typeface="Noteworthy Bold"/>
                <a:cs typeface="Noteworthy Bold"/>
              </a:rPr>
              <a:t>arnivore – </a:t>
            </a:r>
            <a:r>
              <a:rPr lang="en-US" dirty="0" smtClean="0">
                <a:latin typeface="Noteworthy Light"/>
                <a:cs typeface="Noteworthy Bold"/>
              </a:rPr>
              <a:t>A Carnivore is a consumer 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latin typeface="Noteworthy Light"/>
                <a:cs typeface="Noteworthy Bold"/>
              </a:rPr>
              <a:t>that eats only animals.</a:t>
            </a:r>
            <a:endParaRPr lang="en-US" dirty="0" smtClean="0">
              <a:latin typeface="Noteworthy Light"/>
              <a:cs typeface="Noteworthy Light"/>
            </a:endParaRP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>
              <a:latin typeface="Noteworthy Light"/>
              <a:cs typeface="Noteworthy Light"/>
            </a:endParaRP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ffectLst>
                  <a:glow rad="228600">
                    <a:srgbClr val="FFFF00">
                      <a:alpha val="40000"/>
                    </a:srgbClr>
                  </a:glow>
                </a:effectLst>
                <a:latin typeface="Noteworthy Light"/>
                <a:cs typeface="Noteworthy Light"/>
              </a:rPr>
              <a:t>O</a:t>
            </a:r>
            <a:r>
              <a:rPr lang="en-US" dirty="0" smtClean="0">
                <a:effectLst>
                  <a:glow rad="228600">
                    <a:srgbClr val="FFFF00">
                      <a:alpha val="40000"/>
                    </a:srgbClr>
                  </a:glow>
                </a:effectLst>
                <a:latin typeface="Noteworthy Light"/>
                <a:cs typeface="Noteworthy Light"/>
              </a:rPr>
              <a:t>mnivore</a:t>
            </a:r>
            <a:r>
              <a:rPr lang="en-US" b="1" dirty="0" smtClean="0">
                <a:effectLst>
                  <a:glow rad="228600">
                    <a:srgbClr val="FFFF00">
                      <a:alpha val="40000"/>
                    </a:srgbClr>
                  </a:glow>
                </a:effectLst>
                <a:latin typeface="Noteworthy Light"/>
                <a:cs typeface="Noteworthy Light"/>
              </a:rPr>
              <a:t> – </a:t>
            </a:r>
            <a:r>
              <a:rPr lang="en-US" dirty="0" smtClean="0">
                <a:latin typeface="Noteworthy Light"/>
                <a:cs typeface="Noteworthy Light"/>
              </a:rPr>
              <a:t>An omnivore is a consumer </a:t>
            </a:r>
          </a:p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latin typeface="Noteworthy Light"/>
                <a:cs typeface="Noteworthy Light"/>
              </a:rPr>
              <a:t>that eats both plants and animals. </a:t>
            </a:r>
          </a:p>
        </p:txBody>
      </p:sp>
      <p:pic>
        <p:nvPicPr>
          <p:cNvPr id="5128" name="Picture 8" descr="Zebra PNG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585" y="1027574"/>
            <a:ext cx="1532415" cy="142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Lion PNG Picture | Lion images, Panthera leo, Lion pictur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21192" y="2801736"/>
            <a:ext cx="1251422" cy="146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Bear PNG Image - PurePNG | Free transparent CC0 PNG Image Librar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105" y="4413407"/>
            <a:ext cx="1363509" cy="136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57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489155" y="693174"/>
            <a:ext cx="8271387" cy="2733624"/>
            <a:chOff x="144" y="1920"/>
            <a:chExt cx="5424" cy="1381"/>
          </a:xfrm>
        </p:grpSpPr>
        <p:graphicFrame>
          <p:nvGraphicFramePr>
            <p:cNvPr id="9" name="Object 6"/>
            <p:cNvGraphicFramePr>
              <a:graphicFrameLocks noChangeAspect="1"/>
            </p:cNvGraphicFramePr>
            <p:nvPr/>
          </p:nvGraphicFramePr>
          <p:xfrm>
            <a:off x="144" y="2208"/>
            <a:ext cx="911" cy="9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0" name="Clip" r:id="rId3" imgW="2581200" imgH="2600280" progId="MS_ClipArt_Gallery.2">
                    <p:embed/>
                  </p:oleObj>
                </mc:Choice>
                <mc:Fallback>
                  <p:oleObj name="Clip" r:id="rId3" imgW="2581200" imgH="2600280" progId="MS_ClipArt_Gallery.2">
                    <p:embed/>
                    <p:pic>
                      <p:nvPicPr>
                        <p:cNvPr id="9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2208"/>
                          <a:ext cx="911" cy="9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7"/>
            <p:cNvGraphicFramePr>
              <a:graphicFrameLocks noChangeAspect="1"/>
            </p:cNvGraphicFramePr>
            <p:nvPr/>
          </p:nvGraphicFramePr>
          <p:xfrm>
            <a:off x="2448" y="2736"/>
            <a:ext cx="1008" cy="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1" name="Clip" r:id="rId5" imgW="3067200" imgH="1600200" progId="MS_ClipArt_Gallery.2">
                    <p:embed/>
                  </p:oleObj>
                </mc:Choice>
                <mc:Fallback>
                  <p:oleObj name="Clip" r:id="rId5" imgW="3067200" imgH="1600200" progId="MS_ClipArt_Gallery.2">
                    <p:embed/>
                    <p:pic>
                      <p:nvPicPr>
                        <p:cNvPr id="1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736"/>
                          <a:ext cx="1008" cy="5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8"/>
            <p:cNvGraphicFramePr>
              <a:graphicFrameLocks noChangeAspect="1"/>
            </p:cNvGraphicFramePr>
            <p:nvPr/>
          </p:nvGraphicFramePr>
          <p:xfrm>
            <a:off x="1392" y="2688"/>
            <a:ext cx="624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2" name="Clip" r:id="rId7" imgW="2666880" imgH="2600280" progId="MS_ClipArt_Gallery.2">
                    <p:embed/>
                  </p:oleObj>
                </mc:Choice>
                <mc:Fallback>
                  <p:oleObj name="Clip" r:id="rId7" imgW="2666880" imgH="2600280" progId="MS_ClipArt_Gallery.2">
                    <p:embed/>
                    <p:pic>
                      <p:nvPicPr>
                        <p:cNvPr id="11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688"/>
                          <a:ext cx="624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9"/>
            <p:cNvGraphicFramePr>
              <a:graphicFrameLocks noChangeAspect="1"/>
            </p:cNvGraphicFramePr>
            <p:nvPr/>
          </p:nvGraphicFramePr>
          <p:xfrm>
            <a:off x="3888" y="2592"/>
            <a:ext cx="732" cy="7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3" name="Clip" r:id="rId9" imgW="2685960" imgH="2600280" progId="MS_ClipArt_Gallery.2">
                    <p:embed/>
                  </p:oleObj>
                </mc:Choice>
                <mc:Fallback>
                  <p:oleObj name="Clip" r:id="rId9" imgW="2685960" imgH="2600280" progId="MS_ClipArt_Gallery.2">
                    <p:embed/>
                    <p:pic>
                      <p:nvPicPr>
                        <p:cNvPr id="12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592"/>
                          <a:ext cx="732" cy="7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0"/>
            <p:cNvGraphicFramePr>
              <a:graphicFrameLocks noChangeAspect="1"/>
            </p:cNvGraphicFramePr>
            <p:nvPr/>
          </p:nvGraphicFramePr>
          <p:xfrm>
            <a:off x="4752" y="1920"/>
            <a:ext cx="816" cy="6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4" name="Clip" r:id="rId11" imgW="1571760" imgH="1314360" progId="MS_ClipArt_Gallery.2">
                    <p:embed/>
                  </p:oleObj>
                </mc:Choice>
                <mc:Fallback>
                  <p:oleObj name="Clip" r:id="rId11" imgW="1571760" imgH="1314360" progId="MS_ClipArt_Gallery.2">
                    <p:embed/>
                    <p:pic>
                      <p:nvPicPr>
                        <p:cNvPr id="13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920"/>
                          <a:ext cx="816" cy="6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016" y="3024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504" y="3024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4608" y="2448"/>
              <a:ext cx="33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960" y="2832"/>
              <a:ext cx="38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Up Arrow Callout 17"/>
          <p:cNvSpPr/>
          <p:nvPr/>
        </p:nvSpPr>
        <p:spPr>
          <a:xfrm>
            <a:off x="3809940" y="3278285"/>
            <a:ext cx="1894580" cy="910660"/>
          </a:xfrm>
          <a:prstGeom prst="upArrowCallou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Herbivore</a:t>
            </a:r>
            <a:endParaRPr lang="en-US" sz="3000" dirty="0"/>
          </a:p>
        </p:txBody>
      </p:sp>
      <p:sp>
        <p:nvSpPr>
          <p:cNvPr id="20" name="Up Arrow Callout 19"/>
          <p:cNvSpPr/>
          <p:nvPr/>
        </p:nvSpPr>
        <p:spPr>
          <a:xfrm>
            <a:off x="6170579" y="3272596"/>
            <a:ext cx="1894580" cy="910660"/>
          </a:xfrm>
          <a:prstGeom prst="upArrowCallou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Carnivore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088" y="1091279"/>
            <a:ext cx="8229600" cy="5154612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v"/>
              <a:defRPr/>
            </a:pPr>
            <a:r>
              <a:rPr lang="en-US" b="1" u="sng" dirty="0">
                <a:solidFill>
                  <a:schemeClr val="tx1"/>
                </a:solidFill>
              </a:rPr>
              <a:t>Predator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is an animal that hunts other animals for food</a:t>
            </a:r>
          </a:p>
          <a:p>
            <a:pPr algn="l"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 algn="l">
              <a:buFont typeface="Wingdings" pitchFamily="2" charset="2"/>
              <a:buChar char="v"/>
              <a:defRPr/>
            </a:pPr>
            <a:r>
              <a:rPr lang="en-US" b="1" u="sng" dirty="0">
                <a:solidFill>
                  <a:schemeClr val="tx1"/>
                </a:solidFill>
              </a:rPr>
              <a:t>Prey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is an animal that is hunted and eaten for food.</a:t>
            </a:r>
          </a:p>
          <a:p>
            <a:pPr algn="l"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 algn="l">
              <a:buFont typeface="Wingdings" pitchFamily="2" charset="2"/>
              <a:buChar char="v"/>
              <a:defRPr/>
            </a:pPr>
            <a:r>
              <a:rPr lang="en-US" b="1" u="sng" dirty="0">
                <a:solidFill>
                  <a:schemeClr val="tx1"/>
                </a:solidFill>
              </a:rPr>
              <a:t>Scavenger</a:t>
            </a:r>
            <a:r>
              <a:rPr lang="en-US" dirty="0">
                <a:solidFill>
                  <a:schemeClr val="tx1"/>
                </a:solidFill>
              </a:rPr>
              <a:t>:  </a:t>
            </a:r>
            <a:r>
              <a:rPr lang="en-US" dirty="0" smtClean="0">
                <a:solidFill>
                  <a:schemeClr val="tx1"/>
                </a:solidFill>
              </a:rPr>
              <a:t>an </a:t>
            </a:r>
            <a:r>
              <a:rPr lang="en-US" dirty="0">
                <a:solidFill>
                  <a:schemeClr val="tx1"/>
                </a:solidFill>
              </a:rPr>
              <a:t>animal that feeds on the remains of dead </a:t>
            </a:r>
            <a:r>
              <a:rPr lang="en-US" dirty="0" smtClean="0">
                <a:solidFill>
                  <a:schemeClr val="tx1"/>
                </a:solidFill>
              </a:rPr>
              <a:t>animals</a:t>
            </a:r>
            <a:endParaRPr lang="en-US" dirty="0">
              <a:solidFill>
                <a:schemeClr val="tx1"/>
              </a:solidFill>
            </a:endParaRPr>
          </a:p>
          <a:p>
            <a:pPr algn="l">
              <a:defRPr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319088" y="23224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Noteworthy Bold"/>
                <a:cs typeface="Noteworthy Bold"/>
              </a:rPr>
              <a:t>Words to Know</a:t>
            </a:r>
            <a:endParaRPr lang="en-US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innerShdw blurRad="63500" dist="50800" dir="10800000">
                  <a:prstClr val="black">
                    <a:alpha val="50000"/>
                  </a:prstClr>
                </a:innerShdw>
              </a:effectLst>
              <a:latin typeface="Noteworthy Bold"/>
              <a:cs typeface="Noteworthy Bold"/>
            </a:endParaRP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865543"/>
              </p:ext>
            </p:extLst>
          </p:nvPr>
        </p:nvGraphicFramePr>
        <p:xfrm>
          <a:off x="2616509" y="3374004"/>
          <a:ext cx="1218072" cy="825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Clip" r:id="rId3" imgW="3067200" imgH="1600200" progId="MS_ClipArt_Gallery.2">
                  <p:embed/>
                </p:oleObj>
              </mc:Choice>
              <mc:Fallback>
                <p:oleObj name="Clip" r:id="rId3" imgW="3067200" imgH="1600200" progId="MS_ClipArt_Gallery.2">
                  <p:embed/>
                  <p:pic>
                    <p:nvPicPr>
                      <p:cNvPr id="1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509" y="3374004"/>
                        <a:ext cx="1218072" cy="8250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256042"/>
              </p:ext>
            </p:extLst>
          </p:nvPr>
        </p:nvGraphicFramePr>
        <p:xfrm>
          <a:off x="4035682" y="1566639"/>
          <a:ext cx="1062063" cy="1335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Clip" r:id="rId5" imgW="2685960" imgH="2600280" progId="MS_ClipArt_Gallery.2">
                  <p:embed/>
                </p:oleObj>
              </mc:Choice>
              <mc:Fallback>
                <p:oleObj name="Clip" r:id="rId5" imgW="2685960" imgH="2600280" progId="MS_ClipArt_Gallery.2">
                  <p:embed/>
                  <p:pic>
                    <p:nvPicPr>
                      <p:cNvPr id="1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5682" y="1566639"/>
                        <a:ext cx="1062063" cy="13352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472887"/>
              </p:ext>
            </p:extLst>
          </p:nvPr>
        </p:nvGraphicFramePr>
        <p:xfrm>
          <a:off x="5023698" y="4896465"/>
          <a:ext cx="1700171" cy="1844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Clip" r:id="rId7" imgW="1571760" imgH="1314360" progId="MS_ClipArt_Gallery.2">
                  <p:embed/>
                </p:oleObj>
              </mc:Choice>
              <mc:Fallback>
                <p:oleObj name="Clip" r:id="rId7" imgW="1571760" imgH="1314360" progId="MS_ClipArt_Gallery.2">
                  <p:embed/>
                  <p:pic>
                    <p:nvPicPr>
                      <p:cNvPr id="1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3698" y="4896465"/>
                        <a:ext cx="1700171" cy="18444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2148</TotalTime>
  <Words>362</Words>
  <Application>Microsoft Office PowerPoint</Application>
  <PresentationFormat>On-screen Show (4:3)</PresentationFormat>
  <Paragraphs>72</Paragraphs>
  <Slides>16</Slides>
  <Notes>3</Notes>
  <HiddenSlides>0</HiddenSlides>
  <MMClips>1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Kristen ITC</vt:lpstr>
      <vt:lpstr>Noteworthy Bold</vt:lpstr>
      <vt:lpstr>Noteworthy Light</vt:lpstr>
      <vt:lpstr>Wingdings</vt:lpstr>
      <vt:lpstr>Office Theme</vt:lpstr>
      <vt:lpstr>Clip</vt:lpstr>
      <vt:lpstr>Food chain  </vt:lpstr>
      <vt:lpstr>Why do we eat food?</vt:lpstr>
      <vt:lpstr>PowerPoint Presentation</vt:lpstr>
      <vt:lpstr>PowerPoint Presentation</vt:lpstr>
      <vt:lpstr>Words to Know</vt:lpstr>
      <vt:lpstr>PowerPoint Presentation</vt:lpstr>
      <vt:lpstr>Types of Consumers</vt:lpstr>
      <vt:lpstr>PowerPoint Presentation</vt:lpstr>
      <vt:lpstr>PowerPoint Presentation</vt:lpstr>
      <vt:lpstr>Food Chain</vt:lpstr>
      <vt:lpstr>Quiz</vt:lpstr>
      <vt:lpstr>PowerPoint Presentation</vt:lpstr>
      <vt:lpstr>PowerPoint Presentation</vt:lpstr>
      <vt:lpstr>PowerPoint Presentation</vt:lpstr>
      <vt:lpstr>PowerPoint Presentation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CHAINS AND  FOOD WEBS</dc:title>
  <dc:creator>Julie Rankin</dc:creator>
  <cp:lastModifiedBy>HP</cp:lastModifiedBy>
  <cp:revision>56</cp:revision>
  <dcterms:created xsi:type="dcterms:W3CDTF">2012-01-12T23:37:41Z</dcterms:created>
  <dcterms:modified xsi:type="dcterms:W3CDTF">2021-03-11T07:39:55Z</dcterms:modified>
</cp:coreProperties>
</file>