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7a53c4ec6_2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7a53c4ec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7a53c4ec6_2_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7a53c4ec6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7a53c4cc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d7a53c4cc0_0_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993f86eb0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d993f86eb0_6_1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993f86eb0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d993f86eb0_6_1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993f86eb0_6_2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993f86eb0_6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7a53c4cc0_0_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7a53c4c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121445" y="114300"/>
            <a:ext cx="8936830" cy="235743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IN" sz="4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br>
              <a:rPr b="1" lang="en-IN" sz="4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1" lang="en-IN" sz="4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1" lang="en-IN" sz="4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6600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6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IN" sz="44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 </a:t>
            </a:r>
            <a:br>
              <a:rPr b="1" lang="en-IN" sz="4400" u="sng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40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Presentation on</a:t>
            </a:r>
            <a:br>
              <a:rPr b="1" lang="en-IN" sz="44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IN" sz="36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Airbnb</a:t>
            </a:r>
            <a:r>
              <a:rPr b="1" lang="en-IN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IN" sz="36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Booking</a:t>
            </a:r>
            <a:r>
              <a:rPr b="1" lang="en-IN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IN" sz="36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11700" y="2810912"/>
            <a:ext cx="85206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Presented by :   </a:t>
            </a:r>
            <a:r>
              <a:rPr lang="en-IN" sz="2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r>
              <a:rPr lang="en-I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Gyana Ranjan Dash</a:t>
            </a:r>
            <a:endParaRPr>
              <a:solidFill>
                <a:schemeClr val="lt1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        2. </a:t>
            </a:r>
            <a:r>
              <a:rPr lang="en-I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Rahul Sharma</a:t>
            </a:r>
            <a:endParaRPr>
              <a:solidFill>
                <a:schemeClr val="lt1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  3. </a:t>
            </a:r>
            <a:r>
              <a:rPr lang="en-I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Anis Bagwan</a:t>
            </a:r>
            <a:r>
              <a:rPr lang="en-I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             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     4. </a:t>
            </a:r>
            <a:r>
              <a:rPr lang="en-I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Priyabrata Mohanty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50" y="114300"/>
            <a:ext cx="1905000" cy="1905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514500" y="65675"/>
            <a:ext cx="53178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Price Distribution 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-25"/>
            <a:ext cx="3202800" cy="5143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-I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 the above figure we can see the </a:t>
            </a:r>
            <a:r>
              <a:rPr b="1" lang="en-I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distribution of prices of properties </a:t>
            </a:r>
            <a:r>
              <a:rPr lang="en-I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 different neighbourhood group. 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-I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can clearly see that </a:t>
            </a:r>
            <a:r>
              <a:rPr b="1" lang="en-I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manhattan have more premium properties. </a:t>
            </a:r>
            <a:endParaRPr b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b="1" lang="en-I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Bronx , staten island and queens </a:t>
            </a:r>
            <a:r>
              <a:rPr lang="en-I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have</a:t>
            </a:r>
            <a:r>
              <a:rPr b="1" lang="en-I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reasonable prices</a:t>
            </a:r>
            <a:r>
              <a:rPr lang="en-I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as compared to the manhattan and brooklyn.</a:t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500" y="792175"/>
            <a:ext cx="5629500" cy="4038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2855842" y="120346"/>
            <a:ext cx="5969832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>
                <a:latin typeface="Montserrat"/>
                <a:ea typeface="Montserrat"/>
                <a:cs typeface="Montserrat"/>
                <a:sym typeface="Montserrat"/>
              </a:rPr>
              <a:t>Average prices of rooms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271942" y="0"/>
            <a:ext cx="2583899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o"/>
            </a:pPr>
            <a:r>
              <a:rPr lang="en-I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can clearly see the average price of </a:t>
            </a:r>
            <a:r>
              <a:rPr b="1" lang="en-I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entire home or apartment </a:t>
            </a:r>
            <a:r>
              <a:rPr lang="en-I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is much </a:t>
            </a:r>
            <a:r>
              <a:rPr b="1" lang="en-I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highe</a:t>
            </a:r>
            <a:r>
              <a:rPr lang="en-I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 than any other room types.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o"/>
            </a:pPr>
            <a:r>
              <a:rPr lang="en-I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average price of </a:t>
            </a:r>
            <a:r>
              <a:rPr b="1" lang="en-I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Shared room </a:t>
            </a:r>
            <a:r>
              <a:rPr lang="en-I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is very </a:t>
            </a:r>
            <a:r>
              <a:rPr b="1" lang="en-I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low.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o"/>
            </a:pPr>
            <a:r>
              <a:rPr lang="en-I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It seems obvious as the entire home or apartment tend to have higher pricing than a shared room.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1250" y="813392"/>
            <a:ext cx="5969831" cy="431799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001200" y="143800"/>
            <a:ext cx="58311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Montserrat"/>
                <a:ea typeface="Montserrat"/>
                <a:cs typeface="Montserrat"/>
                <a:sym typeface="Montserrat"/>
              </a:rPr>
              <a:t>Price Distribution by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Montserrat"/>
                <a:ea typeface="Montserrat"/>
                <a:cs typeface="Montserrat"/>
                <a:sym typeface="Montserrat"/>
              </a:rPr>
              <a:t>room type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0"/>
            <a:ext cx="2689500" cy="5143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-I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 expected, </a:t>
            </a:r>
            <a:r>
              <a:rPr b="1" lang="en-I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shared rooms </a:t>
            </a:r>
            <a:r>
              <a:rPr lang="en-I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have </a:t>
            </a:r>
            <a:r>
              <a:rPr b="1" lang="en-I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lowest mean price, </a:t>
            </a:r>
            <a:r>
              <a:rPr lang="en-I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while </a:t>
            </a:r>
            <a:r>
              <a:rPr b="1" lang="en-I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entire homes </a:t>
            </a:r>
            <a:r>
              <a:rPr lang="en-I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have the </a:t>
            </a:r>
            <a:r>
              <a:rPr b="1" lang="en-I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highest. 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-I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All room types seem to have a similar spread, however </a:t>
            </a:r>
            <a:r>
              <a:rPr b="1" lang="en-I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private rooms </a:t>
            </a:r>
            <a:r>
              <a:rPr lang="en-I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lang="en-I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shared rooms </a:t>
            </a:r>
            <a:r>
              <a:rPr lang="en-I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seemed</a:t>
            </a:r>
            <a:r>
              <a:rPr lang="en-I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to be more </a:t>
            </a:r>
            <a:r>
              <a:rPr b="1" lang="en-I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centered around their mean.</a:t>
            </a:r>
            <a:endParaRPr b="1" sz="2100">
              <a:solidFill>
                <a:schemeClr val="lt1"/>
              </a:solidFill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750" y="985854"/>
            <a:ext cx="5829300" cy="41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2875722" y="67338"/>
            <a:ext cx="5870439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>
                <a:latin typeface="Montserrat"/>
                <a:ea typeface="Montserrat"/>
                <a:cs typeface="Montserrat"/>
                <a:sym typeface="Montserrat"/>
              </a:rPr>
              <a:t>Expensive place to rent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271670" y="0"/>
            <a:ext cx="2604052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i="0" lang="en-I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From the lateral plot we can say : </a:t>
            </a:r>
            <a:endParaRPr b="0" i="0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o"/>
            </a:pPr>
            <a:r>
              <a:rPr b="0" i="0" lang="en-I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average price of Entire room/apt in Manhattan is higher than any other in neighborhood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o"/>
            </a:pPr>
            <a:r>
              <a:rPr b="0" i="0" lang="en-I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i="0" lang="en-I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average price </a:t>
            </a:r>
            <a:r>
              <a:rPr b="0" i="0" lang="en-I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of </a:t>
            </a:r>
            <a:r>
              <a:rPr i="0" lang="en-I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shared room in Manhattan i</a:t>
            </a:r>
            <a:r>
              <a:rPr b="0" i="0" lang="en-I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 higher than any other neighborhoods.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o"/>
            </a:pPr>
            <a:r>
              <a:rPr b="0" i="0" lang="en-I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i="0" lang="en-I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average price </a:t>
            </a:r>
            <a:r>
              <a:rPr b="0" i="0" lang="en-I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of shared room in </a:t>
            </a:r>
            <a:r>
              <a:rPr i="0" lang="en-I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Manhattan is higher </a:t>
            </a:r>
            <a:r>
              <a:rPr b="0" i="0" lang="en-I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 any other neighborhood.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i="0" lang="en-I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From the above insights we can conclude that the </a:t>
            </a:r>
            <a:r>
              <a:rPr b="1" i="0" lang="en-I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Manhattan is a expensive place to rent property </a:t>
            </a:r>
            <a:r>
              <a:rPr i="0" lang="en-I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 any category.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6712" y="707376"/>
            <a:ext cx="6074521" cy="44361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101025" y="0"/>
            <a:ext cx="2655300" cy="89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300">
                <a:latin typeface="Montserrat"/>
                <a:ea typeface="Montserrat"/>
                <a:cs typeface="Montserrat"/>
                <a:sym typeface="Montserrat"/>
              </a:rPr>
              <a:t>Rooms and Reviews</a:t>
            </a:r>
            <a:endParaRPr sz="2300"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258425" y="825650"/>
            <a:ext cx="2498100" cy="431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Char char="o"/>
            </a:pPr>
            <a:r>
              <a:rPr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he host with </a:t>
            </a:r>
            <a:r>
              <a:rPr b="1"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Host ID 12949460</a:t>
            </a:r>
            <a:r>
              <a:rPr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list’s </a:t>
            </a:r>
            <a:r>
              <a:rPr b="1"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most expensive </a:t>
            </a:r>
            <a:r>
              <a:rPr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room but the same ID have</a:t>
            </a:r>
            <a:r>
              <a:rPr b="1"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less no of reviews </a:t>
            </a:r>
            <a:r>
              <a:rPr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compared to other reviews.</a:t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Char char="o"/>
            </a:pPr>
            <a:r>
              <a:rPr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hosts which are </a:t>
            </a:r>
            <a:r>
              <a:rPr b="1"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not that much expensive</a:t>
            </a:r>
            <a:r>
              <a:rPr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have maximum number of reviews.</a:t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6325" y="78500"/>
            <a:ext cx="6265850" cy="2493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7" name="Google Shape;14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6525" y="2571750"/>
            <a:ext cx="6265850" cy="2588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2875722" y="66261"/>
            <a:ext cx="5956578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>
                <a:latin typeface="Montserrat"/>
                <a:ea typeface="Montserrat"/>
                <a:cs typeface="Montserrat"/>
                <a:sym typeface="Montserrat"/>
              </a:rPr>
              <a:t>Most preferable room types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265043" y="0"/>
            <a:ext cx="2743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n-IN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From the above plot we can draw following insights 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o"/>
            </a:pPr>
            <a:r>
              <a:rPr b="0" i="0" lang="en-IN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 Manhattan the number of listed Entire home/apt is much higher than any other room type.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o"/>
            </a:pPr>
            <a:r>
              <a:rPr b="0" i="0" lang="en-IN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 Brooklyn the number of Private Room is slightly higher than Entire home/apt.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o"/>
            </a:pPr>
            <a:r>
              <a:rPr b="0" i="0" lang="en-IN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 Queens the total number of listed Private Rooms is much higher than the any other room type.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o"/>
            </a:pPr>
            <a:r>
              <a:rPr b="0" i="0" lang="en-IN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 Bronx and Staten Island the number of rooms in all the category are almost same.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i="0" lang="en-IN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From the above insights we can conclude that the people prefer to live in Entire home/apt in Manhattan.</a:t>
            </a:r>
            <a:endParaRPr b="1" i="0" sz="19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8243" y="705223"/>
            <a:ext cx="6135756" cy="4438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2690191" y="73964"/>
            <a:ext cx="6142109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>
                <a:latin typeface="Montserrat"/>
                <a:ea typeface="Montserrat"/>
                <a:cs typeface="Montserrat"/>
                <a:sym typeface="Montserrat"/>
              </a:rPr>
              <a:t>Costly areas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258416" y="0"/>
            <a:ext cx="2597427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o"/>
            </a:pPr>
            <a:r>
              <a:rPr b="1" i="0" lang="en-I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Yellow dots </a:t>
            </a:r>
            <a:r>
              <a:rPr b="0" i="0" lang="en-I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represents the places where the </a:t>
            </a:r>
            <a:r>
              <a:rPr b="1" i="0" lang="en-I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properties are costly.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o"/>
            </a:pPr>
            <a:r>
              <a:rPr b="1" i="0" lang="en-I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Blue dots </a:t>
            </a:r>
            <a:r>
              <a:rPr b="0" i="0" lang="en-I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represents the places where the </a:t>
            </a:r>
            <a:r>
              <a:rPr b="1" i="0" lang="en-I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properties are comparatively cheaper.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i="0" lang="en-I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place where we can see high concentration of yellow dots is the most costly region in NYC</a:t>
            </a:r>
            <a:endParaRPr b="0" i="0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5843" y="646664"/>
            <a:ext cx="6082748" cy="449683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2935356" y="87216"/>
            <a:ext cx="6036091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>
                <a:latin typeface="Montserrat"/>
                <a:ea typeface="Montserrat"/>
                <a:cs typeface="Montserrat"/>
                <a:sym typeface="Montserrat"/>
              </a:rPr>
              <a:t>Availability in areas of NYC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0"/>
            <a:ext cx="2623657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o"/>
            </a:pPr>
            <a:r>
              <a:rPr b="0" i="0" lang="en-I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When we compare two graphs we can say that most costly places are also a cluster of considerable number of rooms availabilities as well. </a:t>
            </a:r>
            <a:endParaRPr b="0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o"/>
            </a:pPr>
            <a:r>
              <a:rPr lang="en-I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empty spots on the maps are the opportunities to expand and enroll new hosts from there. </a:t>
            </a:r>
            <a:endParaRPr b="0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5355" y="404191"/>
            <a:ext cx="6208645" cy="473931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288275"/>
            <a:ext cx="8177100" cy="572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/>
          </a:p>
        </p:txBody>
      </p:sp>
      <p:sp>
        <p:nvSpPr>
          <p:cNvPr id="174" name="Google Shape;174;p30"/>
          <p:cNvSpPr/>
          <p:nvPr/>
        </p:nvSpPr>
        <p:spPr>
          <a:xfrm>
            <a:off x="272400" y="1064875"/>
            <a:ext cx="8599200" cy="399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Manhattan and Brooklyn are the prime locations with </a:t>
            </a: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highest number of rooms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Manhattan is the most expensive place to rent a room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Customers prefer Entire home/ apt more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Properties which are expensive tend to attract less number of customers.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288275"/>
            <a:ext cx="8177100" cy="572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>
                <a:latin typeface="Montserrat"/>
                <a:ea typeface="Montserrat"/>
                <a:cs typeface="Montserrat"/>
                <a:sym typeface="Montserrat"/>
              </a:rPr>
              <a:t>Recommendations</a:t>
            </a:r>
            <a:endParaRPr/>
          </a:p>
        </p:txBody>
      </p:sp>
      <p:sp>
        <p:nvSpPr>
          <p:cNvPr id="180" name="Google Shape;180;p31"/>
          <p:cNvSpPr/>
          <p:nvPr/>
        </p:nvSpPr>
        <p:spPr>
          <a:xfrm>
            <a:off x="421925" y="1496850"/>
            <a:ext cx="7956300" cy="323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Increase the listing of private rooms in Queens and Manhattan. 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Try to keep Minimum number of nights below 7 days.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Keep avg price of the private rooms in Queens and Manhattan low.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50600"/>
            <a:ext cx="8520600" cy="52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683125" y="723300"/>
            <a:ext cx="7896000" cy="432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Objective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cleaning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Key Findings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Recommendations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Appendix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■"/>
            </a:pP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Sources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■"/>
            </a:pP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Assumptions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	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288275"/>
            <a:ext cx="8066700" cy="572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>
                <a:latin typeface="Montserrat"/>
                <a:ea typeface="Montserrat"/>
                <a:cs typeface="Montserrat"/>
                <a:sym typeface="Montserrat"/>
              </a:rPr>
              <a:t>Appendix - Data sources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32"/>
          <p:cNvSpPr/>
          <p:nvPr/>
        </p:nvSpPr>
        <p:spPr>
          <a:xfrm>
            <a:off x="592700" y="1496850"/>
            <a:ext cx="7785600" cy="311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Here is a snapshot  of data dictionary.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○"/>
            </a:pP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Property information such as 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■"/>
            </a:pP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Name, neighbourhood, price, availability and reviews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○"/>
            </a:pP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Host information such as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■"/>
            </a:pP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Host ID, host name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used the past dataset from 2018 and 2019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288275"/>
            <a:ext cx="8066700" cy="572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>
                <a:latin typeface="Montserrat"/>
                <a:ea typeface="Montserrat"/>
                <a:cs typeface="Montserrat"/>
                <a:sym typeface="Montserrat"/>
              </a:rPr>
              <a:t>Appendix - Data </a:t>
            </a:r>
            <a:r>
              <a:rPr lang="en-IN"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1593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3"/>
          <p:cNvSpPr/>
          <p:nvPr/>
        </p:nvSpPr>
        <p:spPr>
          <a:xfrm>
            <a:off x="592700" y="1496850"/>
            <a:ext cx="7785600" cy="311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conducted a </a:t>
            </a: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thorough</a:t>
            </a: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analysis of the Airbnb-NYC dataset. The process includes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b="1"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cleaning</a:t>
            </a: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Discard </a:t>
            </a: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irrelevant</a:t>
            </a: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columns and null imputation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b="1"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</a:t>
            </a:r>
            <a:r>
              <a:rPr b="1"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rrelation</a:t>
            </a: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</a:t>
            </a: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Finding correlation between the different parameters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b="1"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EDA</a:t>
            </a: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Understanding data using different methods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70600" y="252175"/>
            <a:ext cx="8520600" cy="841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221000" y="1235650"/>
            <a:ext cx="8730000" cy="357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 analyze the past data of Airbnb and deliver valuable insights to the Company. 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143456"/>
            <a:ext cx="8520600" cy="841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>
                <a:latin typeface="Montserrat"/>
                <a:ea typeface="Montserrat"/>
                <a:cs typeface="Montserrat"/>
                <a:sym typeface="Montserrat"/>
              </a:rPr>
              <a:t>Objective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624000" y="1153125"/>
            <a:ext cx="7896000" cy="264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Improve our shared understanding about the market condition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Improve our shared understanding about the customer preferences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Provide early </a:t>
            </a: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recommendation</a:t>
            </a: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to the Airbnb company.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91450"/>
            <a:ext cx="8520600" cy="631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10975" y="723250"/>
            <a:ext cx="8840400" cy="432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dataset span over 2 years - 2018 and 2019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dataset contains 16 features and 48895 observations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Important  features:- </a:t>
            </a:r>
            <a:endParaRPr sz="1700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Host_id - unique id given to every host by Airbnb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neighbourhood _group and neighbourhood -  Place where the property is listed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Price - price of the listed room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Room_type - The type of room listed i.e Entire home/apt , private room, shared room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Minimum_nights - It is the minimum number of nights the property has to be booked for.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Number of reviews - It indicates the total number of reviews for a particular property.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133599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200">
                <a:latin typeface="Montserrat"/>
                <a:ea typeface="Montserrat"/>
                <a:cs typeface="Montserrat"/>
                <a:sym typeface="Montserrat"/>
              </a:rPr>
              <a:t>Data cleaning</a:t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434009" y="965461"/>
            <a:ext cx="8275982" cy="738664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columns like </a:t>
            </a:r>
            <a:r>
              <a:rPr b="1" i="0" lang="en-I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last_review</a:t>
            </a:r>
            <a:r>
              <a:rPr b="1" i="0" lang="en-I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b="0" i="0" lang="en-I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and </a:t>
            </a:r>
            <a:r>
              <a:rPr b="1" i="0" lang="en-I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reviews_per_month</a:t>
            </a:r>
            <a:r>
              <a:rPr b="1" i="0" lang="en-I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b="0" i="0" lang="en-I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contains more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than 20% of null values which needs to treated.</a:t>
            </a:r>
            <a:endParaRPr b="0" i="0" sz="9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434009" y="1963288"/>
            <a:ext cx="8275982" cy="738664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project the few columns are irrelevant such as </a:t>
            </a:r>
            <a:r>
              <a:rPr b="1" i="0" lang="en-I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r>
              <a:rPr b="0" i="0" lang="en-I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0" lang="en-I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host_name</a:t>
            </a:r>
            <a:r>
              <a:rPr b="1" i="0" lang="en-I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b="0" i="0" lang="en-I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and </a:t>
            </a:r>
            <a:r>
              <a:rPr b="1" i="0" lang="en-I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last_review.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434009" y="2961115"/>
            <a:ext cx="8275982" cy="646331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the column </a:t>
            </a:r>
            <a:r>
              <a:rPr b="1" i="0" lang="en-I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reviews_per_month</a:t>
            </a:r>
            <a:r>
              <a:rPr b="0" i="0" lang="en-I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 we can impute the null values with 0.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433959" y="3866615"/>
            <a:ext cx="8276100" cy="923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After looking into </a:t>
            </a:r>
            <a:r>
              <a:rPr b="1" lang="en-I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price </a:t>
            </a:r>
            <a:r>
              <a:rPr lang="en-I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column we can see 95% of data lies below $400 but the max in $10000. So we removed the top 5% of the data for better visualization.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376789" y="72523"/>
            <a:ext cx="5477779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Number of properties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6789" y="854765"/>
            <a:ext cx="5477778" cy="409141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198784" y="0"/>
            <a:ext cx="2928729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From the above bar plot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can clearly see that </a:t>
            </a:r>
            <a:r>
              <a:rPr b="1" i="0" lang="en-I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entire home or apartment </a:t>
            </a:r>
            <a:r>
              <a:rPr b="0" i="0" lang="en-I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is more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highest in number where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 the number of </a:t>
            </a:r>
            <a:r>
              <a:rPr b="1" i="0" lang="en-I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shared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room</a:t>
            </a:r>
            <a:r>
              <a:rPr b="1" i="0" lang="en-I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b="0" i="0" lang="en-I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is very less</a:t>
            </a:r>
            <a:r>
              <a:rPr b="0" i="0" lang="en-IN" sz="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IN" sz="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t/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</a:pPr>
            <a:r>
              <a:t/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332922" y="70441"/>
            <a:ext cx="54795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>
                <a:latin typeface="Montserrat"/>
                <a:ea typeface="Montserrat"/>
                <a:cs typeface="Montserrat"/>
                <a:sym typeface="Montserrat"/>
              </a:rPr>
              <a:t>Rooms in Neighbourhood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0"/>
            <a:ext cx="27363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From the above pie chart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following instances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can conclude that :</a:t>
            </a:r>
            <a:endParaRPr b="1" i="0" sz="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Char char="o"/>
            </a:pPr>
            <a:r>
              <a:rPr b="1" i="0" lang="en-I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Manhattan</a:t>
            </a:r>
            <a:r>
              <a:rPr b="0" i="0" lang="en-I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 and </a:t>
            </a:r>
            <a:r>
              <a:rPr b="1" lang="en-I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b="1" i="0" lang="en-I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rooklyn</a:t>
            </a:r>
            <a:r>
              <a:rPr b="0" i="0" lang="en-I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 have most number of rooms, together have </a:t>
            </a:r>
            <a:r>
              <a:rPr b="1" i="0" lang="en-I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more than 85% </a:t>
            </a:r>
            <a:r>
              <a:rPr b="0" i="0" lang="en-I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of total rooms available.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Char char="o"/>
            </a:pPr>
            <a:r>
              <a:rPr lang="en-I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I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Manhattan</a:t>
            </a:r>
            <a:r>
              <a:rPr lang="en-I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I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has highest number of rooms which is </a:t>
            </a:r>
            <a:r>
              <a:rPr b="1" i="0" lang="en-IN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more than 44%.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Char char="o"/>
            </a:pPr>
            <a:r>
              <a:rPr b="1" lang="en-I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I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Staten</a:t>
            </a:r>
            <a:r>
              <a:rPr b="1" lang="en-I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Island </a:t>
            </a:r>
            <a:r>
              <a:rPr lang="en-I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has lowest number of rooms which is </a:t>
            </a:r>
            <a:r>
              <a:rPr b="1" lang="en-I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less than 10%.</a:t>
            </a:r>
            <a:endParaRPr b="1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925" y="546700"/>
            <a:ext cx="5690200" cy="4753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2769704" y="67338"/>
            <a:ext cx="6062596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>
                <a:latin typeface="Montserrat"/>
                <a:ea typeface="Montserrat"/>
                <a:cs typeface="Montserrat"/>
                <a:sym typeface="Montserrat"/>
              </a:rPr>
              <a:t>Top 10 Hosts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225287" y="0"/>
            <a:ext cx="2544417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o"/>
            </a:pPr>
            <a:r>
              <a:rPr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Following bar plot shows the </a:t>
            </a:r>
            <a:r>
              <a:rPr b="1"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hosts</a:t>
            </a:r>
            <a:r>
              <a:rPr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with </a:t>
            </a:r>
            <a:r>
              <a:rPr b="1"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maximum number of rooms</a:t>
            </a:r>
            <a:r>
              <a:rPr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listed on their name.</a:t>
            </a:r>
            <a:endParaRPr/>
          </a:p>
          <a:p>
            <a:pPr indent="-1714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o"/>
            </a:pPr>
            <a:r>
              <a:rPr b="1"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X-axis</a:t>
            </a:r>
            <a:r>
              <a:rPr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shows the </a:t>
            </a:r>
            <a:r>
              <a:rPr b="1"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individual ID’s of hosts.</a:t>
            </a:r>
            <a:endParaRPr/>
          </a:p>
          <a:p>
            <a:pPr indent="-1714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o"/>
            </a:pPr>
            <a:r>
              <a:rPr b="1"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Y-axis</a:t>
            </a:r>
            <a:r>
              <a:rPr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shows the </a:t>
            </a:r>
            <a:r>
              <a:rPr b="1"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number of rooms listed </a:t>
            </a:r>
            <a:r>
              <a:rPr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corresponding </a:t>
            </a:r>
            <a:r>
              <a:rPr b="1"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host.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9704" y="640038"/>
            <a:ext cx="6232720" cy="443612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