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Warnes"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1a57d4d4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e1a57d4d4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103585" y="214315"/>
            <a:ext cx="8936830" cy="2357435"/>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CC0000"/>
              </a:buClr>
              <a:buSzPts val="5200"/>
              <a:buFont typeface="Arial"/>
              <a:buNone/>
            </a:pPr>
            <a:r>
              <a:rPr lang="en-US" sz="4800" b="1" i="0" u="none" strike="noStrike" cap="none">
                <a:solidFill>
                  <a:srgbClr val="CC0000"/>
                </a:solidFill>
                <a:latin typeface="Montserrat"/>
                <a:ea typeface="Montserrat"/>
                <a:cs typeface="Montserrat"/>
                <a:sym typeface="Montserrat"/>
              </a:rPr>
              <a:t>           </a:t>
            </a:r>
            <a:br>
              <a:rPr lang="en-US" sz="4800" b="1" i="0" u="none" strike="noStrike" cap="none">
                <a:solidFill>
                  <a:srgbClr val="CC0000"/>
                </a:solidFill>
                <a:latin typeface="Montserrat"/>
                <a:ea typeface="Montserrat"/>
                <a:cs typeface="Montserrat"/>
                <a:sym typeface="Montserrat"/>
              </a:rPr>
            </a:br>
            <a:br>
              <a:rPr lang="en-US" sz="4800" b="1" i="0" u="none" strike="noStrike" cap="none">
                <a:solidFill>
                  <a:srgbClr val="CC0000"/>
                </a:solidFill>
                <a:latin typeface="Montserrat"/>
                <a:ea typeface="Montserrat"/>
                <a:cs typeface="Montserrat"/>
                <a:sym typeface="Montserrat"/>
              </a:rPr>
            </a:br>
            <a:br>
              <a:rPr lang="en-US" sz="4800" b="1" i="0" u="none" strike="noStrike" cap="none">
                <a:solidFill>
                  <a:srgbClr val="CC0000"/>
                </a:solidFill>
                <a:latin typeface="Montserrat"/>
                <a:ea typeface="Montserrat"/>
                <a:cs typeface="Montserrat"/>
                <a:sym typeface="Montserrat"/>
              </a:rPr>
            </a:br>
            <a:endParaRPr sz="6600" b="1" i="0" u="sng" strike="noStrike" cap="none">
              <a:solidFill>
                <a:srgbClr val="134F5C"/>
              </a:solidFill>
              <a:latin typeface="Montserrat"/>
              <a:ea typeface="Montserrat"/>
              <a:cs typeface="Montserrat"/>
              <a:sym typeface="Montserrat"/>
            </a:endParaRPr>
          </a:p>
          <a:p>
            <a:pPr marL="0" marR="0" lvl="0" indent="0" algn="ctr" rtl="0">
              <a:lnSpc>
                <a:spcPct val="100000"/>
              </a:lnSpc>
              <a:spcBef>
                <a:spcPts val="0"/>
              </a:spcBef>
              <a:spcAft>
                <a:spcPts val="0"/>
              </a:spcAft>
              <a:buClr>
                <a:srgbClr val="CC0000"/>
              </a:buClr>
              <a:buSzPts val="5200"/>
              <a:buFont typeface="Arial"/>
              <a:buNone/>
            </a:pPr>
            <a:endParaRPr sz="6600" b="1" i="0" u="none" strike="noStrike" cap="none">
              <a:solidFill>
                <a:srgbClr val="134F5C"/>
              </a:solidFill>
              <a:latin typeface="Montserrat"/>
              <a:ea typeface="Montserrat"/>
              <a:cs typeface="Montserrat"/>
              <a:sym typeface="Montserrat"/>
            </a:endParaRPr>
          </a:p>
          <a:p>
            <a:pPr marL="0" marR="0" lvl="0" indent="0" algn="ctr" rtl="0">
              <a:lnSpc>
                <a:spcPct val="100000"/>
              </a:lnSpc>
              <a:spcBef>
                <a:spcPts val="0"/>
              </a:spcBef>
              <a:spcAft>
                <a:spcPts val="0"/>
              </a:spcAft>
              <a:buClr>
                <a:srgbClr val="CC0000"/>
              </a:buClr>
              <a:buSzPts val="5200"/>
              <a:buFont typeface="Arial"/>
              <a:buNone/>
            </a:pPr>
            <a:endParaRPr sz="3600" b="1" i="0" u="none" strike="noStrike" cap="none">
              <a:solidFill>
                <a:srgbClr val="134F5C"/>
              </a:solidFill>
              <a:latin typeface="Montserrat"/>
              <a:ea typeface="Montserrat"/>
              <a:cs typeface="Montserrat"/>
              <a:sym typeface="Montserrat"/>
            </a:endParaRPr>
          </a:p>
          <a:p>
            <a:pPr marL="0" marR="0" lvl="0" indent="0" algn="ctr" rtl="0">
              <a:lnSpc>
                <a:spcPct val="100000"/>
              </a:lnSpc>
              <a:spcBef>
                <a:spcPts val="0"/>
              </a:spcBef>
              <a:spcAft>
                <a:spcPts val="0"/>
              </a:spcAft>
              <a:buClr>
                <a:srgbClr val="CC0000"/>
              </a:buClr>
              <a:buSzPts val="5200"/>
              <a:buFont typeface="Arial"/>
              <a:buNone/>
            </a:pPr>
            <a:r>
              <a:rPr lang="en-US" sz="4400" b="1" i="0" u="none" strike="noStrike" cap="none">
                <a:solidFill>
                  <a:srgbClr val="CC0000"/>
                </a:solidFill>
                <a:latin typeface="Montserrat"/>
                <a:ea typeface="Montserrat"/>
                <a:cs typeface="Montserrat"/>
                <a:sym typeface="Montserrat"/>
              </a:rPr>
              <a:t>Capstone Project </a:t>
            </a:r>
            <a:br>
              <a:rPr lang="en-US" sz="4400" b="1" i="0" u="sng" strike="noStrike" cap="none">
                <a:solidFill>
                  <a:srgbClr val="CC0000"/>
                </a:solidFill>
                <a:latin typeface="Montserrat"/>
                <a:ea typeface="Montserrat"/>
                <a:cs typeface="Montserrat"/>
                <a:sym typeface="Montserrat"/>
              </a:rPr>
            </a:br>
            <a:r>
              <a:rPr lang="en-US" sz="4000" b="0" i="0" u="none" strike="noStrike" cap="none">
                <a:solidFill>
                  <a:srgbClr val="CC0000"/>
                </a:solidFill>
                <a:latin typeface="Montserrat"/>
                <a:ea typeface="Montserrat"/>
                <a:cs typeface="Montserrat"/>
                <a:sym typeface="Montserrat"/>
              </a:rPr>
              <a:t>Presentation on</a:t>
            </a:r>
            <a:br>
              <a:rPr lang="en-US" sz="4400" b="1" i="0" u="none" strike="noStrike" cap="none">
                <a:solidFill>
                  <a:srgbClr val="CC0000"/>
                </a:solidFill>
                <a:latin typeface="Montserrat"/>
                <a:ea typeface="Montserrat"/>
                <a:cs typeface="Montserrat"/>
                <a:sym typeface="Montserrat"/>
              </a:rPr>
            </a:br>
            <a:r>
              <a:rPr lang="en-US" sz="3600" b="1" i="0" u="sng" strike="noStrike" cap="none">
                <a:solidFill>
                  <a:srgbClr val="134F5C"/>
                </a:solidFill>
                <a:latin typeface="Montserrat"/>
                <a:ea typeface="Montserrat"/>
                <a:cs typeface="Montserrat"/>
                <a:sym typeface="Montserrat"/>
              </a:rPr>
              <a:t>Credit</a:t>
            </a:r>
            <a:r>
              <a:rPr lang="en-US" sz="3600" b="1" i="0" u="none" strike="noStrike" cap="none">
                <a:solidFill>
                  <a:srgbClr val="134F5C"/>
                </a:solidFill>
                <a:latin typeface="Montserrat"/>
                <a:ea typeface="Montserrat"/>
                <a:cs typeface="Montserrat"/>
                <a:sym typeface="Montserrat"/>
              </a:rPr>
              <a:t> </a:t>
            </a:r>
            <a:r>
              <a:rPr lang="en-US" sz="3600" b="1" i="0" u="sng" strike="noStrike" cap="none">
                <a:solidFill>
                  <a:srgbClr val="134F5C"/>
                </a:solidFill>
                <a:latin typeface="Montserrat"/>
                <a:ea typeface="Montserrat"/>
                <a:cs typeface="Montserrat"/>
                <a:sym typeface="Montserrat"/>
              </a:rPr>
              <a:t>Card</a:t>
            </a:r>
            <a:r>
              <a:rPr lang="en-US" sz="3600" b="1" i="0" u="none" strike="noStrike" cap="none">
                <a:solidFill>
                  <a:srgbClr val="134F5C"/>
                </a:solidFill>
                <a:latin typeface="Montserrat"/>
                <a:ea typeface="Montserrat"/>
                <a:cs typeface="Montserrat"/>
                <a:sym typeface="Montserrat"/>
              </a:rPr>
              <a:t> </a:t>
            </a:r>
            <a:r>
              <a:rPr lang="en-US" sz="3600" b="1" i="0" u="sng" strike="noStrike" cap="none">
                <a:solidFill>
                  <a:srgbClr val="134F5C"/>
                </a:solidFill>
                <a:latin typeface="Montserrat"/>
                <a:ea typeface="Montserrat"/>
                <a:cs typeface="Montserrat"/>
                <a:sym typeface="Montserrat"/>
              </a:rPr>
              <a:t>Default</a:t>
            </a:r>
            <a:r>
              <a:rPr lang="en-US" sz="3600" b="1" i="0" u="none" strike="noStrike" cap="none">
                <a:solidFill>
                  <a:srgbClr val="134F5C"/>
                </a:solidFill>
                <a:latin typeface="Montserrat"/>
                <a:ea typeface="Montserrat"/>
                <a:cs typeface="Montserrat"/>
                <a:sym typeface="Montserrat"/>
              </a:rPr>
              <a:t> </a:t>
            </a:r>
            <a:r>
              <a:rPr lang="en-US" sz="3600" b="1" i="0" u="sng" strike="noStrike" cap="none">
                <a:solidFill>
                  <a:srgbClr val="134F5C"/>
                </a:solidFill>
                <a:latin typeface="Montserrat"/>
                <a:ea typeface="Montserrat"/>
                <a:cs typeface="Montserrat"/>
                <a:sym typeface="Montserrat"/>
              </a:rPr>
              <a:t>Prediction</a:t>
            </a:r>
            <a:endParaRPr/>
          </a:p>
        </p:txBody>
      </p:sp>
      <p:sp>
        <p:nvSpPr>
          <p:cNvPr id="56" name="Google Shape;56;p13"/>
          <p:cNvSpPr/>
          <p:nvPr/>
        </p:nvSpPr>
        <p:spPr>
          <a:xfrm>
            <a:off x="1293375" y="3136867"/>
            <a:ext cx="6557249"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CC0000"/>
                </a:solidFill>
                <a:latin typeface="Montserrat"/>
                <a:ea typeface="Montserrat"/>
                <a:cs typeface="Montserrat"/>
                <a:sym typeface="Montserrat"/>
              </a:rPr>
              <a:t>Presented by :   </a:t>
            </a:r>
            <a:r>
              <a:rPr lang="en-US" sz="2500" b="1" i="0" u="none" strike="noStrike" cap="none">
                <a:solidFill>
                  <a:srgbClr val="000000"/>
                </a:solidFill>
                <a:latin typeface="Montserrat"/>
                <a:ea typeface="Montserrat"/>
                <a:cs typeface="Montserrat"/>
                <a:sym typeface="Montserrat"/>
              </a:rPr>
              <a:t>1.</a:t>
            </a:r>
            <a:r>
              <a:rPr lang="en-US" sz="2500" b="1" i="0" u="none" strike="noStrike" cap="none">
                <a:solidFill>
                  <a:srgbClr val="CC0000"/>
                </a:solidFill>
                <a:latin typeface="Montserrat"/>
                <a:ea typeface="Montserrat"/>
                <a:cs typeface="Montserrat"/>
                <a:sym typeface="Montserrat"/>
              </a:rPr>
              <a:t> </a:t>
            </a:r>
            <a:r>
              <a:rPr lang="en-US" sz="2500" b="1" i="0" u="none" strike="noStrike" cap="none">
                <a:solidFill>
                  <a:srgbClr val="212121"/>
                </a:solidFill>
                <a:latin typeface="Montserrat"/>
                <a:ea typeface="Montserrat"/>
                <a:cs typeface="Montserrat"/>
                <a:sym typeface="Montserrat"/>
              </a:rPr>
              <a:t>Priyabrata Mohanty</a:t>
            </a:r>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212121"/>
                </a:solidFill>
                <a:latin typeface="Montserrat"/>
                <a:ea typeface="Montserrat"/>
                <a:cs typeface="Montserrat"/>
                <a:sym typeface="Montserrat"/>
              </a:rPr>
              <a:t>                             2. Rahul Sharma</a:t>
            </a:r>
            <a:endParaRPr sz="2500" b="1"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a:stretch/>
        </p:blipFill>
        <p:spPr>
          <a:xfrm>
            <a:off x="3992412" y="404538"/>
            <a:ext cx="4843243" cy="4502460"/>
          </a:xfrm>
          <a:prstGeom prst="rect">
            <a:avLst/>
          </a:prstGeom>
          <a:noFill/>
          <a:ln>
            <a:noFill/>
          </a:ln>
        </p:spPr>
      </p:pic>
      <p:sp>
        <p:nvSpPr>
          <p:cNvPr id="120" name="Google Shape;120;p22"/>
          <p:cNvSpPr txBox="1"/>
          <p:nvPr/>
        </p:nvSpPr>
        <p:spPr>
          <a:xfrm>
            <a:off x="489101" y="608264"/>
            <a:ext cx="3009011" cy="3953103"/>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We can see that the people with </a:t>
            </a:r>
            <a:r>
              <a:rPr lang="en-US" sz="1600" b="1" i="0" u="none" strike="noStrike" cap="none">
                <a:solidFill>
                  <a:schemeClr val="lt1"/>
                </a:solidFill>
                <a:latin typeface="Montserrat"/>
                <a:ea typeface="Montserrat"/>
                <a:cs typeface="Montserrat"/>
                <a:sym typeface="Montserrat"/>
              </a:rPr>
              <a:t>University</a:t>
            </a:r>
            <a:r>
              <a:rPr lang="en-US" sz="1600" b="0" i="0" u="none" strike="noStrike" cap="none">
                <a:solidFill>
                  <a:schemeClr val="lt1"/>
                </a:solidFill>
                <a:latin typeface="Montserrat"/>
                <a:ea typeface="Montserrat"/>
                <a:cs typeface="Montserrat"/>
                <a:sym typeface="Montserrat"/>
              </a:rPr>
              <a:t> level education are highest in numbers and those are </a:t>
            </a:r>
            <a:r>
              <a:rPr lang="en-US" sz="1600" b="1" i="0" u="none" strike="noStrike" cap="none">
                <a:solidFill>
                  <a:schemeClr val="lt1"/>
                </a:solidFill>
                <a:latin typeface="Montserrat"/>
                <a:ea typeface="Montserrat"/>
                <a:cs typeface="Montserrat"/>
                <a:sym typeface="Montserrat"/>
              </a:rPr>
              <a:t>Females</a:t>
            </a:r>
            <a:r>
              <a:rPr lang="en-US" sz="1600" b="0" i="0" u="none" strike="noStrike" cap="none">
                <a:solidFill>
                  <a:schemeClr val="lt1"/>
                </a:solidFill>
                <a:latin typeface="Montserrat"/>
                <a:ea typeface="Montserrat"/>
                <a:cs typeface="Montserrat"/>
                <a:sym typeface="Montserrat"/>
              </a:rPr>
              <a:t>.</a:t>
            </a:r>
            <a:endParaRPr/>
          </a:p>
          <a:p>
            <a:pPr marL="285750" marR="0" lvl="0" indent="-184150" algn="l" rtl="0">
              <a:lnSpc>
                <a:spcPct val="150000"/>
              </a:lnSpc>
              <a:spcBef>
                <a:spcPts val="0"/>
              </a:spcBef>
              <a:spcAft>
                <a:spcPts val="0"/>
              </a:spcAft>
              <a:buClr>
                <a:schemeClr val="lt1"/>
              </a:buClr>
              <a:buSzPts val="1600"/>
              <a:buFont typeface="Arial"/>
              <a:buNone/>
            </a:pPr>
            <a:endParaRPr sz="900" b="0" i="0" u="none" strike="noStrike" cap="none">
              <a:solidFill>
                <a:schemeClr val="dk2"/>
              </a:solidFill>
              <a:latin typeface="Warnes"/>
              <a:ea typeface="Warnes"/>
              <a:cs typeface="Warnes"/>
              <a:sym typeface="Warnes"/>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a:stretch/>
        </p:blipFill>
        <p:spPr>
          <a:xfrm>
            <a:off x="4126540" y="459015"/>
            <a:ext cx="4847340" cy="4684485"/>
          </a:xfrm>
          <a:prstGeom prst="rect">
            <a:avLst/>
          </a:prstGeom>
          <a:noFill/>
          <a:ln>
            <a:noFill/>
          </a:ln>
        </p:spPr>
      </p:pic>
      <p:sp>
        <p:nvSpPr>
          <p:cNvPr id="126" name="Google Shape;126;p23"/>
          <p:cNvSpPr txBox="1"/>
          <p:nvPr/>
        </p:nvSpPr>
        <p:spPr>
          <a:xfrm>
            <a:off x="457203" y="459015"/>
            <a:ext cx="3009011" cy="4399671"/>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The users who have </a:t>
            </a:r>
            <a:r>
              <a:rPr lang="en-US" sz="1600">
                <a:solidFill>
                  <a:schemeClr val="lt1"/>
                </a:solidFill>
                <a:latin typeface="Montserrat"/>
                <a:ea typeface="Montserrat"/>
                <a:cs typeface="Montserrat"/>
                <a:sym typeface="Montserrat"/>
              </a:rPr>
              <a:t>gone </a:t>
            </a:r>
            <a:r>
              <a:rPr lang="en-US" sz="1600" b="1">
                <a:solidFill>
                  <a:schemeClr val="lt1"/>
                </a:solidFill>
                <a:latin typeface="Montserrat"/>
                <a:ea typeface="Montserrat"/>
                <a:cs typeface="Montserrat"/>
                <a:sym typeface="Montserrat"/>
              </a:rPr>
              <a:t>University</a:t>
            </a:r>
            <a:r>
              <a:rPr lang="en-US" sz="1600" b="0" i="0" u="none" strike="noStrike" cap="none">
                <a:solidFill>
                  <a:schemeClr val="lt1"/>
                </a:solidFill>
                <a:latin typeface="Montserrat"/>
                <a:ea typeface="Montserrat"/>
                <a:cs typeface="Montserrat"/>
                <a:sym typeface="Montserrat"/>
              </a:rPr>
              <a:t>, have made their default payments and simultaneously non-default count is also high for this class.</a:t>
            </a:r>
            <a:endParaRPr/>
          </a:p>
          <a:p>
            <a:pPr marL="285750" marR="0" lvl="0" indent="-184150" algn="l" rtl="0">
              <a:lnSpc>
                <a:spcPct val="150000"/>
              </a:lnSpc>
              <a:spcBef>
                <a:spcPts val="0"/>
              </a:spcBef>
              <a:spcAft>
                <a:spcPts val="0"/>
              </a:spcAft>
              <a:buClr>
                <a:schemeClr val="lt1"/>
              </a:buClr>
              <a:buSzPts val="1600"/>
              <a:buFont typeface="Arial"/>
              <a:buNone/>
            </a:pPr>
            <a:endParaRPr sz="900" b="0" i="0" u="none" strike="noStrike" cap="none">
              <a:solidFill>
                <a:schemeClr val="dk2"/>
              </a:solidFill>
              <a:latin typeface="Warnes"/>
              <a:ea typeface="Warnes"/>
              <a:cs typeface="Warnes"/>
              <a:sym typeface="Warnes"/>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4"/>
          <p:cNvPicPr preferRelativeResize="0"/>
          <p:nvPr/>
        </p:nvPicPr>
        <p:blipFill rotWithShape="1">
          <a:blip r:embed="rId3">
            <a:alphaModFix/>
          </a:blip>
          <a:srcRect/>
          <a:stretch/>
        </p:blipFill>
        <p:spPr>
          <a:xfrm>
            <a:off x="3854192" y="438625"/>
            <a:ext cx="4942606" cy="4611839"/>
          </a:xfrm>
          <a:prstGeom prst="rect">
            <a:avLst/>
          </a:prstGeom>
          <a:noFill/>
          <a:ln>
            <a:noFill/>
          </a:ln>
        </p:spPr>
      </p:pic>
      <p:sp>
        <p:nvSpPr>
          <p:cNvPr id="132" name="Google Shape;132;p24"/>
          <p:cNvSpPr txBox="1"/>
          <p:nvPr/>
        </p:nvSpPr>
        <p:spPr>
          <a:xfrm>
            <a:off x="347202" y="267629"/>
            <a:ext cx="3009011" cy="461183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We can see that, the </a:t>
            </a:r>
            <a:r>
              <a:rPr lang="en-US" sz="1600" b="1" i="0" u="none" strike="noStrike" cap="none">
                <a:solidFill>
                  <a:schemeClr val="lt1"/>
                </a:solidFill>
                <a:latin typeface="Montserrat"/>
                <a:ea typeface="Montserrat"/>
                <a:cs typeface="Montserrat"/>
                <a:sym typeface="Montserrat"/>
              </a:rPr>
              <a:t>female</a:t>
            </a:r>
            <a:r>
              <a:rPr lang="en-US" sz="1600" b="0" i="0" u="none" strike="noStrike" cap="none">
                <a:solidFill>
                  <a:schemeClr val="lt1"/>
                </a:solidFill>
                <a:latin typeface="Montserrat"/>
                <a:ea typeface="Montserrat"/>
                <a:cs typeface="Montserrat"/>
                <a:sym typeface="Montserrat"/>
              </a:rPr>
              <a:t> group users are the most default for credit card payment.</a:t>
            </a:r>
            <a:endParaRPr/>
          </a:p>
          <a:p>
            <a:pPr marL="0" marR="0" lvl="0" indent="0" algn="l" rtl="0">
              <a:lnSpc>
                <a:spcPct val="150000"/>
              </a:lnSpc>
              <a:spcBef>
                <a:spcPts val="0"/>
              </a:spcBef>
              <a:spcAft>
                <a:spcPts val="0"/>
              </a:spcAft>
              <a:buClr>
                <a:schemeClr val="lt1"/>
              </a:buClr>
              <a:buSzPts val="1600"/>
              <a:buFont typeface="Arial"/>
              <a:buNone/>
            </a:pPr>
            <a:endParaRPr sz="900" b="0" i="0" u="none" strike="noStrike" cap="none">
              <a:solidFill>
                <a:schemeClr val="dk2"/>
              </a:solidFill>
              <a:latin typeface="Warnes"/>
              <a:ea typeface="Warnes"/>
              <a:cs typeface="Warnes"/>
              <a:sym typeface="Warnes"/>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p:nvPr/>
        </p:nvPicPr>
        <p:blipFill rotWithShape="1">
          <a:blip r:embed="rId3">
            <a:alphaModFix/>
          </a:blip>
          <a:srcRect/>
          <a:stretch/>
        </p:blipFill>
        <p:spPr>
          <a:xfrm>
            <a:off x="3145738" y="678491"/>
            <a:ext cx="5998262" cy="3606432"/>
          </a:xfrm>
          <a:prstGeom prst="rect">
            <a:avLst/>
          </a:prstGeom>
          <a:noFill/>
          <a:ln>
            <a:noFill/>
          </a:ln>
        </p:spPr>
      </p:pic>
      <p:sp>
        <p:nvSpPr>
          <p:cNvPr id="138" name="Google Shape;138;p25"/>
          <p:cNvSpPr txBox="1"/>
          <p:nvPr/>
        </p:nvSpPr>
        <p:spPr>
          <a:xfrm>
            <a:off x="283407" y="265830"/>
            <a:ext cx="3009011" cy="461183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this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The data are Right skewed.</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Mean is greater than the median.</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Most People were aged around </a:t>
            </a:r>
            <a:r>
              <a:rPr lang="en-US" sz="1600" b="1" i="0" u="none" strike="noStrike" cap="none">
                <a:solidFill>
                  <a:schemeClr val="lt1"/>
                </a:solidFill>
                <a:latin typeface="Montserrat"/>
                <a:ea typeface="Montserrat"/>
                <a:cs typeface="Montserrat"/>
                <a:sym typeface="Montserrat"/>
              </a:rPr>
              <a:t>30</a:t>
            </a:r>
            <a:r>
              <a:rPr lang="en-US" sz="1600" b="0" i="0" u="none" strike="noStrike" cap="none">
                <a:solidFill>
                  <a:schemeClr val="lt1"/>
                </a:solidFill>
                <a:latin typeface="Montserrat"/>
                <a:ea typeface="Montserrat"/>
                <a:cs typeface="Montserrat"/>
                <a:sym typeface="Montserrat"/>
              </a:rPr>
              <a:t>.</a:t>
            </a: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6"/>
          <p:cNvPicPr preferRelativeResize="0"/>
          <p:nvPr/>
        </p:nvPicPr>
        <p:blipFill rotWithShape="1">
          <a:blip r:embed="rId3">
            <a:alphaModFix/>
          </a:blip>
          <a:srcRect/>
          <a:stretch/>
        </p:blipFill>
        <p:spPr>
          <a:xfrm>
            <a:off x="3269590" y="862788"/>
            <a:ext cx="5874409" cy="3719845"/>
          </a:xfrm>
          <a:prstGeom prst="rect">
            <a:avLst/>
          </a:prstGeom>
          <a:noFill/>
          <a:ln>
            <a:noFill/>
          </a:ln>
        </p:spPr>
      </p:pic>
      <p:sp>
        <p:nvSpPr>
          <p:cNvPr id="144" name="Google Shape;144;p26"/>
          <p:cNvSpPr txBox="1"/>
          <p:nvPr/>
        </p:nvSpPr>
        <p:spPr>
          <a:xfrm>
            <a:off x="283407" y="265830"/>
            <a:ext cx="3009011" cy="461183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Mean is greater than median.</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Heavy tailed data</a:t>
            </a:r>
            <a:endParaRPr sz="1600" b="0" i="0" u="none" strike="noStrike" cap="none">
              <a:solidFill>
                <a:schemeClr val="lt1"/>
              </a:solidFill>
              <a:latin typeface="Montserrat"/>
              <a:ea typeface="Montserrat"/>
              <a:cs typeface="Montserrat"/>
              <a:sym typeface="Montserrat"/>
            </a:endParaRPr>
          </a:p>
          <a:p>
            <a:pPr marL="285750" marR="0" lvl="0" indent="-285750" algn="l" rtl="0">
              <a:lnSpc>
                <a:spcPct val="150000"/>
              </a:lnSpc>
              <a:spcBef>
                <a:spcPts val="0"/>
              </a:spcBef>
              <a:spcAft>
                <a:spcPts val="0"/>
              </a:spcAft>
              <a:buClr>
                <a:schemeClr val="lt1"/>
              </a:buClr>
              <a:buSzPts val="1600"/>
              <a:buFont typeface="Arial"/>
              <a:buChar char="•"/>
            </a:pPr>
            <a:r>
              <a:rPr lang="en-US" sz="1600">
                <a:solidFill>
                  <a:schemeClr val="lt1"/>
                </a:solidFill>
                <a:latin typeface="Montserrat"/>
                <a:ea typeface="Montserrat"/>
                <a:cs typeface="Montserrat"/>
                <a:sym typeface="Montserrat"/>
              </a:rPr>
              <a:t>The data are Right skewed.</a:t>
            </a:r>
            <a:br>
              <a:rPr lang="en-US" sz="1600" b="0" i="0" u="none" strike="noStrike" cap="none">
                <a:solidFill>
                  <a:schemeClr val="lt1"/>
                </a:solidFill>
                <a:latin typeface="Montserrat"/>
                <a:ea typeface="Montserrat"/>
                <a:cs typeface="Montserrat"/>
                <a:sym typeface="Montserrat"/>
              </a:rPr>
            </a:b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985025" y="38700"/>
            <a:ext cx="6541440" cy="506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5" name="Google Shape;155;p28"/>
          <p:cNvSpPr txBox="1"/>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56" name="Google Shape;156;p28"/>
          <p:cNvSpPr txBox="1"/>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57" name="Google Shape;157;p28"/>
          <p:cNvSpPr txBox="1"/>
          <p:nvPr/>
        </p:nvSpPr>
        <p:spPr>
          <a:xfrm>
            <a:off x="315750" y="783647"/>
            <a:ext cx="8512500" cy="378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58" name="Google Shape;158;p28"/>
          <p:cNvSpPr txBox="1"/>
          <p:nvPr/>
        </p:nvSpPr>
        <p:spPr>
          <a:xfrm>
            <a:off x="311700" y="-35260"/>
            <a:ext cx="8520600" cy="5727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200" b="0" i="0" u="none" strike="noStrike" cap="none">
                <a:solidFill>
                  <a:schemeClr val="dk1"/>
                </a:solidFill>
                <a:latin typeface="Montserrat"/>
                <a:ea typeface="Montserrat"/>
                <a:cs typeface="Montserrat"/>
                <a:sym typeface="Montserrat"/>
              </a:rPr>
              <a:t>Machine Learning Model Insights</a:t>
            </a:r>
            <a:endParaRPr sz="5200" b="0" i="0" u="none" strike="noStrike" cap="none">
              <a:solidFill>
                <a:schemeClr val="dk1"/>
              </a:solidFill>
              <a:latin typeface="Arial"/>
              <a:ea typeface="Arial"/>
              <a:cs typeface="Arial"/>
              <a:sym typeface="Arial"/>
            </a:endParaRPr>
          </a:p>
        </p:txBody>
      </p:sp>
      <p:sp>
        <p:nvSpPr>
          <p:cNvPr id="159" name="Google Shape;159;p28"/>
          <p:cNvSpPr txBox="1"/>
          <p:nvPr/>
        </p:nvSpPr>
        <p:spPr>
          <a:xfrm>
            <a:off x="434009" y="1238856"/>
            <a:ext cx="8276100" cy="64650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Montserrat"/>
                <a:ea typeface="Montserrat"/>
                <a:cs typeface="Montserrat"/>
                <a:sym typeface="Montserrat"/>
              </a:rPr>
              <a:t>The First of all we tried </a:t>
            </a:r>
            <a:r>
              <a:rPr lang="en-US" sz="1800" b="1" i="0" u="none" strike="noStrike" cap="none">
                <a:solidFill>
                  <a:schemeClr val="lt1"/>
                </a:solidFill>
                <a:latin typeface="Montserrat"/>
                <a:ea typeface="Montserrat"/>
                <a:cs typeface="Montserrat"/>
                <a:sym typeface="Montserrat"/>
              </a:rPr>
              <a:t>Logistic Regression</a:t>
            </a:r>
            <a:r>
              <a:rPr lang="en-US" sz="1800" b="0" i="0" u="none" strike="noStrike" cap="none">
                <a:solidFill>
                  <a:schemeClr val="lt1"/>
                </a:solidFill>
                <a:latin typeface="Montserrat"/>
                <a:ea typeface="Montserrat"/>
                <a:cs typeface="Montserrat"/>
                <a:sym typeface="Montserrat"/>
              </a:rPr>
              <a:t>. The model was too simple and was not able to perform </a:t>
            </a:r>
            <a:r>
              <a:rPr lang="en-US" sz="1800">
                <a:solidFill>
                  <a:schemeClr val="lt1"/>
                </a:solidFill>
                <a:latin typeface="Montserrat"/>
                <a:ea typeface="Montserrat"/>
                <a:cs typeface="Montserrat"/>
                <a:sym typeface="Montserrat"/>
              </a:rPr>
              <a:t>that</a:t>
            </a:r>
            <a:r>
              <a:rPr lang="en-US" sz="1800" b="0" i="0" u="none" strike="noStrike" cap="none">
                <a:solidFill>
                  <a:schemeClr val="lt1"/>
                </a:solidFill>
                <a:latin typeface="Montserrat"/>
                <a:ea typeface="Montserrat"/>
                <a:cs typeface="Montserrat"/>
                <a:sym typeface="Montserrat"/>
              </a:rPr>
              <a:t> well.</a:t>
            </a:r>
            <a:endParaRPr sz="900" b="0" i="0" u="none" strike="noStrike" cap="none">
              <a:solidFill>
                <a:schemeClr val="lt1"/>
              </a:solidFill>
              <a:latin typeface="Montserrat"/>
              <a:ea typeface="Montserrat"/>
              <a:cs typeface="Montserrat"/>
              <a:sym typeface="Montserrat"/>
            </a:endParaRPr>
          </a:p>
        </p:txBody>
      </p:sp>
      <p:sp>
        <p:nvSpPr>
          <p:cNvPr id="160" name="Google Shape;160;p28"/>
          <p:cNvSpPr txBox="1"/>
          <p:nvPr/>
        </p:nvSpPr>
        <p:spPr>
          <a:xfrm>
            <a:off x="434009" y="2352902"/>
            <a:ext cx="8275982" cy="64629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Montserrat"/>
                <a:ea typeface="Montserrat"/>
                <a:cs typeface="Montserrat"/>
                <a:sym typeface="Montserrat"/>
              </a:rPr>
              <a:t>The model’s Accuracy score for Training dataset was only </a:t>
            </a:r>
            <a:r>
              <a:rPr lang="en-US" sz="1800" b="1" i="0" u="none" strike="noStrike" cap="none">
                <a:solidFill>
                  <a:srgbClr val="000000"/>
                </a:solidFill>
                <a:latin typeface="Montserrat"/>
                <a:ea typeface="Montserrat"/>
                <a:cs typeface="Montserrat"/>
                <a:sym typeface="Montserrat"/>
              </a:rPr>
              <a:t>0.777 </a:t>
            </a:r>
            <a:r>
              <a:rPr lang="en-US" sz="1800" b="0" i="0" u="none" strike="noStrike" cap="none">
                <a:solidFill>
                  <a:srgbClr val="000000"/>
                </a:solidFill>
                <a:latin typeface="Montserrat"/>
                <a:ea typeface="Montserrat"/>
                <a:cs typeface="Montserrat"/>
                <a:sym typeface="Montserrat"/>
              </a:rPr>
              <a:t>&amp; for the Test dataset </a:t>
            </a:r>
            <a:r>
              <a:rPr lang="en-US" sz="1800" b="1" i="0" u="none" strike="noStrike" cap="none">
                <a:solidFill>
                  <a:srgbClr val="000000"/>
                </a:solidFill>
                <a:latin typeface="Montserrat"/>
                <a:ea typeface="Montserrat"/>
                <a:cs typeface="Montserrat"/>
                <a:sym typeface="Montserrat"/>
              </a:rPr>
              <a:t>0.783</a:t>
            </a:r>
            <a:r>
              <a:rPr lang="en-US" sz="1800" b="0" i="0" u="none" strike="noStrike" cap="none">
                <a:solidFill>
                  <a:srgbClr val="000000"/>
                </a:solidFill>
                <a:latin typeface="Montserrat"/>
                <a:ea typeface="Montserrat"/>
                <a:cs typeface="Montserrat"/>
                <a:sym typeface="Montserrat"/>
              </a:rPr>
              <a:t>.</a:t>
            </a:r>
            <a:endParaRPr sz="1800" b="0" i="0" u="none" strike="noStrike" cap="none">
              <a:solidFill>
                <a:srgbClr val="000000"/>
              </a:solidFill>
              <a:latin typeface="Montserrat"/>
              <a:ea typeface="Montserrat"/>
              <a:cs typeface="Montserrat"/>
              <a:sym typeface="Montserrat"/>
            </a:endParaRPr>
          </a:p>
        </p:txBody>
      </p:sp>
      <p:sp>
        <p:nvSpPr>
          <p:cNvPr id="161" name="Google Shape;161;p28"/>
          <p:cNvSpPr txBox="1"/>
          <p:nvPr/>
        </p:nvSpPr>
        <p:spPr>
          <a:xfrm>
            <a:off x="311700" y="3531749"/>
            <a:ext cx="8275982" cy="923289"/>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Montserrat"/>
                <a:ea typeface="Montserrat"/>
                <a:cs typeface="Montserrat"/>
                <a:sym typeface="Montserrat"/>
              </a:rPr>
              <a:t>We had to make our model more complex for better discretion. So moved to </a:t>
            </a:r>
            <a:r>
              <a:rPr lang="en-US" sz="1800" b="1" i="0" u="none" strike="noStrike" cap="none">
                <a:solidFill>
                  <a:schemeClr val="lt1"/>
                </a:solidFill>
                <a:latin typeface="Montserrat"/>
                <a:ea typeface="Montserrat"/>
                <a:cs typeface="Montserrat"/>
                <a:sym typeface="Montserrat"/>
              </a:rPr>
              <a:t>Decision Tree</a:t>
            </a:r>
            <a:r>
              <a:rPr lang="en-US" sz="1800" b="0" i="0" u="none" strike="noStrike" cap="none">
                <a:solidFill>
                  <a:schemeClr val="lt1"/>
                </a:solidFill>
                <a:latin typeface="Montserrat"/>
                <a:ea typeface="Montserrat"/>
                <a:cs typeface="Montserrat"/>
                <a:sym typeface="Montserrat"/>
              </a:rPr>
              <a:t>, </a:t>
            </a:r>
            <a:r>
              <a:rPr lang="en-US" sz="1800" b="1" i="0" u="none" strike="noStrike" cap="none">
                <a:solidFill>
                  <a:schemeClr val="lt1"/>
                </a:solidFill>
                <a:latin typeface="Montserrat"/>
                <a:ea typeface="Montserrat"/>
                <a:cs typeface="Montserrat"/>
                <a:sym typeface="Montserrat"/>
              </a:rPr>
              <a:t>Gradient Boosting Classifier </a:t>
            </a:r>
            <a:r>
              <a:rPr lang="en-US" sz="1800" b="0" i="0" u="none" strike="noStrike" cap="none">
                <a:solidFill>
                  <a:schemeClr val="lt1"/>
                </a:solidFill>
                <a:latin typeface="Montserrat"/>
                <a:ea typeface="Montserrat"/>
                <a:cs typeface="Montserrat"/>
                <a:sym typeface="Montserrat"/>
              </a:rPr>
              <a:t>for better results.</a:t>
            </a:r>
            <a:endParaRPr sz="2800" b="0" i="0" u="none" strike="noStrike" cap="none">
              <a:solidFill>
                <a:schemeClr val="lt1"/>
              </a:solidFill>
              <a:latin typeface="Montserrat"/>
              <a:ea typeface="Montserrat"/>
              <a:cs typeface="Montserrat"/>
              <a:sym typeface="Montserrat"/>
            </a:endParaRPr>
          </a:p>
        </p:txBody>
      </p:sp>
      <p:sp>
        <p:nvSpPr>
          <p:cNvPr id="162" name="Google Shape;162;p28"/>
          <p:cNvSpPr txBox="1"/>
          <p:nvPr/>
        </p:nvSpPr>
        <p:spPr>
          <a:xfrm>
            <a:off x="307650" y="626513"/>
            <a:ext cx="8520600" cy="5727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500" b="0" i="0" u="none" strike="noStrike" cap="none">
                <a:solidFill>
                  <a:srgbClr val="0E3B44"/>
                </a:solidFill>
                <a:latin typeface="Montserrat"/>
                <a:ea typeface="Montserrat"/>
                <a:cs typeface="Montserrat"/>
                <a:sym typeface="Montserrat"/>
              </a:rPr>
              <a:t>L</a:t>
            </a:r>
            <a:r>
              <a:rPr lang="en-US" sz="2500">
                <a:solidFill>
                  <a:srgbClr val="0E3B44"/>
                </a:solidFill>
                <a:latin typeface="Montserrat"/>
                <a:ea typeface="Montserrat"/>
                <a:cs typeface="Montserrat"/>
                <a:sym typeface="Montserrat"/>
              </a:rPr>
              <a:t>ogistic</a:t>
            </a:r>
            <a:r>
              <a:rPr lang="en-US" sz="2500" b="0" i="0" u="none" strike="noStrike" cap="none">
                <a:solidFill>
                  <a:srgbClr val="0E3B44"/>
                </a:solidFill>
                <a:latin typeface="Montserrat"/>
                <a:ea typeface="Montserrat"/>
                <a:cs typeface="Montserrat"/>
                <a:sym typeface="Montserrat"/>
              </a:rPr>
              <a:t> Regression</a:t>
            </a:r>
            <a:endParaRPr sz="2500" b="0" i="0" u="none" strike="noStrike" cap="none">
              <a:solidFill>
                <a:srgbClr val="0E3B4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p:nvPr/>
        </p:nvSpPr>
        <p:spPr>
          <a:xfrm>
            <a:off x="251500" y="0"/>
            <a:ext cx="3240300" cy="5143500"/>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The </a:t>
            </a:r>
            <a:r>
              <a:rPr lang="en-US" sz="1600" b="1" i="0" u="none" strike="noStrike" cap="none">
                <a:solidFill>
                  <a:schemeClr val="lt1"/>
                </a:solidFill>
                <a:latin typeface="Montserrat"/>
                <a:ea typeface="Montserrat"/>
                <a:cs typeface="Montserrat"/>
                <a:sym typeface="Montserrat"/>
              </a:rPr>
              <a:t>PAY_0</a:t>
            </a:r>
            <a:r>
              <a:rPr lang="en-US" sz="1600" b="0" i="0" u="none" strike="noStrike" cap="none">
                <a:solidFill>
                  <a:schemeClr val="lt1"/>
                </a:solidFill>
                <a:latin typeface="Montserrat"/>
                <a:ea typeface="Montserrat"/>
                <a:cs typeface="Montserrat"/>
                <a:sym typeface="Montserrat"/>
              </a:rPr>
              <a:t>(Payment record of April) is the most imp feature.</a:t>
            </a:r>
            <a:endParaRPr/>
          </a:p>
          <a:p>
            <a:pPr marL="285750" marR="0" lvl="0" indent="-285750" algn="l" rtl="0">
              <a:lnSpc>
                <a:spcPct val="150000"/>
              </a:lnSpc>
              <a:spcBef>
                <a:spcPts val="0"/>
              </a:spcBef>
              <a:spcAft>
                <a:spcPts val="0"/>
              </a:spcAft>
              <a:buClr>
                <a:schemeClr val="lt1"/>
              </a:buClr>
              <a:buSzPts val="1600"/>
              <a:buFont typeface="Arial"/>
              <a:buChar char="•"/>
            </a:pPr>
            <a:r>
              <a:rPr lang="en-US" sz="1600">
                <a:solidFill>
                  <a:schemeClr val="lt1"/>
                </a:solidFill>
                <a:latin typeface="Montserrat"/>
                <a:ea typeface="Montserrat"/>
                <a:cs typeface="Montserrat"/>
                <a:sym typeface="Montserrat"/>
              </a:rPr>
              <a:t>the accuracy was around 80% on train and test data set.</a:t>
            </a:r>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pic>
        <p:nvPicPr>
          <p:cNvPr id="168" name="Google Shape;168;p29"/>
          <p:cNvPicPr preferRelativeResize="0"/>
          <p:nvPr/>
        </p:nvPicPr>
        <p:blipFill rotWithShape="1">
          <a:blip r:embed="rId3">
            <a:alphaModFix/>
          </a:blip>
          <a:srcRect l="5715" t="2225" r="14498" b="2012"/>
          <a:stretch/>
        </p:blipFill>
        <p:spPr>
          <a:xfrm>
            <a:off x="4338084" y="802644"/>
            <a:ext cx="4699590" cy="4340856"/>
          </a:xfrm>
          <a:prstGeom prst="rect">
            <a:avLst/>
          </a:prstGeom>
          <a:noFill/>
          <a:ln>
            <a:noFill/>
          </a:ln>
        </p:spPr>
      </p:pic>
      <p:sp>
        <p:nvSpPr>
          <p:cNvPr id="169" name="Google Shape;169;p29"/>
          <p:cNvSpPr txBox="1"/>
          <p:nvPr/>
        </p:nvSpPr>
        <p:spPr>
          <a:xfrm>
            <a:off x="3140686" y="-180160"/>
            <a:ext cx="6088374" cy="1163558"/>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000" b="0" i="0" u="none" strike="noStrike" cap="none">
                <a:solidFill>
                  <a:schemeClr val="dk1"/>
                </a:solidFill>
                <a:latin typeface="Arial"/>
                <a:ea typeface="Arial"/>
                <a:cs typeface="Arial"/>
                <a:sym typeface="Arial"/>
              </a:rPr>
              <a:t>Decision Tree </a:t>
            </a:r>
            <a:r>
              <a:rPr lang="en-US" sz="3000">
                <a:solidFill>
                  <a:schemeClr val="dk1"/>
                </a:solidFill>
              </a:rPr>
              <a:t>Classification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p:nvPr/>
        </p:nvSpPr>
        <p:spPr>
          <a:xfrm>
            <a:off x="198346" y="288412"/>
            <a:ext cx="3161542" cy="4566676"/>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dirty="0">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dirty="0">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dirty="0">
                <a:solidFill>
                  <a:schemeClr val="lt1"/>
                </a:solidFill>
                <a:latin typeface="Montserrat"/>
                <a:ea typeface="Montserrat"/>
                <a:cs typeface="Montserrat"/>
                <a:sym typeface="Montserrat"/>
              </a:rPr>
              <a:t>According to the above graph:</a:t>
            </a:r>
            <a:endParaRPr dirty="0"/>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dirty="0">
                <a:solidFill>
                  <a:schemeClr val="lt1"/>
                </a:solidFill>
                <a:latin typeface="Montserrat"/>
                <a:ea typeface="Montserrat"/>
                <a:cs typeface="Montserrat"/>
                <a:sym typeface="Montserrat"/>
              </a:rPr>
              <a:t> </a:t>
            </a:r>
            <a:r>
              <a:rPr lang="en-US" sz="1600" b="1" dirty="0">
                <a:solidFill>
                  <a:schemeClr val="lt1"/>
                </a:solidFill>
                <a:latin typeface="Montserrat"/>
                <a:ea typeface="Montserrat"/>
                <a:cs typeface="Montserrat"/>
                <a:sym typeface="Montserrat"/>
              </a:rPr>
              <a:t>PAY_0</a:t>
            </a:r>
            <a:r>
              <a:rPr lang="en-US" sz="1600" b="0" i="0" u="none" strike="noStrike" cap="none" dirty="0">
                <a:solidFill>
                  <a:schemeClr val="lt1"/>
                </a:solidFill>
                <a:latin typeface="Montserrat"/>
                <a:ea typeface="Montserrat"/>
                <a:cs typeface="Montserrat"/>
                <a:sym typeface="Montserrat"/>
              </a:rPr>
              <a:t> is the most important feature.</a:t>
            </a:r>
            <a:endParaRPr dirty="0"/>
          </a:p>
          <a:p>
            <a:pPr marL="285750" marR="0" lvl="0" indent="-285750" algn="l" rtl="0">
              <a:lnSpc>
                <a:spcPct val="150000"/>
              </a:lnSpc>
              <a:spcBef>
                <a:spcPts val="0"/>
              </a:spcBef>
              <a:spcAft>
                <a:spcPts val="0"/>
              </a:spcAft>
              <a:buClr>
                <a:schemeClr val="lt1"/>
              </a:buClr>
              <a:buSzPts val="1600"/>
              <a:buFont typeface="Arial"/>
              <a:buChar char="•"/>
            </a:pPr>
            <a:r>
              <a:rPr lang="en-US" sz="1600" dirty="0">
                <a:solidFill>
                  <a:schemeClr val="lt1"/>
                </a:solidFill>
                <a:latin typeface="Montserrat"/>
                <a:ea typeface="Montserrat"/>
                <a:cs typeface="Montserrat"/>
                <a:sym typeface="Montserrat"/>
              </a:rPr>
              <a:t>Accuracy of this model was 82% on test and 84 % on train dataset.</a:t>
            </a:r>
            <a:endParaRPr dirty="0"/>
          </a:p>
          <a:p>
            <a:pPr marL="0" marR="0" lvl="0" indent="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dirty="0">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dirty="0">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dirty="0">
              <a:solidFill>
                <a:schemeClr val="dk2"/>
              </a:solidFill>
              <a:latin typeface="Montserrat"/>
              <a:ea typeface="Montserrat"/>
              <a:cs typeface="Montserrat"/>
              <a:sym typeface="Montserrat"/>
            </a:endParaRPr>
          </a:p>
        </p:txBody>
      </p:sp>
      <p:sp>
        <p:nvSpPr>
          <p:cNvPr id="175" name="Google Shape;175;p30"/>
          <p:cNvSpPr txBox="1"/>
          <p:nvPr/>
        </p:nvSpPr>
        <p:spPr>
          <a:xfrm>
            <a:off x="3051924" y="-360914"/>
            <a:ext cx="6088374" cy="1405814"/>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000" b="0" i="0" u="none" strike="noStrike" cap="none">
                <a:solidFill>
                  <a:schemeClr val="dk1"/>
                </a:solidFill>
                <a:latin typeface="Arial"/>
                <a:ea typeface="Arial"/>
                <a:cs typeface="Arial"/>
                <a:sym typeface="Arial"/>
              </a:rPr>
              <a:t>Gradient Boost </a:t>
            </a:r>
            <a:r>
              <a:rPr lang="en-US" sz="3000">
                <a:solidFill>
                  <a:schemeClr val="dk1"/>
                </a:solidFill>
              </a:rPr>
              <a:t>Classifier</a:t>
            </a:r>
            <a:endParaRPr/>
          </a:p>
        </p:txBody>
      </p:sp>
      <p:pic>
        <p:nvPicPr>
          <p:cNvPr id="176" name="Google Shape;176;p30"/>
          <p:cNvPicPr preferRelativeResize="0"/>
          <p:nvPr/>
        </p:nvPicPr>
        <p:blipFill rotWithShape="1">
          <a:blip r:embed="rId3">
            <a:alphaModFix/>
          </a:blip>
          <a:srcRect l="5715" t="2225" r="14498" b="2012"/>
          <a:stretch/>
        </p:blipFill>
        <p:spPr>
          <a:xfrm>
            <a:off x="3863671" y="703562"/>
            <a:ext cx="4699590" cy="44399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rotWithShape="1">
          <a:blip r:embed="rId3">
            <a:alphaModFix/>
          </a:blip>
          <a:srcRect l="5842" t="2606" r="9289" b="3519"/>
          <a:stretch/>
        </p:blipFill>
        <p:spPr>
          <a:xfrm>
            <a:off x="3299766" y="744280"/>
            <a:ext cx="5721326" cy="4271630"/>
          </a:xfrm>
          <a:prstGeom prst="rect">
            <a:avLst/>
          </a:prstGeom>
          <a:noFill/>
          <a:ln>
            <a:noFill/>
          </a:ln>
        </p:spPr>
      </p:pic>
      <p:sp>
        <p:nvSpPr>
          <p:cNvPr id="182" name="Google Shape;182;p31"/>
          <p:cNvSpPr txBox="1"/>
          <p:nvPr/>
        </p:nvSpPr>
        <p:spPr>
          <a:xfrm>
            <a:off x="198346" y="288412"/>
            <a:ext cx="2991421" cy="445370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 The </a:t>
            </a:r>
            <a:r>
              <a:rPr lang="en-US" sz="1600" b="1" i="0" u="none" strike="noStrike" cap="none">
                <a:solidFill>
                  <a:schemeClr val="lt1"/>
                </a:solidFill>
                <a:latin typeface="Montserrat"/>
                <a:ea typeface="Montserrat"/>
                <a:cs typeface="Montserrat"/>
                <a:sym typeface="Montserrat"/>
              </a:rPr>
              <a:t>PAY_0</a:t>
            </a:r>
            <a:r>
              <a:rPr lang="en-US" sz="1600" b="0" i="0" u="none" strike="noStrike" cap="none">
                <a:solidFill>
                  <a:schemeClr val="lt1"/>
                </a:solidFill>
                <a:latin typeface="Montserrat"/>
                <a:ea typeface="Montserrat"/>
                <a:cs typeface="Montserrat"/>
                <a:sym typeface="Montserrat"/>
              </a:rPr>
              <a:t>(Payment record of April) most important feature.</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Accuracy score on train dataset was </a:t>
            </a:r>
            <a:r>
              <a:rPr lang="en-US" sz="1600" b="1" i="0" u="none" strike="noStrike" cap="none">
                <a:solidFill>
                  <a:schemeClr val="lt1"/>
                </a:solidFill>
                <a:latin typeface="Montserrat"/>
                <a:ea typeface="Montserrat"/>
                <a:cs typeface="Montserrat"/>
                <a:sym typeface="Montserrat"/>
              </a:rPr>
              <a:t>0.92</a:t>
            </a:r>
            <a:r>
              <a:rPr lang="en-US" sz="1600" b="0" i="0" u="none" strike="noStrike" cap="none">
                <a:solidFill>
                  <a:schemeClr val="lt1"/>
                </a:solidFill>
                <a:latin typeface="Montserrat"/>
                <a:ea typeface="Montserrat"/>
                <a:cs typeface="Montserrat"/>
                <a:sym typeface="Montserrat"/>
              </a:rPr>
              <a:t>.</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Accuracy score on train dataset was </a:t>
            </a:r>
            <a:r>
              <a:rPr lang="en-US" sz="1600" b="1" i="0" u="none" strike="noStrike" cap="none">
                <a:solidFill>
                  <a:schemeClr val="lt1"/>
                </a:solidFill>
                <a:latin typeface="Montserrat"/>
                <a:ea typeface="Montserrat"/>
                <a:cs typeface="Montserrat"/>
                <a:sym typeface="Montserrat"/>
              </a:rPr>
              <a:t>0.816</a:t>
            </a:r>
            <a:r>
              <a:rPr lang="en-US" sz="1600" b="0" i="0" u="none" strike="noStrike" cap="none">
                <a:solidFill>
                  <a:schemeClr val="lt1"/>
                </a:solidFill>
                <a:latin typeface="Montserrat"/>
                <a:ea typeface="Montserrat"/>
                <a:cs typeface="Montserrat"/>
                <a:sym typeface="Montserrat"/>
              </a:rPr>
              <a:t>.</a:t>
            </a:r>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
        <p:nvSpPr>
          <p:cNvPr id="183" name="Google Shape;183;p31"/>
          <p:cNvSpPr txBox="1"/>
          <p:nvPr/>
        </p:nvSpPr>
        <p:spPr>
          <a:xfrm>
            <a:off x="3078523" y="-301528"/>
            <a:ext cx="6088374" cy="1405814"/>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000" b="0" i="0" u="none" strike="noStrike" cap="none">
                <a:solidFill>
                  <a:schemeClr val="dk1"/>
                </a:solidFill>
                <a:latin typeface="Arial"/>
                <a:ea typeface="Arial"/>
                <a:cs typeface="Arial"/>
                <a:sym typeface="Arial"/>
              </a:rPr>
              <a:t>XGBoost Classifier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63" name="Google Shape;63;p14"/>
          <p:cNvSpPr txBox="1"/>
          <p:nvPr/>
        </p:nvSpPr>
        <p:spPr>
          <a:xfrm>
            <a:off x="315750" y="90600"/>
            <a:ext cx="8520600" cy="5226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5200" b="0" i="0" u="none" strike="noStrike" cap="none">
                <a:solidFill>
                  <a:schemeClr val="dk1"/>
                </a:solidFill>
                <a:latin typeface="Montserrat"/>
                <a:ea typeface="Montserrat"/>
                <a:cs typeface="Montserrat"/>
                <a:sym typeface="Montserrat"/>
              </a:rPr>
              <a:t>Agenda</a:t>
            </a:r>
            <a:endParaRPr/>
          </a:p>
        </p:txBody>
      </p:sp>
      <p:sp>
        <p:nvSpPr>
          <p:cNvPr id="64" name="Google Shape;64;p14"/>
          <p:cNvSpPr/>
          <p:nvPr/>
        </p:nvSpPr>
        <p:spPr>
          <a:xfrm>
            <a:off x="624000" y="723300"/>
            <a:ext cx="7896000" cy="4329600"/>
          </a:xfrm>
          <a:prstGeom prst="roundRect">
            <a:avLst>
              <a:gd name="adj" fmla="val 1666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457200" marR="0" lvl="0" indent="0" algn="l" rtl="0">
              <a:lnSpc>
                <a:spcPct val="150000"/>
              </a:lnSpc>
              <a:spcBef>
                <a:spcPts val="0"/>
              </a:spcBef>
              <a:spcAft>
                <a:spcPts val="0"/>
              </a:spcAft>
              <a:buClr>
                <a:srgbClr val="000000"/>
              </a:buClr>
              <a:buSzPts val="1700"/>
              <a:buFont typeface="Arial"/>
              <a:buNone/>
            </a:pPr>
            <a:endParaRPr sz="1700" b="0" i="0" u="none" strike="noStrike" cap="none">
              <a:solidFill>
                <a:srgbClr val="000000"/>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Problem statement</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Objective</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Data summary</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Data cleaning</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Machine learning model building</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Conclusion</a:t>
            </a:r>
            <a:endParaRPr sz="1700" b="0" i="0" u="none" strike="noStrike" cap="none">
              <a:solidFill>
                <a:schemeClr val="lt1"/>
              </a:solidFill>
              <a:latin typeface="Montserrat"/>
              <a:ea typeface="Montserrat"/>
              <a:cs typeface="Montserrat"/>
              <a:sym typeface="Montserrat"/>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Appendix</a:t>
            </a:r>
            <a:endParaRPr sz="1700" b="0" i="0" u="none" strike="noStrike" cap="none">
              <a:solidFill>
                <a:schemeClr val="lt1"/>
              </a:solidFill>
              <a:latin typeface="Montserrat"/>
              <a:ea typeface="Montserrat"/>
              <a:cs typeface="Montserrat"/>
              <a:sym typeface="Montserrat"/>
            </a:endParaRPr>
          </a:p>
          <a:p>
            <a:pPr marL="1371600" marR="0" lvl="2"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Data Sources</a:t>
            </a:r>
            <a:endParaRPr sz="1700" b="0" i="0" u="none" strike="noStrike" cap="none">
              <a:solidFill>
                <a:schemeClr val="lt1"/>
              </a:solidFill>
              <a:latin typeface="Montserrat"/>
              <a:ea typeface="Montserrat"/>
              <a:cs typeface="Montserrat"/>
              <a:sym typeface="Montserrat"/>
            </a:endParaRPr>
          </a:p>
          <a:p>
            <a:pPr marL="1371600" marR="0" lvl="2"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Data Assumptions</a:t>
            </a:r>
            <a:endParaRPr sz="17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p:nvPr/>
        </p:nvSpPr>
        <p:spPr>
          <a:xfrm>
            <a:off x="198346" y="288412"/>
            <a:ext cx="2991421" cy="445370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The ROC-AUC of </a:t>
            </a:r>
            <a:r>
              <a:rPr lang="en-US" sz="1600" b="1" i="0" u="none" strike="noStrike" cap="none">
                <a:solidFill>
                  <a:schemeClr val="lt1"/>
                </a:solidFill>
                <a:latin typeface="Montserrat"/>
                <a:ea typeface="Montserrat"/>
                <a:cs typeface="Montserrat"/>
                <a:sym typeface="Montserrat"/>
              </a:rPr>
              <a:t>Gradient boost</a:t>
            </a:r>
            <a:r>
              <a:rPr lang="en-US" sz="1600" b="0" i="0" u="none" strike="noStrike" cap="none">
                <a:solidFill>
                  <a:schemeClr val="lt1"/>
                </a:solidFill>
                <a:latin typeface="Montserrat"/>
                <a:ea typeface="Montserrat"/>
                <a:cs typeface="Montserrat"/>
                <a:sym typeface="Montserrat"/>
              </a:rPr>
              <a:t> and </a:t>
            </a:r>
            <a:r>
              <a:rPr lang="en-US" sz="1600" b="1" i="0" u="none" strike="noStrike" cap="none">
                <a:solidFill>
                  <a:schemeClr val="lt1"/>
                </a:solidFill>
                <a:latin typeface="Montserrat"/>
                <a:ea typeface="Montserrat"/>
                <a:cs typeface="Montserrat"/>
                <a:sym typeface="Montserrat"/>
              </a:rPr>
              <a:t>Xgboost </a:t>
            </a:r>
            <a:r>
              <a:rPr lang="en-US" sz="1600" b="0" i="0" u="none" strike="noStrike" cap="none">
                <a:solidFill>
                  <a:schemeClr val="lt1"/>
                </a:solidFill>
                <a:latin typeface="Montserrat"/>
                <a:ea typeface="Montserrat"/>
                <a:cs typeface="Montserrat"/>
                <a:sym typeface="Montserrat"/>
              </a:rPr>
              <a:t>algorithms are same.</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Model at 60% true positive rate gives around 17% of False positive results.</a:t>
            </a: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
        <p:nvSpPr>
          <p:cNvPr id="189" name="Google Shape;189;p32"/>
          <p:cNvSpPr txBox="1"/>
          <p:nvPr/>
        </p:nvSpPr>
        <p:spPr>
          <a:xfrm>
            <a:off x="3122696" y="-104502"/>
            <a:ext cx="6088374" cy="1405814"/>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000" b="0" i="0" u="none" strike="noStrike" cap="none">
                <a:solidFill>
                  <a:schemeClr val="dk1"/>
                </a:solidFill>
                <a:latin typeface="Arial"/>
                <a:ea typeface="Arial"/>
                <a:cs typeface="Arial"/>
                <a:sym typeface="Arial"/>
              </a:rPr>
              <a:t>ROC Curve</a:t>
            </a:r>
            <a:endParaRPr/>
          </a:p>
        </p:txBody>
      </p:sp>
      <p:pic>
        <p:nvPicPr>
          <p:cNvPr id="190" name="Google Shape;190;p32"/>
          <p:cNvPicPr preferRelativeResize="0"/>
          <p:nvPr/>
        </p:nvPicPr>
        <p:blipFill rotWithShape="1">
          <a:blip r:embed="rId3">
            <a:alphaModFix/>
          </a:blip>
          <a:srcRect l="3967" t="2913" r="15311"/>
          <a:stretch/>
        </p:blipFill>
        <p:spPr>
          <a:xfrm>
            <a:off x="3189767" y="1222745"/>
            <a:ext cx="5954233" cy="332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p:nvPr/>
        </p:nvSpPr>
        <p:spPr>
          <a:xfrm>
            <a:off x="3280939" y="-609874"/>
            <a:ext cx="6088374" cy="1577435"/>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000" b="0" i="0" u="none" strike="noStrike" cap="none">
                <a:solidFill>
                  <a:schemeClr val="dk1"/>
                </a:solidFill>
                <a:latin typeface="Arial"/>
                <a:ea typeface="Arial"/>
                <a:cs typeface="Arial"/>
                <a:sym typeface="Arial"/>
              </a:rPr>
              <a:t>Waterfall Model</a:t>
            </a:r>
            <a:endParaRPr/>
          </a:p>
        </p:txBody>
      </p:sp>
      <p:sp>
        <p:nvSpPr>
          <p:cNvPr id="196" name="Google Shape;196;p33"/>
          <p:cNvSpPr txBox="1"/>
          <p:nvPr/>
        </p:nvSpPr>
        <p:spPr>
          <a:xfrm>
            <a:off x="421630" y="344895"/>
            <a:ext cx="2991421" cy="4453709"/>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lt1"/>
                </a:solidFill>
                <a:latin typeface="Montserrat"/>
                <a:ea typeface="Montserrat"/>
                <a:cs typeface="Montserrat"/>
                <a:sym typeface="Montserrat"/>
              </a:rPr>
              <a:t>The bottom of a waterfall plot starts as the expected value of the model output, and then each row shows how the positive (red) or negative (blue) contribution of each feature moves the value from the expected model output over the background dataset to the model output for this prediction.</a:t>
            </a:r>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pic>
        <p:nvPicPr>
          <p:cNvPr id="197" name="Google Shape;197;p33"/>
          <p:cNvPicPr preferRelativeResize="0"/>
          <p:nvPr/>
        </p:nvPicPr>
        <p:blipFill rotWithShape="1">
          <a:blip r:embed="rId3">
            <a:alphaModFix/>
          </a:blip>
          <a:srcRect l="4651" t="2023" r="18675" b="2964"/>
          <a:stretch/>
        </p:blipFill>
        <p:spPr>
          <a:xfrm>
            <a:off x="4225325" y="344895"/>
            <a:ext cx="4497045" cy="48203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p:nvPr/>
        </p:nvSpPr>
        <p:spPr>
          <a:xfrm>
            <a:off x="191490" y="536283"/>
            <a:ext cx="2700566" cy="3791170"/>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4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400" b="0" i="0" u="none" strike="noStrike" cap="none">
                <a:solidFill>
                  <a:schemeClr val="lt1"/>
                </a:solidFill>
                <a:latin typeface="Montserrat"/>
                <a:ea typeface="Montserrat"/>
                <a:cs typeface="Montserrat"/>
                <a:sym typeface="Montserrat"/>
              </a:rPr>
              <a:t>The </a:t>
            </a:r>
            <a:r>
              <a:rPr lang="en-US" sz="1400" b="1" i="0" u="none" strike="noStrike" cap="none">
                <a:solidFill>
                  <a:schemeClr val="lt1"/>
                </a:solidFill>
                <a:latin typeface="Montserrat"/>
                <a:ea typeface="Montserrat"/>
                <a:cs typeface="Montserrat"/>
                <a:sym typeface="Montserrat"/>
              </a:rPr>
              <a:t>PAY_0</a:t>
            </a:r>
            <a:r>
              <a:rPr lang="en-US" sz="1400" b="0" i="0" u="none" strike="noStrike" cap="none">
                <a:solidFill>
                  <a:schemeClr val="lt1"/>
                </a:solidFill>
                <a:latin typeface="Montserrat"/>
                <a:ea typeface="Montserrat"/>
                <a:cs typeface="Montserrat"/>
                <a:sym typeface="Montserrat"/>
              </a:rPr>
              <a:t>(Payment record of April) most important feature as it has the highest shap value.</a:t>
            </a:r>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457200" marR="0" lvl="0" indent="-342900" algn="ctr" rtl="0">
              <a:lnSpc>
                <a:spcPct val="100000"/>
              </a:lnSpc>
              <a:spcBef>
                <a:spcPts val="0"/>
              </a:spcBef>
              <a:spcAft>
                <a:spcPts val="0"/>
              </a:spcAft>
              <a:buClr>
                <a:schemeClr val="dk2"/>
              </a:buClr>
              <a:buSzPts val="2800"/>
              <a:buFont typeface="Arial"/>
              <a:buNone/>
            </a:pPr>
            <a:endParaRPr sz="1600" b="1" i="0" u="none" strike="noStrike" cap="none">
              <a:solidFill>
                <a:schemeClr val="dk2"/>
              </a:solidFill>
              <a:latin typeface="Arial"/>
              <a:ea typeface="Arial"/>
              <a:cs typeface="Arial"/>
              <a:sym typeface="Arial"/>
            </a:endParaRPr>
          </a:p>
          <a:p>
            <a:pPr marL="285750" marR="0" lvl="0" indent="-18415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endParaRPr sz="16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pic>
        <p:nvPicPr>
          <p:cNvPr id="203" name="Google Shape;203;p34"/>
          <p:cNvPicPr preferRelativeResize="0"/>
          <p:nvPr/>
        </p:nvPicPr>
        <p:blipFill rotWithShape="1">
          <a:blip r:embed="rId3">
            <a:alphaModFix/>
          </a:blip>
          <a:srcRect l="4695" r="14921"/>
          <a:stretch/>
        </p:blipFill>
        <p:spPr>
          <a:xfrm>
            <a:off x="3165424" y="1002118"/>
            <a:ext cx="5978576" cy="3520072"/>
          </a:xfrm>
          <a:prstGeom prst="rect">
            <a:avLst/>
          </a:prstGeom>
          <a:noFill/>
          <a:ln>
            <a:noFill/>
          </a:ln>
        </p:spPr>
      </p:pic>
      <p:sp>
        <p:nvSpPr>
          <p:cNvPr id="204" name="Google Shape;204;p34"/>
          <p:cNvSpPr txBox="1"/>
          <p:nvPr/>
        </p:nvSpPr>
        <p:spPr>
          <a:xfrm>
            <a:off x="2690039" y="895361"/>
            <a:ext cx="6634716" cy="383203"/>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300" b="1" i="0" u="none" strike="noStrike" cap="none">
                <a:solidFill>
                  <a:schemeClr val="dk1"/>
                </a:solidFill>
                <a:latin typeface="Montserrat"/>
                <a:ea typeface="Montserrat"/>
                <a:cs typeface="Montserrat"/>
                <a:sym typeface="Montserrat"/>
              </a:rPr>
              <a:t>Shap Plot ( Impact On Model Output)</a:t>
            </a:r>
            <a:endParaRPr sz="23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Arial"/>
              <a:buNone/>
            </a:pPr>
            <a:endParaRPr sz="52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5"/>
          <p:cNvPicPr preferRelativeResize="0"/>
          <p:nvPr/>
        </p:nvPicPr>
        <p:blipFill rotWithShape="1">
          <a:blip r:embed="rId3">
            <a:alphaModFix/>
          </a:blip>
          <a:srcRect l="7092" t="10951"/>
          <a:stretch/>
        </p:blipFill>
        <p:spPr>
          <a:xfrm>
            <a:off x="444975" y="1144900"/>
            <a:ext cx="8350000" cy="1212425"/>
          </a:xfrm>
          <a:prstGeom prst="rect">
            <a:avLst/>
          </a:prstGeom>
          <a:noFill/>
          <a:ln>
            <a:noFill/>
          </a:ln>
        </p:spPr>
      </p:pic>
      <p:sp>
        <p:nvSpPr>
          <p:cNvPr id="210" name="Google Shape;210;p35"/>
          <p:cNvSpPr txBox="1"/>
          <p:nvPr/>
        </p:nvSpPr>
        <p:spPr>
          <a:xfrm rot="-5400000">
            <a:off x="3542635" y="-423309"/>
            <a:ext cx="1734437" cy="8043531"/>
          </a:xfrm>
          <a:prstGeom prst="rect">
            <a:avLst/>
          </a:prstGeom>
          <a:solidFill>
            <a:schemeClr val="lt2"/>
          </a:solidFill>
          <a:ln>
            <a:noFill/>
          </a:ln>
        </p:spPr>
        <p:txBody>
          <a:bodyPr spcFirstLastPara="1" wrap="square" lIns="91425" tIns="91425" rIns="91425" bIns="91425" anchor="t" anchorCtr="0">
            <a:noAutofit/>
          </a:bodyPr>
          <a:lstStyle/>
          <a:p>
            <a:pPr marL="285750" marR="0" lvl="0" indent="-19685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285750" marR="0" lvl="0" indent="-19685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285750" marR="0" lvl="0" indent="-19685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171450" marR="0" lvl="0" indent="-12065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685800" marR="0" lvl="0" indent="-3429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
        <p:nvSpPr>
          <p:cNvPr id="211" name="Google Shape;211;p35"/>
          <p:cNvSpPr txBox="1"/>
          <p:nvPr/>
        </p:nvSpPr>
        <p:spPr>
          <a:xfrm>
            <a:off x="563526" y="3010680"/>
            <a:ext cx="7485320"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Montserrat"/>
                <a:ea typeface="Montserrat"/>
                <a:cs typeface="Montserrat"/>
                <a:sym typeface="Montserrat"/>
              </a:rPr>
              <a:t>Features pushing the prediction higher are in red like </a:t>
            </a:r>
            <a:r>
              <a:rPr lang="en-US" sz="1400" b="1" i="0" u="none" strike="noStrike" cap="none">
                <a:solidFill>
                  <a:srgbClr val="000000"/>
                </a:solidFill>
                <a:latin typeface="Montserrat"/>
                <a:ea typeface="Montserrat"/>
                <a:cs typeface="Montserrat"/>
                <a:sym typeface="Montserrat"/>
              </a:rPr>
              <a:t>Education</a:t>
            </a:r>
            <a:r>
              <a:rPr lang="en-US" sz="1400" b="0" i="0" u="none" strike="noStrike" cap="none">
                <a:solidFill>
                  <a:srgbClr val="000000"/>
                </a:solidFill>
                <a:latin typeface="Montserrat"/>
                <a:ea typeface="Montserrat"/>
                <a:cs typeface="Montserrat"/>
                <a:sym typeface="Montserrat"/>
              </a:rPr>
              <a:t> &amp; </a:t>
            </a:r>
            <a:r>
              <a:rPr lang="en-US" sz="1400" b="1" i="0" u="none" strike="noStrike" cap="none">
                <a:solidFill>
                  <a:srgbClr val="000000"/>
                </a:solidFill>
                <a:latin typeface="Montserrat"/>
                <a:ea typeface="Montserrat"/>
                <a:cs typeface="Montserrat"/>
                <a:sym typeface="Montserrat"/>
              </a:rPr>
              <a:t>BILL_AMT6</a:t>
            </a:r>
            <a:r>
              <a:rPr lang="en-US" sz="1400" b="0" i="0" u="none" strike="noStrike" cap="none">
                <a:solidFill>
                  <a:srgbClr val="000000"/>
                </a:solidFill>
                <a:latin typeface="Montserrat"/>
                <a:ea typeface="Montserrat"/>
                <a:cs typeface="Montserrat"/>
                <a:sym typeface="Montserrat"/>
              </a:rPr>
              <a:t>.</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Montserrat"/>
                <a:ea typeface="Montserrat"/>
                <a:cs typeface="Montserrat"/>
                <a:sym typeface="Montserrat"/>
              </a:rPr>
              <a:t>Features which are in blue are lowering the prediction like </a:t>
            </a:r>
            <a:r>
              <a:rPr lang="en-US" sz="1400" b="1" i="0" u="none" strike="noStrike" cap="none">
                <a:solidFill>
                  <a:srgbClr val="000000"/>
                </a:solidFill>
                <a:latin typeface="Montserrat"/>
                <a:ea typeface="Montserrat"/>
                <a:cs typeface="Montserrat"/>
                <a:sym typeface="Montserrat"/>
              </a:rPr>
              <a:t>LIMIT_BAL</a:t>
            </a:r>
            <a:r>
              <a:rPr lang="en-US" sz="1400" b="0" i="0" u="none" strike="noStrike" cap="none">
                <a:solidFill>
                  <a:srgbClr val="000000"/>
                </a:solidFill>
                <a:latin typeface="Montserrat"/>
                <a:ea typeface="Montserrat"/>
                <a:cs typeface="Montserrat"/>
                <a:sym typeface="Montserrat"/>
              </a:rPr>
              <a:t> &amp; </a:t>
            </a:r>
            <a:r>
              <a:rPr lang="en-US" sz="1400" b="1" i="0" u="none" strike="noStrike" cap="none">
                <a:solidFill>
                  <a:srgbClr val="000000"/>
                </a:solidFill>
                <a:latin typeface="Montserrat"/>
                <a:ea typeface="Montserrat"/>
                <a:cs typeface="Montserrat"/>
                <a:sym typeface="Montserrat"/>
              </a:rPr>
              <a:t>PAY_AMT4</a:t>
            </a:r>
            <a:r>
              <a:rPr lang="en-US" sz="1400" b="0" i="0" u="none" strike="noStrike" cap="none">
                <a:solidFill>
                  <a:srgbClr val="000000"/>
                </a:solidFill>
                <a:latin typeface="Montserrat"/>
                <a:ea typeface="Montserrat"/>
                <a:cs typeface="Montserrat"/>
                <a:sym typeface="Montserrat"/>
              </a:rPr>
              <a:t>.</a:t>
            </a:r>
            <a:endParaRPr/>
          </a:p>
        </p:txBody>
      </p:sp>
      <p:sp>
        <p:nvSpPr>
          <p:cNvPr id="212" name="Google Shape;212;p35"/>
          <p:cNvSpPr txBox="1"/>
          <p:nvPr/>
        </p:nvSpPr>
        <p:spPr>
          <a:xfrm>
            <a:off x="988828" y="827624"/>
            <a:ext cx="6634716" cy="383203"/>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Montserrat"/>
                <a:ea typeface="Montserrat"/>
                <a:cs typeface="Montserrat"/>
                <a:sym typeface="Montserrat"/>
              </a:rPr>
              <a:t>Force Plot</a:t>
            </a:r>
            <a:endParaRPr sz="28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Arial"/>
              <a:buNone/>
            </a:pPr>
            <a:endParaRPr sz="52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p:nvPr/>
        </p:nvSpPr>
        <p:spPr>
          <a:xfrm>
            <a:off x="311700" y="80525"/>
            <a:ext cx="8177100" cy="78045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5200" b="0" i="0" u="none" strike="noStrike" cap="none">
                <a:solidFill>
                  <a:schemeClr val="dk1"/>
                </a:solidFill>
                <a:latin typeface="Montserrat"/>
                <a:ea typeface="Montserrat"/>
                <a:cs typeface="Montserrat"/>
                <a:sym typeface="Montserrat"/>
              </a:rPr>
              <a:t>Conclusion</a:t>
            </a:r>
            <a:endParaRPr sz="5200" b="0" i="0" u="none" strike="noStrike" cap="none">
              <a:solidFill>
                <a:schemeClr val="dk1"/>
              </a:solidFill>
              <a:latin typeface="Arial"/>
              <a:ea typeface="Arial"/>
              <a:cs typeface="Arial"/>
              <a:sym typeface="Arial"/>
            </a:endParaRPr>
          </a:p>
        </p:txBody>
      </p:sp>
      <p:sp>
        <p:nvSpPr>
          <p:cNvPr id="218" name="Google Shape;218;p36"/>
          <p:cNvSpPr/>
          <p:nvPr/>
        </p:nvSpPr>
        <p:spPr>
          <a:xfrm>
            <a:off x="272400" y="1064875"/>
            <a:ext cx="8599200" cy="3998100"/>
          </a:xfrm>
          <a:prstGeom prst="roundRect">
            <a:avLst>
              <a:gd name="adj" fmla="val 16667"/>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35714"/>
              </a:lnSpc>
              <a:spcBef>
                <a:spcPts val="0"/>
              </a:spcBef>
              <a:spcAft>
                <a:spcPts val="0"/>
              </a:spcAft>
              <a:buClr>
                <a:srgbClr val="000000"/>
              </a:buClr>
              <a:buSzPts val="1050"/>
              <a:buFont typeface="Arial"/>
              <a:buNone/>
            </a:pPr>
            <a:endParaRPr sz="1050" b="0" i="0" u="none" strike="noStrike" cap="none">
              <a:solidFill>
                <a:srgbClr val="000000"/>
              </a:solidFill>
              <a:highlight>
                <a:srgbClr val="FFFFFE"/>
              </a:highlight>
              <a:latin typeface="Courier New"/>
              <a:ea typeface="Courier New"/>
              <a:cs typeface="Courier New"/>
              <a:sym typeface="Courier New"/>
            </a:endParaRPr>
          </a:p>
          <a:p>
            <a:pPr marL="457200" marR="0" lvl="0" indent="-336550" algn="l" rtl="0">
              <a:lnSpc>
                <a:spcPct val="150000"/>
              </a:lnSpc>
              <a:spcBef>
                <a:spcPts val="0"/>
              </a:spcBef>
              <a:spcAft>
                <a:spcPts val="0"/>
              </a:spcAft>
              <a:buClr>
                <a:schemeClr val="lt1"/>
              </a:buClr>
              <a:buSzPts val="1700"/>
              <a:buFont typeface="Montserrat"/>
              <a:buChar char="●"/>
            </a:pPr>
            <a:r>
              <a:rPr lang="en-US" sz="1600" b="0" i="0" u="none" strike="noStrike" cap="none">
                <a:solidFill>
                  <a:schemeClr val="lt1"/>
                </a:solidFill>
                <a:latin typeface="Montserrat"/>
                <a:ea typeface="Montserrat"/>
                <a:cs typeface="Montserrat"/>
                <a:sym typeface="Montserrat"/>
              </a:rPr>
              <a:t>The </a:t>
            </a:r>
            <a:r>
              <a:rPr lang="en-US" sz="1600" b="0" i="0" u="none" strike="noStrike" cap="none">
                <a:solidFill>
                  <a:srgbClr val="000000"/>
                </a:solidFill>
                <a:latin typeface="Montserrat"/>
                <a:ea typeface="Montserrat"/>
                <a:cs typeface="Montserrat"/>
                <a:sym typeface="Montserrat"/>
              </a:rPr>
              <a:t>Data categorical variables had minority classes which were added to their closest majority class</a:t>
            </a:r>
            <a:endParaRPr/>
          </a:p>
          <a:p>
            <a:pPr marL="457200" marR="0" lvl="0" indent="-336550" algn="l" rtl="0">
              <a:lnSpc>
                <a:spcPct val="150000"/>
              </a:lnSpc>
              <a:spcBef>
                <a:spcPts val="0"/>
              </a:spcBef>
              <a:spcAft>
                <a:spcPts val="0"/>
              </a:spcAft>
              <a:buClr>
                <a:schemeClr val="lt1"/>
              </a:buClr>
              <a:buSzPts val="1700"/>
              <a:buFont typeface="Montserrat"/>
              <a:buChar char="●"/>
            </a:pPr>
            <a:r>
              <a:rPr lang="en-US" sz="1600" b="0" i="0" u="none" strike="noStrike" cap="none">
                <a:solidFill>
                  <a:srgbClr val="000000"/>
                </a:solidFill>
                <a:latin typeface="Montserrat"/>
                <a:ea typeface="Montserrat"/>
                <a:cs typeface="Montserrat"/>
                <a:sym typeface="Montserrat"/>
              </a:rPr>
              <a:t>People who studied the </a:t>
            </a:r>
            <a:r>
              <a:rPr lang="en-US" sz="1600" b="1" i="0" u="none" strike="noStrike" cap="none">
                <a:solidFill>
                  <a:srgbClr val="000000"/>
                </a:solidFill>
                <a:latin typeface="Montserrat"/>
                <a:ea typeface="Montserrat"/>
                <a:cs typeface="Montserrat"/>
                <a:sym typeface="Montserrat"/>
              </a:rPr>
              <a:t>higher University </a:t>
            </a:r>
            <a:r>
              <a:rPr lang="en-US" sz="1600" b="0" i="0" u="none" strike="noStrike" cap="none">
                <a:solidFill>
                  <a:srgbClr val="000000"/>
                </a:solidFill>
                <a:latin typeface="Montserrat"/>
                <a:ea typeface="Montserrat"/>
                <a:cs typeface="Montserrat"/>
                <a:sym typeface="Montserrat"/>
              </a:rPr>
              <a:t>education defaulted the most.</a:t>
            </a:r>
            <a:endParaRPr/>
          </a:p>
          <a:p>
            <a:pPr marL="457200" marR="0" lvl="0" indent="-336550" algn="l" rtl="0">
              <a:lnSpc>
                <a:spcPct val="150000"/>
              </a:lnSpc>
              <a:spcBef>
                <a:spcPts val="0"/>
              </a:spcBef>
              <a:spcAft>
                <a:spcPts val="0"/>
              </a:spcAft>
              <a:buClr>
                <a:schemeClr val="lt1"/>
              </a:buClr>
              <a:buSzPts val="1700"/>
              <a:buFont typeface="Montserrat"/>
              <a:buChar char="●"/>
            </a:pPr>
            <a:r>
              <a:rPr lang="en-US" sz="1600" b="0" i="0" u="none" strike="noStrike" cap="none">
                <a:solidFill>
                  <a:srgbClr val="000000"/>
                </a:solidFill>
                <a:latin typeface="Montserrat"/>
                <a:ea typeface="Montserrat"/>
                <a:cs typeface="Montserrat"/>
                <a:sym typeface="Montserrat"/>
              </a:rPr>
              <a:t>People who had an </a:t>
            </a:r>
            <a:r>
              <a:rPr lang="en-US" sz="1600" b="1" i="0" u="none" strike="noStrike" cap="none">
                <a:solidFill>
                  <a:srgbClr val="000000"/>
                </a:solidFill>
                <a:latin typeface="Montserrat"/>
                <a:ea typeface="Montserrat"/>
                <a:cs typeface="Montserrat"/>
                <a:sym typeface="Montserrat"/>
              </a:rPr>
              <a:t>University</a:t>
            </a:r>
            <a:r>
              <a:rPr lang="en-US" sz="1600" b="0" i="0" u="none" strike="noStrike" cap="none">
                <a:solidFill>
                  <a:srgbClr val="000000"/>
                </a:solidFill>
                <a:latin typeface="Montserrat"/>
                <a:ea typeface="Montserrat"/>
                <a:cs typeface="Montserrat"/>
                <a:sym typeface="Montserrat"/>
              </a:rPr>
              <a:t> level education were most in the numbers.</a:t>
            </a:r>
            <a:endParaRPr/>
          </a:p>
          <a:p>
            <a:pPr marL="457200" marR="0" lvl="0" indent="-336550" algn="l" rtl="0">
              <a:lnSpc>
                <a:spcPct val="150000"/>
              </a:lnSpc>
              <a:spcBef>
                <a:spcPts val="0"/>
              </a:spcBef>
              <a:spcAft>
                <a:spcPts val="0"/>
              </a:spcAft>
              <a:buClr>
                <a:schemeClr val="lt1"/>
              </a:buClr>
              <a:buSzPts val="1700"/>
              <a:buFont typeface="Montserrat"/>
              <a:buChar char="●"/>
            </a:pPr>
            <a:r>
              <a:rPr lang="en-US" sz="1600" b="1" i="0" u="none" strike="noStrike" cap="none">
                <a:solidFill>
                  <a:srgbClr val="000000"/>
                </a:solidFill>
                <a:latin typeface="Montserrat"/>
                <a:ea typeface="Montserrat"/>
                <a:cs typeface="Montserrat"/>
                <a:sym typeface="Montserrat"/>
              </a:rPr>
              <a:t>Logistic regression </a:t>
            </a:r>
            <a:r>
              <a:rPr lang="en-US" sz="1600" b="0" i="0" u="none" strike="noStrike" cap="none">
                <a:solidFill>
                  <a:srgbClr val="000000"/>
                </a:solidFill>
                <a:latin typeface="Montserrat"/>
                <a:ea typeface="Montserrat"/>
                <a:cs typeface="Montserrat"/>
                <a:sym typeface="Montserrat"/>
              </a:rPr>
              <a:t>Accuracy were </a:t>
            </a:r>
            <a:r>
              <a:rPr lang="en-US" sz="1600" b="1" i="0" u="none" strike="noStrike" cap="none">
                <a:solidFill>
                  <a:srgbClr val="000000"/>
                </a:solidFill>
                <a:latin typeface="Montserrat"/>
                <a:ea typeface="Montserrat"/>
                <a:cs typeface="Montserrat"/>
                <a:sym typeface="Montserrat"/>
              </a:rPr>
              <a:t>78%</a:t>
            </a:r>
            <a:r>
              <a:rPr lang="en-US" sz="1600" b="0" i="0" u="none" strike="noStrike" cap="none">
                <a:solidFill>
                  <a:srgbClr val="000000"/>
                </a:solidFill>
                <a:latin typeface="Montserrat"/>
                <a:ea typeface="Montserrat"/>
                <a:cs typeface="Montserrat"/>
                <a:sym typeface="Montserrat"/>
              </a:rPr>
              <a:t> on test data. It over-fitted with 1% with respect to train accuracy.</a:t>
            </a:r>
            <a:endParaRPr/>
          </a:p>
          <a:p>
            <a:pPr marL="457200" marR="0" lvl="0" indent="-336550" algn="l" rtl="0">
              <a:lnSpc>
                <a:spcPct val="150000"/>
              </a:lnSpc>
              <a:spcBef>
                <a:spcPts val="0"/>
              </a:spcBef>
              <a:spcAft>
                <a:spcPts val="0"/>
              </a:spcAft>
              <a:buClr>
                <a:schemeClr val="lt1"/>
              </a:buClr>
              <a:buSzPts val="1700"/>
              <a:buFont typeface="Montserrat"/>
              <a:buChar char="●"/>
            </a:pPr>
            <a:r>
              <a:rPr lang="en-US" sz="1600" b="1" i="0" u="none" strike="noStrike" cap="none">
                <a:solidFill>
                  <a:srgbClr val="000000"/>
                </a:solidFill>
                <a:latin typeface="Montserrat"/>
                <a:ea typeface="Montserrat"/>
                <a:cs typeface="Montserrat"/>
                <a:sym typeface="Montserrat"/>
              </a:rPr>
              <a:t>Gradient boost</a:t>
            </a:r>
            <a:r>
              <a:rPr lang="en-US" sz="1600" b="0" i="0" u="none" strike="noStrike" cap="none">
                <a:solidFill>
                  <a:srgbClr val="000000"/>
                </a:solidFill>
                <a:latin typeface="Montserrat"/>
                <a:ea typeface="Montserrat"/>
                <a:cs typeface="Montserrat"/>
                <a:sym typeface="Montserrat"/>
              </a:rPr>
              <a:t> gave the highest accuracy of </a:t>
            </a:r>
            <a:r>
              <a:rPr lang="en-US" sz="1600" b="1" i="0" u="none" strike="noStrike" cap="none">
                <a:solidFill>
                  <a:srgbClr val="000000"/>
                </a:solidFill>
                <a:latin typeface="Montserrat"/>
                <a:ea typeface="Montserrat"/>
                <a:cs typeface="Montserrat"/>
                <a:sym typeface="Montserrat"/>
              </a:rPr>
              <a:t>82%</a:t>
            </a:r>
            <a:r>
              <a:rPr lang="en-US" sz="1600" b="0" i="0" u="none" strike="noStrike" cap="none">
                <a:solidFill>
                  <a:srgbClr val="000000"/>
                </a:solidFill>
                <a:latin typeface="Montserrat"/>
                <a:ea typeface="Montserrat"/>
                <a:cs typeface="Montserrat"/>
                <a:sym typeface="Montserrat"/>
              </a:rPr>
              <a:t> on test dataset.</a:t>
            </a:r>
            <a:endParaRPr/>
          </a:p>
          <a:p>
            <a:pPr marL="457200" marR="0" lvl="0" indent="-336550" algn="l" rtl="0">
              <a:lnSpc>
                <a:spcPct val="150000"/>
              </a:lnSpc>
              <a:spcBef>
                <a:spcPts val="0"/>
              </a:spcBef>
              <a:spcAft>
                <a:spcPts val="0"/>
              </a:spcAft>
              <a:buClr>
                <a:schemeClr val="lt1"/>
              </a:buClr>
              <a:buSzPts val="1700"/>
              <a:buFont typeface="Montserrat"/>
              <a:buChar char="●"/>
            </a:pPr>
            <a:r>
              <a:rPr lang="en-US" sz="1600" b="0" i="0" u="none" strike="noStrike" cap="none">
                <a:solidFill>
                  <a:srgbClr val="000000"/>
                </a:solidFill>
                <a:latin typeface="Montserrat"/>
                <a:ea typeface="Montserrat"/>
                <a:cs typeface="Montserrat"/>
                <a:sym typeface="Montserrat"/>
              </a:rPr>
              <a:t>Repayment in the month of September i.e. </a:t>
            </a:r>
            <a:r>
              <a:rPr lang="en-US" sz="1600" b="1" i="0" u="none" strike="noStrike" cap="none">
                <a:solidFill>
                  <a:srgbClr val="000000"/>
                </a:solidFill>
                <a:latin typeface="Montserrat"/>
                <a:ea typeface="Montserrat"/>
                <a:cs typeface="Montserrat"/>
                <a:sym typeface="Montserrat"/>
              </a:rPr>
              <a:t>PAY_0</a:t>
            </a:r>
            <a:r>
              <a:rPr lang="en-US" sz="1600" b="0" i="0" u="none" strike="noStrike" cap="none">
                <a:solidFill>
                  <a:srgbClr val="000000"/>
                </a:solidFill>
                <a:latin typeface="Montserrat"/>
                <a:ea typeface="Montserrat"/>
                <a:cs typeface="Montserrat"/>
                <a:sym typeface="Montserrat"/>
              </a:rPr>
              <a:t> tended to be the most important feature for our machine learning model.</a:t>
            </a:r>
            <a:endParaRPr sz="1700" b="0" i="0" u="none" strike="noStrike" cap="none">
              <a:solidFill>
                <a:schemeClr val="lt1"/>
              </a:solidFill>
              <a:latin typeface="Montserrat"/>
              <a:ea typeface="Montserrat"/>
              <a:cs typeface="Montserrat"/>
              <a:sym typeface="Montserrat"/>
            </a:endParaRPr>
          </a:p>
          <a:p>
            <a:pPr marL="457200" marR="0" lvl="0" indent="-228600" algn="l" rtl="0">
              <a:lnSpc>
                <a:spcPct val="150000"/>
              </a:lnSpc>
              <a:spcBef>
                <a:spcPts val="0"/>
              </a:spcBef>
              <a:spcAft>
                <a:spcPts val="0"/>
              </a:spcAft>
              <a:buClr>
                <a:schemeClr val="lt1"/>
              </a:buClr>
              <a:buSzPts val="1700"/>
              <a:buFont typeface="Montserra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24" name="Google Shape;224;p37"/>
          <p:cNvSpPr txBox="1"/>
          <p:nvPr/>
        </p:nvSpPr>
        <p:spPr>
          <a:xfrm>
            <a:off x="155850" y="479447"/>
            <a:ext cx="8832300" cy="700553"/>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800" b="0" i="0" u="none" strike="noStrike" cap="none">
                <a:solidFill>
                  <a:schemeClr val="dk1"/>
                </a:solidFill>
                <a:latin typeface="Montserrat"/>
                <a:ea typeface="Montserrat"/>
                <a:cs typeface="Montserrat"/>
                <a:sym typeface="Montserrat"/>
              </a:rPr>
              <a:t>Appendix - Data sources</a:t>
            </a:r>
            <a:endParaRPr/>
          </a:p>
        </p:txBody>
      </p:sp>
      <p:sp>
        <p:nvSpPr>
          <p:cNvPr id="225" name="Google Shape;225;p37"/>
          <p:cNvSpPr/>
          <p:nvPr/>
        </p:nvSpPr>
        <p:spPr>
          <a:xfrm>
            <a:off x="507640" y="1519700"/>
            <a:ext cx="7785600" cy="3114300"/>
          </a:xfrm>
          <a:prstGeom prst="roundRect">
            <a:avLst>
              <a:gd name="adj" fmla="val 16667"/>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Here is a snapshot  of data dictionary.</a:t>
            </a:r>
            <a:endParaRPr sz="1700" b="0" i="0" u="none" strike="noStrike" cap="none">
              <a:solidFill>
                <a:schemeClr val="lt1"/>
              </a:solidFill>
              <a:latin typeface="Montserrat"/>
              <a:ea typeface="Montserrat"/>
              <a:cs typeface="Montserrat"/>
              <a:sym typeface="Montserrat"/>
            </a:endParaRPr>
          </a:p>
          <a:p>
            <a:pPr marL="914400" marR="0" lvl="1" indent="-336550" algn="l" rtl="0">
              <a:lnSpc>
                <a:spcPct val="115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Basic user information such as: </a:t>
            </a:r>
            <a:endParaRPr/>
          </a:p>
          <a:p>
            <a:pPr marL="1371600" marR="0" lvl="2" indent="-336550" algn="l" rtl="0">
              <a:lnSpc>
                <a:spcPct val="115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Gender, Age, Education, Marital status</a:t>
            </a:r>
            <a:endParaRPr/>
          </a:p>
          <a:p>
            <a:pPr marL="914400" marR="0" lvl="1" indent="-336550" algn="l" rtl="0">
              <a:lnSpc>
                <a:spcPct val="115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Previous trans</a:t>
            </a:r>
            <a:r>
              <a:rPr lang="en-US" sz="1700">
                <a:solidFill>
                  <a:schemeClr val="lt1"/>
                </a:solidFill>
                <a:latin typeface="Montserrat"/>
                <a:ea typeface="Montserrat"/>
                <a:cs typeface="Montserrat"/>
                <a:sym typeface="Montserrat"/>
              </a:rPr>
              <a:t>a</a:t>
            </a:r>
            <a:r>
              <a:rPr lang="en-US" sz="1700" b="0" i="0" u="none" strike="noStrike" cap="none">
                <a:solidFill>
                  <a:schemeClr val="lt1"/>
                </a:solidFill>
                <a:latin typeface="Montserrat"/>
                <a:ea typeface="Montserrat"/>
                <a:cs typeface="Montserrat"/>
                <a:sym typeface="Montserrat"/>
              </a:rPr>
              <a:t>ction details such as:</a:t>
            </a:r>
            <a:endParaRPr/>
          </a:p>
          <a:p>
            <a:pPr marL="1371600" marR="0" lvl="2" indent="-336550" algn="l" rtl="0">
              <a:lnSpc>
                <a:spcPct val="115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 Amount of given credit, History of payments, Payment delay for months.</a:t>
            </a:r>
            <a:endParaRPr/>
          </a:p>
          <a:p>
            <a:pPr marL="0" marR="0" lvl="0" indent="0" algn="l" rtl="0">
              <a:lnSpc>
                <a:spcPct val="150000"/>
              </a:lnSpc>
              <a:spcBef>
                <a:spcPts val="0"/>
              </a:spcBef>
              <a:spcAft>
                <a:spcPts val="0"/>
              </a:spcAft>
              <a:buClr>
                <a:srgbClr val="000000"/>
              </a:buClr>
              <a:buSzPts val="1700"/>
              <a:buFont typeface="Arial"/>
              <a:buNone/>
            </a:pPr>
            <a:r>
              <a:rPr lang="en-US" sz="1700" b="0" i="0" u="none" strike="noStrike" cap="none">
                <a:solidFill>
                  <a:schemeClr val="lt1"/>
                </a:solidFill>
                <a:latin typeface="Montserrat"/>
                <a:ea typeface="Montserrat"/>
                <a:cs typeface="Montserrat"/>
                <a:sym typeface="Montserrat"/>
              </a:rPr>
              <a:t>	</a:t>
            </a:r>
            <a:endParaRPr/>
          </a:p>
          <a:p>
            <a:pPr marL="457200" marR="0" lvl="0" indent="-336550" algn="l" rtl="0">
              <a:lnSpc>
                <a:spcPct val="150000"/>
              </a:lnSpc>
              <a:spcBef>
                <a:spcPts val="0"/>
              </a:spcBef>
              <a:spcAft>
                <a:spcPts val="0"/>
              </a:spcAft>
              <a:buClr>
                <a:schemeClr val="lt1"/>
              </a:buClr>
              <a:buSzPts val="1700"/>
              <a:buFont typeface="Montserrat"/>
              <a:buChar char="●"/>
            </a:pPr>
            <a:r>
              <a:rPr lang="en-US" sz="1700" b="0" i="0" u="none" strike="noStrike" cap="none">
                <a:solidFill>
                  <a:schemeClr val="lt1"/>
                </a:solidFill>
                <a:latin typeface="Montserrat"/>
                <a:ea typeface="Montserrat"/>
                <a:cs typeface="Montserrat"/>
                <a:sym typeface="Montserrat"/>
              </a:rPr>
              <a:t>We used the past user trans</a:t>
            </a:r>
            <a:r>
              <a:rPr lang="en-US" sz="1700">
                <a:solidFill>
                  <a:schemeClr val="lt1"/>
                </a:solidFill>
                <a:latin typeface="Montserrat"/>
                <a:ea typeface="Montserrat"/>
                <a:cs typeface="Montserrat"/>
                <a:sym typeface="Montserrat"/>
              </a:rPr>
              <a:t>a</a:t>
            </a:r>
            <a:r>
              <a:rPr lang="en-US" sz="1700" b="0" i="0" u="none" strike="noStrike" cap="none">
                <a:solidFill>
                  <a:schemeClr val="lt1"/>
                </a:solidFill>
                <a:latin typeface="Montserrat"/>
                <a:ea typeface="Montserrat"/>
                <a:cs typeface="Montserrat"/>
                <a:sym typeface="Montserrat"/>
              </a:rPr>
              <a:t>ction dataset.</a:t>
            </a:r>
            <a:endParaRPr sz="17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31" name="Google Shape;231;p38"/>
          <p:cNvSpPr txBox="1"/>
          <p:nvPr/>
        </p:nvSpPr>
        <p:spPr>
          <a:xfrm>
            <a:off x="311700" y="288275"/>
            <a:ext cx="8066700" cy="57270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300" b="0" i="0" u="none" strike="noStrike" cap="none">
                <a:solidFill>
                  <a:schemeClr val="dk1"/>
                </a:solidFill>
                <a:latin typeface="Montserrat"/>
                <a:ea typeface="Montserrat"/>
                <a:cs typeface="Montserrat"/>
                <a:sym typeface="Montserrat"/>
              </a:rPr>
              <a:t>Appendix - Data Methodology</a:t>
            </a:r>
            <a:endParaRPr/>
          </a:p>
        </p:txBody>
      </p:sp>
      <p:sp>
        <p:nvSpPr>
          <p:cNvPr id="232" name="Google Shape;232;p38"/>
          <p:cNvSpPr/>
          <p:nvPr/>
        </p:nvSpPr>
        <p:spPr>
          <a:xfrm>
            <a:off x="226125" y="1269711"/>
            <a:ext cx="8691750" cy="3549762"/>
          </a:xfrm>
          <a:prstGeom prst="roundRect">
            <a:avLst>
              <a:gd name="adj" fmla="val 16667"/>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120650" marR="0" lvl="0" indent="0" algn="l" rtl="0">
              <a:lnSpc>
                <a:spcPct val="150000"/>
              </a:lnSpc>
              <a:spcBef>
                <a:spcPts val="0"/>
              </a:spcBef>
              <a:spcAft>
                <a:spcPts val="0"/>
              </a:spcAft>
              <a:buNone/>
            </a:pPr>
            <a:r>
              <a:rPr lang="en-US" sz="1700" b="0" i="0" u="none" strike="noStrike" cap="none">
                <a:solidFill>
                  <a:schemeClr val="lt1"/>
                </a:solidFill>
                <a:latin typeface="Montserrat"/>
                <a:ea typeface="Montserrat"/>
                <a:cs typeface="Montserrat"/>
                <a:sym typeface="Montserrat"/>
              </a:rPr>
              <a:t>We conducted a thorough analysis &amp; prediction of the default credit card payment. The process includes:</a:t>
            </a:r>
            <a:endParaRPr sz="1700" b="0" i="0" u="none" strike="noStrike" cap="none">
              <a:solidFill>
                <a:schemeClr val="lt1"/>
              </a:solidFill>
              <a:latin typeface="Montserrat"/>
              <a:ea typeface="Montserrat"/>
              <a:cs typeface="Montserrat"/>
              <a:sym typeface="Montserrat"/>
            </a:endParaRPr>
          </a:p>
          <a:p>
            <a:pPr marL="914400" marR="0" lvl="1" indent="-336550" algn="l" rtl="0">
              <a:lnSpc>
                <a:spcPct val="150000"/>
              </a:lnSpc>
              <a:spcBef>
                <a:spcPts val="0"/>
              </a:spcBef>
              <a:spcAft>
                <a:spcPts val="0"/>
              </a:spcAft>
              <a:buClr>
                <a:schemeClr val="lt1"/>
              </a:buClr>
              <a:buSzPts val="1700"/>
              <a:buFont typeface="Arial"/>
              <a:buChar char="○"/>
            </a:pPr>
            <a:r>
              <a:rPr lang="en-US" sz="1700" b="1" i="0" u="none" strike="noStrike" cap="none">
                <a:solidFill>
                  <a:schemeClr val="lt1"/>
                </a:solidFill>
                <a:latin typeface="Montserrat"/>
                <a:ea typeface="Montserrat"/>
                <a:cs typeface="Montserrat"/>
                <a:sym typeface="Montserrat"/>
              </a:rPr>
              <a:t>Data cleaning</a:t>
            </a:r>
            <a:r>
              <a:rPr lang="en-US" sz="1700" b="0" i="0" u="none" strike="noStrike" cap="none">
                <a:solidFill>
                  <a:schemeClr val="lt1"/>
                </a:solidFill>
                <a:latin typeface="Montserrat"/>
                <a:ea typeface="Montserrat"/>
                <a:cs typeface="Montserrat"/>
                <a:sym typeface="Montserrat"/>
              </a:rPr>
              <a:t> – Removal of class mismatch of features, proper categorization.</a:t>
            </a:r>
            <a:endParaRPr sz="1700" b="0" i="0" u="none" strike="noStrike" cap="none">
              <a:solidFill>
                <a:schemeClr val="lt1"/>
              </a:solidFill>
              <a:latin typeface="Montserrat"/>
              <a:ea typeface="Montserrat"/>
              <a:cs typeface="Montserrat"/>
              <a:sym typeface="Montserrat"/>
            </a:endParaRPr>
          </a:p>
          <a:p>
            <a:pPr marL="914400" marR="0" lvl="1" indent="-336550" algn="l" rtl="0">
              <a:lnSpc>
                <a:spcPct val="150000"/>
              </a:lnSpc>
              <a:spcBef>
                <a:spcPts val="0"/>
              </a:spcBef>
              <a:spcAft>
                <a:spcPts val="0"/>
              </a:spcAft>
              <a:buClr>
                <a:schemeClr val="lt1"/>
              </a:buClr>
              <a:buSzPts val="1700"/>
              <a:buFont typeface="Arial"/>
              <a:buChar char="○"/>
            </a:pPr>
            <a:r>
              <a:rPr lang="en-US" sz="1700" b="1" i="0" u="none" strike="noStrike" cap="none">
                <a:solidFill>
                  <a:schemeClr val="lt1"/>
                </a:solidFill>
                <a:latin typeface="Montserrat"/>
                <a:ea typeface="Montserrat"/>
                <a:cs typeface="Montserrat"/>
                <a:sym typeface="Montserrat"/>
              </a:rPr>
              <a:t>Correlation</a:t>
            </a:r>
            <a:r>
              <a:rPr lang="en-US" sz="1700" b="0" i="0" u="none" strike="noStrike" cap="none">
                <a:solidFill>
                  <a:schemeClr val="lt1"/>
                </a:solidFill>
                <a:latin typeface="Montserrat"/>
                <a:ea typeface="Montserrat"/>
                <a:cs typeface="Montserrat"/>
                <a:sym typeface="Montserrat"/>
              </a:rPr>
              <a:t> -Finding correlation between the different parameters</a:t>
            </a:r>
            <a:endParaRPr sz="1700" b="0" i="0" u="none" strike="noStrike" cap="none">
              <a:solidFill>
                <a:schemeClr val="lt1"/>
              </a:solidFill>
              <a:latin typeface="Montserrat"/>
              <a:ea typeface="Montserrat"/>
              <a:cs typeface="Montserrat"/>
              <a:sym typeface="Montserrat"/>
            </a:endParaRPr>
          </a:p>
          <a:p>
            <a:pPr marL="914400" marR="0" lvl="1" indent="-336550" algn="l" rtl="0">
              <a:lnSpc>
                <a:spcPct val="150000"/>
              </a:lnSpc>
              <a:spcBef>
                <a:spcPts val="0"/>
              </a:spcBef>
              <a:spcAft>
                <a:spcPts val="0"/>
              </a:spcAft>
              <a:buClr>
                <a:schemeClr val="lt1"/>
              </a:buClr>
              <a:buSzPts val="1700"/>
              <a:buFont typeface="Arial"/>
              <a:buChar char="○"/>
            </a:pPr>
            <a:r>
              <a:rPr lang="en-US" sz="1700" b="1" i="0" u="none" strike="noStrike" cap="none">
                <a:solidFill>
                  <a:schemeClr val="lt1"/>
                </a:solidFill>
                <a:latin typeface="Montserrat"/>
                <a:ea typeface="Montserrat"/>
                <a:cs typeface="Montserrat"/>
                <a:sym typeface="Montserrat"/>
              </a:rPr>
              <a:t>EDA</a:t>
            </a:r>
            <a:r>
              <a:rPr lang="en-US" sz="1700" b="0" i="0" u="none" strike="noStrike" cap="none">
                <a:solidFill>
                  <a:schemeClr val="lt1"/>
                </a:solidFill>
                <a:latin typeface="Montserrat"/>
                <a:ea typeface="Montserrat"/>
                <a:cs typeface="Montserrat"/>
                <a:sym typeface="Montserrat"/>
              </a:rPr>
              <a:t> - Understanding data using different methods</a:t>
            </a:r>
            <a:endParaRPr/>
          </a:p>
          <a:p>
            <a:pPr marL="914400" marR="0" lvl="1" indent="-336550" algn="l" rtl="0">
              <a:lnSpc>
                <a:spcPct val="150000"/>
              </a:lnSpc>
              <a:spcBef>
                <a:spcPts val="0"/>
              </a:spcBef>
              <a:spcAft>
                <a:spcPts val="0"/>
              </a:spcAft>
              <a:buClr>
                <a:schemeClr val="lt1"/>
              </a:buClr>
              <a:buSzPts val="1700"/>
              <a:buFont typeface="Arial"/>
              <a:buChar char="○"/>
            </a:pPr>
            <a:r>
              <a:rPr lang="en-US" sz="1700" b="1" i="0" u="none" strike="noStrike" cap="none">
                <a:solidFill>
                  <a:schemeClr val="lt1"/>
                </a:solidFill>
                <a:latin typeface="Montserrat"/>
                <a:ea typeface="Montserrat"/>
                <a:cs typeface="Montserrat"/>
                <a:sym typeface="Montserrat"/>
              </a:rPr>
              <a:t>ML Modelling</a:t>
            </a:r>
            <a:r>
              <a:rPr lang="en-US" sz="1700" b="0" i="0" u="none" strike="noStrike" cap="none">
                <a:solidFill>
                  <a:schemeClr val="lt1"/>
                </a:solidFill>
                <a:latin typeface="Montserrat"/>
                <a:ea typeface="Montserrat"/>
                <a:cs typeface="Montserrat"/>
                <a:sym typeface="Montserrat"/>
              </a:rPr>
              <a:t> – Built &amp; tested </a:t>
            </a:r>
            <a:r>
              <a:rPr lang="en-US" sz="1700">
                <a:solidFill>
                  <a:schemeClr val="lt1"/>
                </a:solidFill>
                <a:latin typeface="Montserrat"/>
                <a:ea typeface="Montserrat"/>
                <a:cs typeface="Montserrat"/>
                <a:sym typeface="Montserrat"/>
              </a:rPr>
              <a:t>the</a:t>
            </a:r>
            <a:r>
              <a:rPr lang="en-US" sz="1700" b="0" i="0" u="none" strike="noStrike" cap="none">
                <a:solidFill>
                  <a:schemeClr val="lt1"/>
                </a:solidFill>
                <a:latin typeface="Montserrat"/>
                <a:ea typeface="Montserrat"/>
                <a:cs typeface="Montserrat"/>
                <a:sym typeface="Montserrat"/>
              </a:rPr>
              <a:t> machine learning models to predict default credit card payment.</a:t>
            </a:r>
            <a:endParaRPr sz="17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38" name="Google Shape;238;p39"/>
          <p:cNvSpPr txBox="1"/>
          <p:nvPr/>
        </p:nvSpPr>
        <p:spPr>
          <a:xfrm>
            <a:off x="-108580" y="1529683"/>
            <a:ext cx="8936830" cy="2357435"/>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US" sz="4800" b="1" i="0" u="none" strike="noStrike" cap="none">
                <a:solidFill>
                  <a:srgbClr val="CC0000"/>
                </a:solidFill>
                <a:latin typeface="Montserrat"/>
                <a:ea typeface="Montserrat"/>
                <a:cs typeface="Montserrat"/>
                <a:sym typeface="Montserrat"/>
              </a:rPr>
              <a:t>           </a:t>
            </a:r>
            <a:br>
              <a:rPr lang="en-US" sz="4800" b="1" i="0" u="none" strike="noStrike" cap="none">
                <a:solidFill>
                  <a:srgbClr val="CC0000"/>
                </a:solidFill>
                <a:latin typeface="Montserrat"/>
                <a:ea typeface="Montserrat"/>
                <a:cs typeface="Montserrat"/>
                <a:sym typeface="Montserrat"/>
              </a:rPr>
            </a:br>
            <a:br>
              <a:rPr lang="en-US" sz="4800" b="1" i="0" u="none" strike="noStrike" cap="none">
                <a:solidFill>
                  <a:srgbClr val="CC0000"/>
                </a:solidFill>
                <a:latin typeface="Montserrat"/>
                <a:ea typeface="Montserrat"/>
                <a:cs typeface="Montserrat"/>
                <a:sym typeface="Montserrat"/>
              </a:rPr>
            </a:br>
            <a:br>
              <a:rPr lang="en-US" sz="4800" b="1" i="0" u="none" strike="noStrike" cap="none">
                <a:solidFill>
                  <a:srgbClr val="CC0000"/>
                </a:solidFill>
                <a:latin typeface="Montserrat"/>
                <a:ea typeface="Montserrat"/>
                <a:cs typeface="Montserrat"/>
                <a:sym typeface="Montserrat"/>
              </a:rPr>
            </a:br>
            <a:endParaRPr sz="6600" b="1" i="0" u="sng"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6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r>
              <a:rPr lang="en-US" sz="4400" b="1" i="0" u="none" strike="noStrike" cap="none">
                <a:solidFill>
                  <a:srgbClr val="CC0000"/>
                </a:solidFill>
                <a:latin typeface="Montserrat"/>
                <a:ea typeface="Montserrat"/>
                <a:cs typeface="Montserrat"/>
                <a:sym typeface="Montserrat"/>
              </a:rPr>
              <a:t>Thank You !</a:t>
            </a:r>
            <a:br>
              <a:rPr lang="en-US" sz="4400" b="1" i="0" u="sng" strike="noStrike" cap="none">
                <a:solidFill>
                  <a:srgbClr val="CC0000"/>
                </a:solidFill>
                <a:latin typeface="Montserrat"/>
                <a:ea typeface="Montserrat"/>
                <a:cs typeface="Montserrat"/>
                <a:sym typeface="Montserrat"/>
              </a:rPr>
            </a:br>
            <a:br>
              <a:rPr lang="en-US" sz="4400" b="1" i="0" u="none" strike="noStrike" cap="none">
                <a:solidFill>
                  <a:srgbClr val="CC0000"/>
                </a:solidFill>
                <a:latin typeface="Montserrat"/>
                <a:ea typeface="Montserrat"/>
                <a:cs typeface="Montserrat"/>
                <a:sym typeface="Montserrat"/>
              </a:rPr>
            </a:br>
            <a:endParaRPr sz="36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0" name="Google Shape;70;p15"/>
          <p:cNvSpPr txBox="1"/>
          <p:nvPr/>
        </p:nvSpPr>
        <p:spPr>
          <a:xfrm>
            <a:off x="70600" y="252175"/>
            <a:ext cx="8520600" cy="8418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5200"/>
              <a:buFont typeface="Arial"/>
              <a:buNone/>
            </a:pPr>
            <a:r>
              <a:rPr lang="en-US" sz="5200" b="0" i="0" u="none" strike="noStrike" cap="none">
                <a:solidFill>
                  <a:schemeClr val="dk1"/>
                </a:solidFill>
                <a:latin typeface="Montserrat"/>
                <a:ea typeface="Montserrat"/>
                <a:cs typeface="Montserrat"/>
                <a:sym typeface="Montserrat"/>
              </a:rPr>
              <a:t>Problem statement</a:t>
            </a:r>
            <a:endParaRPr/>
          </a:p>
        </p:txBody>
      </p:sp>
      <p:sp>
        <p:nvSpPr>
          <p:cNvPr id="71" name="Google Shape;71;p15"/>
          <p:cNvSpPr/>
          <p:nvPr/>
        </p:nvSpPr>
        <p:spPr>
          <a:xfrm>
            <a:off x="221000" y="1235650"/>
            <a:ext cx="8730000" cy="3576300"/>
          </a:xfrm>
          <a:prstGeom prst="roundRect">
            <a:avLst>
              <a:gd name="adj" fmla="val 1666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900" b="0" i="0" u="none" strike="noStrike" cap="none">
                <a:solidFill>
                  <a:schemeClr val="lt1"/>
                </a:solidFill>
                <a:latin typeface="Montserrat"/>
                <a:ea typeface="Montserrat"/>
                <a:cs typeface="Montserrat"/>
                <a:sym typeface="Montserrat"/>
              </a:rPr>
              <a:t>To analyse the past credit card transections of different users and to predict whether a customer will defa</a:t>
            </a:r>
            <a:r>
              <a:rPr lang="en-US" sz="1900">
                <a:solidFill>
                  <a:schemeClr val="lt1"/>
                </a:solidFill>
                <a:latin typeface="Montserrat"/>
                <a:ea typeface="Montserrat"/>
                <a:cs typeface="Montserrat"/>
                <a:sym typeface="Montserrat"/>
              </a:rPr>
              <a:t>ult on his/her credit card.</a:t>
            </a:r>
            <a:endParaRPr sz="19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7" name="Google Shape;77;p16"/>
          <p:cNvSpPr txBox="1"/>
          <p:nvPr/>
        </p:nvSpPr>
        <p:spPr>
          <a:xfrm>
            <a:off x="311700" y="236"/>
            <a:ext cx="8520600" cy="6318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5200"/>
              <a:buFont typeface="Arial"/>
              <a:buNone/>
            </a:pPr>
            <a:r>
              <a:rPr lang="en-US" sz="5200" b="0" i="0" u="none" strike="noStrike" cap="none">
                <a:solidFill>
                  <a:schemeClr val="dk1"/>
                </a:solidFill>
                <a:latin typeface="Montserrat"/>
                <a:ea typeface="Montserrat"/>
                <a:cs typeface="Montserrat"/>
                <a:sym typeface="Montserrat"/>
              </a:rPr>
              <a:t>Data summary</a:t>
            </a:r>
            <a:endParaRPr/>
          </a:p>
        </p:txBody>
      </p:sp>
      <p:sp>
        <p:nvSpPr>
          <p:cNvPr id="78" name="Google Shape;78;p16"/>
          <p:cNvSpPr/>
          <p:nvPr/>
        </p:nvSpPr>
        <p:spPr>
          <a:xfrm>
            <a:off x="151800" y="712618"/>
            <a:ext cx="8840400" cy="4329600"/>
          </a:xfrm>
          <a:prstGeom prst="roundRect">
            <a:avLst>
              <a:gd name="adj" fmla="val 16667"/>
            </a:avLst>
          </a:prstGeom>
          <a:solidFill>
            <a:schemeClr val="lt2"/>
          </a:solidFill>
          <a:ln w="95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US" sz="1700" b="0" i="0" u="none" strike="noStrike" cap="none">
                <a:solidFill>
                  <a:schemeClr val="lt1"/>
                </a:solidFill>
                <a:latin typeface="Montserrat"/>
                <a:ea typeface="Montserrat"/>
                <a:cs typeface="Montserrat"/>
                <a:sym typeface="Montserrat"/>
              </a:rPr>
              <a:t>The dataset contains the information about </a:t>
            </a:r>
            <a:r>
              <a:rPr lang="en-US" sz="1800" b="0" i="0" u="none" strike="noStrike" cap="none">
                <a:solidFill>
                  <a:schemeClr val="lt1"/>
                </a:solidFill>
                <a:latin typeface="Montserrat"/>
                <a:ea typeface="Montserrat"/>
                <a:cs typeface="Montserrat"/>
                <a:sym typeface="Montserrat"/>
              </a:rPr>
              <a:t>past credit card transections of different users. </a:t>
            </a:r>
            <a:endParaRPr sz="17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700"/>
              <a:buFont typeface="Arial"/>
              <a:buNone/>
            </a:pPr>
            <a:r>
              <a:rPr lang="en-US" sz="1700" b="0" i="0" u="none" strike="noStrike" cap="none">
                <a:solidFill>
                  <a:schemeClr val="lt1"/>
                </a:solidFill>
                <a:latin typeface="Montserrat"/>
                <a:ea typeface="Montserrat"/>
                <a:cs typeface="Montserrat"/>
                <a:sym typeface="Montserrat"/>
              </a:rPr>
              <a:t>It contains 25 features and 30,000 observations.</a:t>
            </a:r>
            <a:endParaRPr sz="17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700"/>
              <a:buFont typeface="Arial"/>
              <a:buNone/>
            </a:pPr>
            <a:r>
              <a:rPr lang="en-US" sz="1700" b="0" i="0" u="sng" strike="noStrike" cap="none">
                <a:solidFill>
                  <a:schemeClr val="lt1"/>
                </a:solidFill>
                <a:latin typeface="Montserrat"/>
                <a:ea typeface="Montserrat"/>
                <a:cs typeface="Montserrat"/>
                <a:sym typeface="Montserrat"/>
              </a:rPr>
              <a:t>Important  features:- </a:t>
            </a:r>
            <a:endParaRPr sz="1700" b="0" i="0" u="sng"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X1 : Amount of the given credits.</a:t>
            </a:r>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X2:  Gender(Male/Female)</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X3: </a:t>
            </a:r>
            <a:r>
              <a:rPr lang="en-US" sz="1600" b="0" i="0" u="none" strike="noStrike" cap="none">
                <a:solidFill>
                  <a:srgbClr val="212121"/>
                </a:solidFill>
                <a:latin typeface="Roboto"/>
                <a:ea typeface="Roboto"/>
                <a:cs typeface="Roboto"/>
                <a:sym typeface="Roboto"/>
              </a:rPr>
              <a:t>Education (1 = graduate school; 2 = university; 3 = high school; 4 = others)</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X4: </a:t>
            </a:r>
            <a:r>
              <a:rPr lang="en-US" sz="1600" b="0" i="0" u="none" strike="noStrike" cap="none">
                <a:solidFill>
                  <a:srgbClr val="212121"/>
                </a:solidFill>
                <a:latin typeface="Roboto"/>
                <a:ea typeface="Roboto"/>
                <a:cs typeface="Roboto"/>
                <a:sym typeface="Roboto"/>
              </a:rPr>
              <a:t>Marital status (1 = married; 2 = single; 3 = others)</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X5:  Age(Year)</a:t>
            </a:r>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X6 - X11: History of past payments.(April To September)</a:t>
            </a:r>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X12 – X17: Amount of bill statement(September To April)</a:t>
            </a:r>
            <a:endParaRPr/>
          </a:p>
          <a:p>
            <a:pPr marL="0" marR="0" lvl="0" indent="0" algn="l" rtl="0">
              <a:lnSpc>
                <a:spcPct val="150000"/>
              </a:lnSpc>
              <a:spcBef>
                <a:spcPts val="0"/>
              </a:spcBef>
              <a:spcAft>
                <a:spcPts val="0"/>
              </a:spcAft>
              <a:buNone/>
            </a:pPr>
            <a:r>
              <a:rPr lang="en-US" sz="1600" b="0" i="0" u="none" strike="noStrike" cap="none">
                <a:solidFill>
                  <a:srgbClr val="000000"/>
                </a:solidFill>
                <a:latin typeface="Arial"/>
                <a:ea typeface="Arial"/>
                <a:cs typeface="Arial"/>
                <a:sym typeface="Arial"/>
              </a:rPr>
              <a:t>X18 – X23: Amount of previous payment(September To April)</a:t>
            </a:r>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84" name="Google Shape;84;p17"/>
          <p:cNvSpPr txBox="1"/>
          <p:nvPr/>
        </p:nvSpPr>
        <p:spPr>
          <a:xfrm>
            <a:off x="311700" y="133599"/>
            <a:ext cx="8520600" cy="5727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3200" b="0" i="0" u="none" strike="noStrike" cap="none">
                <a:solidFill>
                  <a:schemeClr val="dk1"/>
                </a:solidFill>
                <a:latin typeface="Montserrat"/>
                <a:ea typeface="Montserrat"/>
                <a:cs typeface="Montserrat"/>
                <a:sym typeface="Montserrat"/>
              </a:rPr>
              <a:t>Data cleaning &amp; Processing</a:t>
            </a:r>
            <a:endParaRPr sz="5200" b="0" i="0" u="none" strike="noStrike" cap="none">
              <a:solidFill>
                <a:schemeClr val="dk1"/>
              </a:solidFill>
              <a:latin typeface="Arial"/>
              <a:ea typeface="Arial"/>
              <a:cs typeface="Arial"/>
              <a:sym typeface="Arial"/>
            </a:endParaRPr>
          </a:p>
        </p:txBody>
      </p:sp>
      <p:sp>
        <p:nvSpPr>
          <p:cNvPr id="85" name="Google Shape;85;p17"/>
          <p:cNvSpPr txBox="1"/>
          <p:nvPr/>
        </p:nvSpPr>
        <p:spPr>
          <a:xfrm>
            <a:off x="444642" y="1238856"/>
            <a:ext cx="8276100" cy="106200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lt1"/>
                </a:solidFill>
                <a:latin typeface="Montserrat"/>
                <a:ea typeface="Montserrat"/>
                <a:cs typeface="Montserrat"/>
                <a:sym typeface="Montserrat"/>
              </a:rPr>
              <a:t> </a:t>
            </a:r>
            <a:r>
              <a:rPr lang="en-US" sz="1800" b="0" i="0" u="none" strike="noStrike" cap="none">
                <a:solidFill>
                  <a:srgbClr val="134F5C"/>
                </a:solidFill>
                <a:latin typeface="Arial"/>
                <a:ea typeface="Arial"/>
                <a:cs typeface="Arial"/>
                <a:sym typeface="Arial"/>
              </a:rPr>
              <a:t>There were classes in the variables with close to very less proportion to observations. They were added to their closest majority class(Features: </a:t>
            </a:r>
            <a:r>
              <a:rPr lang="en-US" sz="1800" b="1" i="0" u="none" strike="noStrike" cap="none">
                <a:solidFill>
                  <a:srgbClr val="134F5C"/>
                </a:solidFill>
                <a:latin typeface="Arial"/>
                <a:ea typeface="Arial"/>
                <a:cs typeface="Arial"/>
                <a:sym typeface="Arial"/>
              </a:rPr>
              <a:t>Education</a:t>
            </a:r>
            <a:r>
              <a:rPr lang="en-US" sz="1800" b="0" i="0" u="none" strike="noStrike" cap="none">
                <a:solidFill>
                  <a:srgbClr val="134F5C"/>
                </a:solidFill>
                <a:latin typeface="Arial"/>
                <a:ea typeface="Arial"/>
                <a:cs typeface="Arial"/>
                <a:sym typeface="Arial"/>
              </a:rPr>
              <a:t>, </a:t>
            </a:r>
            <a:r>
              <a:rPr lang="en-US" sz="1800" b="1" i="0" u="none" strike="noStrike" cap="none">
                <a:solidFill>
                  <a:srgbClr val="134F5C"/>
                </a:solidFill>
                <a:latin typeface="Arial"/>
                <a:ea typeface="Arial"/>
                <a:cs typeface="Arial"/>
                <a:sym typeface="Arial"/>
              </a:rPr>
              <a:t>Marriage</a:t>
            </a:r>
            <a:r>
              <a:rPr lang="en-US" sz="1800" b="0" i="0" u="none" strike="noStrike" cap="none">
                <a:solidFill>
                  <a:srgbClr val="134F5C"/>
                </a:solidFill>
                <a:latin typeface="Arial"/>
                <a:ea typeface="Arial"/>
                <a:cs typeface="Arial"/>
                <a:sym typeface="Arial"/>
              </a:rPr>
              <a:t>).</a:t>
            </a:r>
            <a:endParaRPr/>
          </a:p>
          <a:p>
            <a:pPr marL="285750" marR="0" lvl="0" indent="-285750" algn="l"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Montserrat"/>
                <a:ea typeface="Montserrat"/>
                <a:cs typeface="Montserrat"/>
                <a:sym typeface="Montserrat"/>
              </a:rPr>
              <a:t> </a:t>
            </a:r>
            <a:endParaRPr sz="900" b="0" i="0" u="none" strike="noStrike" cap="none">
              <a:solidFill>
                <a:schemeClr val="lt1"/>
              </a:solidFill>
              <a:latin typeface="Montserrat"/>
              <a:ea typeface="Montserrat"/>
              <a:cs typeface="Montserrat"/>
              <a:sym typeface="Montserrat"/>
            </a:endParaRPr>
          </a:p>
        </p:txBody>
      </p:sp>
      <p:sp>
        <p:nvSpPr>
          <p:cNvPr id="86" name="Google Shape;86;p17"/>
          <p:cNvSpPr txBox="1"/>
          <p:nvPr/>
        </p:nvSpPr>
        <p:spPr>
          <a:xfrm>
            <a:off x="434009" y="2510057"/>
            <a:ext cx="8275982" cy="64629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134F5C"/>
                </a:solidFill>
                <a:latin typeface="Arial"/>
                <a:ea typeface="Arial"/>
                <a:cs typeface="Arial"/>
                <a:sym typeface="Arial"/>
              </a:rPr>
              <a:t>There were </a:t>
            </a:r>
            <a:r>
              <a:rPr lang="en-US" sz="1800" b="1" i="0" u="none" strike="noStrike" cap="none">
                <a:solidFill>
                  <a:srgbClr val="134F5C"/>
                </a:solidFill>
                <a:latin typeface="Arial"/>
                <a:ea typeface="Arial"/>
                <a:cs typeface="Arial"/>
                <a:sym typeface="Arial"/>
              </a:rPr>
              <a:t>zero</a:t>
            </a:r>
            <a:r>
              <a:rPr lang="en-US" sz="1800" b="0" i="0" u="none" strike="noStrike" cap="none">
                <a:solidFill>
                  <a:srgbClr val="134F5C"/>
                </a:solidFill>
                <a:latin typeface="Arial"/>
                <a:ea typeface="Arial"/>
                <a:cs typeface="Arial"/>
                <a:sym typeface="Arial"/>
              </a:rPr>
              <a:t> null values in the dataset.</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87" name="Google Shape;87;p17"/>
          <p:cNvSpPr txBox="1"/>
          <p:nvPr/>
        </p:nvSpPr>
        <p:spPr>
          <a:xfrm>
            <a:off x="311700" y="3531749"/>
            <a:ext cx="8276100" cy="80040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134F5C"/>
                </a:solidFill>
                <a:latin typeface="Arial"/>
                <a:ea typeface="Arial"/>
                <a:cs typeface="Arial"/>
                <a:sym typeface="Arial"/>
              </a:rPr>
              <a:t>Categories starting with 1 were to be started at zero(Feature: </a:t>
            </a:r>
            <a:r>
              <a:rPr lang="en-US" sz="1800" b="1" i="0" u="none" strike="noStrike" cap="none">
                <a:solidFill>
                  <a:srgbClr val="134F5C"/>
                </a:solidFill>
                <a:latin typeface="Arial"/>
                <a:ea typeface="Arial"/>
                <a:cs typeface="Arial"/>
                <a:sym typeface="Arial"/>
              </a:rPr>
              <a:t>Sex</a:t>
            </a:r>
            <a:r>
              <a:rPr lang="en-US" sz="1800" b="0" i="0" u="none" strike="noStrike" cap="none">
                <a:solidFill>
                  <a:srgbClr val="134F5C"/>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1364618" y="1431744"/>
            <a:ext cx="6262256" cy="1625600"/>
          </a:xfrm>
          <a:prstGeom prst="ellipse">
            <a:avLst/>
          </a:prstGeom>
          <a:gradFill>
            <a:gsLst>
              <a:gs pos="0">
                <a:srgbClr val="BDD5E1"/>
              </a:gs>
              <a:gs pos="35000">
                <a:srgbClr val="D2E1E7"/>
              </a:gs>
              <a:gs pos="100000">
                <a:srgbClr val="ECF3F6"/>
              </a:gs>
            </a:gsLst>
            <a:lin ang="16200000" scaled="0"/>
          </a:gradFill>
          <a:ln w="9525" cap="flat" cmpd="sng">
            <a:solidFill>
              <a:srgbClr val="748C9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500" b="0" i="0" u="none" strike="noStrike" cap="none">
                <a:solidFill>
                  <a:srgbClr val="000000"/>
                </a:solidFill>
                <a:latin typeface="Arial"/>
                <a:ea typeface="Arial"/>
                <a:cs typeface="Arial"/>
                <a:sym typeface="Arial"/>
              </a:rPr>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a:stretch/>
        </p:blipFill>
        <p:spPr>
          <a:xfrm>
            <a:off x="3842934" y="1163000"/>
            <a:ext cx="5301066" cy="3546370"/>
          </a:xfrm>
          <a:prstGeom prst="rect">
            <a:avLst/>
          </a:prstGeom>
          <a:noFill/>
          <a:ln>
            <a:noFill/>
          </a:ln>
        </p:spPr>
      </p:pic>
      <p:sp>
        <p:nvSpPr>
          <p:cNvPr id="98" name="Google Shape;98;p19"/>
          <p:cNvSpPr/>
          <p:nvPr/>
        </p:nvSpPr>
        <p:spPr>
          <a:xfrm>
            <a:off x="6172276" y="316762"/>
            <a:ext cx="1238617" cy="576373"/>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1: Female</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0: Male  </a:t>
            </a:r>
            <a:endParaRPr/>
          </a:p>
        </p:txBody>
      </p:sp>
      <p:sp>
        <p:nvSpPr>
          <p:cNvPr id="99" name="Google Shape;99;p19"/>
          <p:cNvSpPr txBox="1"/>
          <p:nvPr/>
        </p:nvSpPr>
        <p:spPr>
          <a:xfrm>
            <a:off x="268742" y="316762"/>
            <a:ext cx="2928729" cy="4371395"/>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above graphs:</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More </a:t>
            </a:r>
            <a:r>
              <a:rPr lang="en-US" sz="1600" b="1" i="0" u="none" strike="noStrike" cap="none">
                <a:solidFill>
                  <a:schemeClr val="lt1"/>
                </a:solidFill>
                <a:latin typeface="Montserrat"/>
                <a:ea typeface="Montserrat"/>
                <a:cs typeface="Montserrat"/>
                <a:sym typeface="Montserrat"/>
              </a:rPr>
              <a:t>female </a:t>
            </a:r>
            <a:r>
              <a:rPr lang="en-US" sz="1600" b="0" i="0" u="none" strike="noStrike" cap="none">
                <a:solidFill>
                  <a:schemeClr val="lt1"/>
                </a:solidFill>
                <a:latin typeface="Montserrat"/>
                <a:ea typeface="Montserrat"/>
                <a:cs typeface="Montserrat"/>
                <a:sym typeface="Montserrat"/>
              </a:rPr>
              <a:t>users </a:t>
            </a:r>
            <a:r>
              <a:rPr lang="en-US" sz="1600">
                <a:solidFill>
                  <a:schemeClr val="lt1"/>
                </a:solidFill>
                <a:latin typeface="Montserrat"/>
                <a:ea typeface="Montserrat"/>
                <a:cs typeface="Montserrat"/>
                <a:sym typeface="Montserrat"/>
              </a:rPr>
              <a:t>were </a:t>
            </a:r>
            <a:r>
              <a:rPr lang="en-US" sz="1600" b="0" i="0" u="none" strike="noStrike" cap="none">
                <a:solidFill>
                  <a:schemeClr val="lt1"/>
                </a:solidFill>
                <a:latin typeface="Montserrat"/>
                <a:ea typeface="Montserrat"/>
                <a:cs typeface="Montserrat"/>
                <a:sym typeface="Montserrat"/>
              </a:rPr>
              <a:t>default in the credit card payment as compared to </a:t>
            </a:r>
            <a:r>
              <a:rPr lang="en-US" sz="1600" b="1" i="0" u="none" strike="noStrike" cap="none">
                <a:solidFill>
                  <a:schemeClr val="lt1"/>
                </a:solidFill>
                <a:latin typeface="Montserrat"/>
                <a:ea typeface="Montserrat"/>
                <a:cs typeface="Montserrat"/>
                <a:sym typeface="Montserrat"/>
              </a:rPr>
              <a:t>Male</a:t>
            </a:r>
            <a:r>
              <a:rPr lang="en-US" sz="1600" b="0" i="0" u="none" strike="noStrike" cap="none">
                <a:solidFill>
                  <a:schemeClr val="lt1"/>
                </a:solidFill>
                <a:latin typeface="Montserrat"/>
                <a:ea typeface="Montserrat"/>
                <a:cs typeface="Montserrat"/>
                <a:sym typeface="Montserrat"/>
              </a:rPr>
              <a:t> users.</a:t>
            </a: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435936" y="347317"/>
            <a:ext cx="2928729" cy="4371395"/>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the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The dataset contains more </a:t>
            </a:r>
            <a:r>
              <a:rPr lang="en-US" sz="1600" b="1" i="0" u="none" strike="noStrike" cap="none">
                <a:solidFill>
                  <a:schemeClr val="lt1"/>
                </a:solidFill>
                <a:latin typeface="Montserrat"/>
                <a:ea typeface="Montserrat"/>
                <a:cs typeface="Montserrat"/>
                <a:sym typeface="Montserrat"/>
              </a:rPr>
              <a:t>Married</a:t>
            </a:r>
            <a:r>
              <a:rPr lang="en-US" sz="1600" b="0" i="0" u="none" strike="noStrike" cap="none">
                <a:solidFill>
                  <a:schemeClr val="lt1"/>
                </a:solidFill>
                <a:latin typeface="Montserrat"/>
                <a:ea typeface="Montserrat"/>
                <a:cs typeface="Montserrat"/>
                <a:sym typeface="Montserrat"/>
              </a:rPr>
              <a:t> group as compared to the other groups.</a:t>
            </a:r>
            <a:endParaRPr/>
          </a:p>
          <a:p>
            <a:pPr marL="171450" marR="0" lvl="0" indent="-114300" algn="l" rtl="0">
              <a:lnSpc>
                <a:spcPct val="100000"/>
              </a:lnSpc>
              <a:spcBef>
                <a:spcPts val="0"/>
              </a:spcBef>
              <a:spcAft>
                <a:spcPts val="0"/>
              </a:spcAft>
              <a:buClr>
                <a:schemeClr val="dk2"/>
              </a:buClr>
              <a:buSzPts val="900"/>
              <a:buFont typeface="Arial"/>
              <a:buNone/>
            </a:pPr>
            <a:endParaRPr sz="900" b="0" i="0" u="none" strike="noStrike" cap="none">
              <a:solidFill>
                <a:schemeClr val="dk2"/>
              </a:solidFill>
              <a:latin typeface="Warnes"/>
              <a:ea typeface="Warnes"/>
              <a:cs typeface="Warnes"/>
              <a:sym typeface="Warnes"/>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pic>
        <p:nvPicPr>
          <p:cNvPr id="105" name="Google Shape;105;p20"/>
          <p:cNvPicPr preferRelativeResize="0"/>
          <p:nvPr/>
        </p:nvPicPr>
        <p:blipFill rotWithShape="1">
          <a:blip r:embed="rId3">
            <a:alphaModFix/>
          </a:blip>
          <a:srcRect/>
          <a:stretch/>
        </p:blipFill>
        <p:spPr>
          <a:xfrm>
            <a:off x="3671312" y="1127051"/>
            <a:ext cx="5036752" cy="3591661"/>
          </a:xfrm>
          <a:prstGeom prst="rect">
            <a:avLst/>
          </a:prstGeom>
          <a:noFill/>
          <a:ln>
            <a:noFill/>
          </a:ln>
        </p:spPr>
      </p:pic>
      <p:sp>
        <p:nvSpPr>
          <p:cNvPr id="106" name="Google Shape;106;p20"/>
          <p:cNvSpPr/>
          <p:nvPr/>
        </p:nvSpPr>
        <p:spPr>
          <a:xfrm>
            <a:off x="5779337" y="400532"/>
            <a:ext cx="1355110" cy="504382"/>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0: Married</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Single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3">
            <a:alphaModFix/>
          </a:blip>
          <a:srcRect/>
          <a:stretch/>
        </p:blipFill>
        <p:spPr>
          <a:xfrm>
            <a:off x="3254592" y="1403498"/>
            <a:ext cx="5889408" cy="3066828"/>
          </a:xfrm>
          <a:prstGeom prst="rect">
            <a:avLst/>
          </a:prstGeom>
          <a:noFill/>
          <a:ln>
            <a:noFill/>
          </a:ln>
        </p:spPr>
      </p:pic>
      <p:sp>
        <p:nvSpPr>
          <p:cNvPr id="112" name="Google Shape;112;p21"/>
          <p:cNvSpPr/>
          <p:nvPr/>
        </p:nvSpPr>
        <p:spPr>
          <a:xfrm>
            <a:off x="7162800" y="633579"/>
            <a:ext cx="1862282" cy="728662"/>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0: Graduate</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University</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2: Higher school</a:t>
            </a:r>
            <a:endParaRPr/>
          </a:p>
        </p:txBody>
      </p:sp>
      <p:sp>
        <p:nvSpPr>
          <p:cNvPr id="113" name="Google Shape;113;p21"/>
          <p:cNvSpPr/>
          <p:nvPr/>
        </p:nvSpPr>
        <p:spPr>
          <a:xfrm>
            <a:off x="3756838" y="633579"/>
            <a:ext cx="3076575" cy="5905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EDUCATION LEVEL </a:t>
            </a:r>
            <a:endParaRPr/>
          </a:p>
        </p:txBody>
      </p:sp>
      <p:sp>
        <p:nvSpPr>
          <p:cNvPr id="114" name="Google Shape;114;p21"/>
          <p:cNvSpPr txBox="1"/>
          <p:nvPr/>
        </p:nvSpPr>
        <p:spPr>
          <a:xfrm>
            <a:off x="372142" y="633579"/>
            <a:ext cx="2690035" cy="3926971"/>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dk2"/>
              </a:buClr>
              <a:buSzPts val="1400"/>
              <a:buFont typeface="Arial"/>
              <a:buNone/>
            </a:pPr>
            <a:endParaRPr sz="1400" b="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chemeClr val="lt1"/>
              </a:buClr>
              <a:buSzPts val="1600"/>
              <a:buFont typeface="Arial"/>
              <a:buNone/>
            </a:pPr>
            <a:r>
              <a:rPr lang="en-US" sz="1600" b="0" i="0" u="none" strike="noStrike" cap="none">
                <a:solidFill>
                  <a:schemeClr val="lt1"/>
                </a:solidFill>
                <a:latin typeface="Montserrat"/>
                <a:ea typeface="Montserrat"/>
                <a:cs typeface="Montserrat"/>
                <a:sym typeface="Montserrat"/>
              </a:rPr>
              <a:t>According to above graph:</a:t>
            </a:r>
            <a:endParaRPr/>
          </a:p>
          <a:p>
            <a:pPr marL="285750" marR="0" lvl="0" indent="-285750" algn="l" rtl="0">
              <a:lnSpc>
                <a:spcPct val="150000"/>
              </a:lnSpc>
              <a:spcBef>
                <a:spcPts val="0"/>
              </a:spcBef>
              <a:spcAft>
                <a:spcPts val="0"/>
              </a:spcAft>
              <a:buClr>
                <a:schemeClr val="lt1"/>
              </a:buClr>
              <a:buSzPts val="1600"/>
              <a:buFont typeface="Arial"/>
              <a:buChar char="•"/>
            </a:pPr>
            <a:r>
              <a:rPr lang="en-US" sz="1600" b="0" i="0" u="none" strike="noStrike" cap="none">
                <a:solidFill>
                  <a:schemeClr val="lt1"/>
                </a:solidFill>
                <a:latin typeface="Montserrat"/>
                <a:ea typeface="Montserrat"/>
                <a:cs typeface="Montserrat"/>
                <a:sym typeface="Montserrat"/>
              </a:rPr>
              <a:t>Highest number of users have attended the </a:t>
            </a:r>
            <a:r>
              <a:rPr lang="en-US" sz="1600" b="1">
                <a:solidFill>
                  <a:schemeClr val="lt1"/>
                </a:solidFill>
                <a:latin typeface="Montserrat"/>
                <a:ea typeface="Montserrat"/>
                <a:cs typeface="Montserrat"/>
                <a:sym typeface="Montserrat"/>
              </a:rPr>
              <a:t>University</a:t>
            </a:r>
            <a:r>
              <a:rPr lang="en-US" sz="1600">
                <a:solidFill>
                  <a:schemeClr val="lt1"/>
                </a:solidFill>
                <a:latin typeface="Montserrat"/>
                <a:ea typeface="Montserrat"/>
                <a:cs typeface="Montserrat"/>
                <a:sym typeface="Montserrat"/>
              </a:rPr>
              <a:t>.</a:t>
            </a:r>
            <a:endParaRPr/>
          </a:p>
          <a:p>
            <a:pPr marL="171450" marR="0" lvl="0" indent="-114300" algn="l" rtl="0">
              <a:lnSpc>
                <a:spcPct val="100000"/>
              </a:lnSpc>
              <a:spcBef>
                <a:spcPts val="0"/>
              </a:spcBef>
              <a:spcAft>
                <a:spcPts val="0"/>
              </a:spcAft>
              <a:buClr>
                <a:schemeClr val="dk2"/>
              </a:buClr>
              <a:buSzPts val="900"/>
              <a:buFont typeface="Arial"/>
              <a:buNone/>
            </a:pPr>
            <a:endParaRPr sz="900" b="0" i="0" u="none" strike="noStrike" cap="none">
              <a:solidFill>
                <a:schemeClr val="dk2"/>
              </a:solidFill>
              <a:latin typeface="Warnes"/>
              <a:ea typeface="Warnes"/>
              <a:cs typeface="Warnes"/>
              <a:sym typeface="Warnes"/>
            </a:endParaRPr>
          </a:p>
          <a:p>
            <a:pPr marL="0" marR="0" lvl="0" indent="0" algn="l" rtl="0">
              <a:lnSpc>
                <a:spcPct val="100000"/>
              </a:lnSpc>
              <a:spcBef>
                <a:spcPts val="0"/>
              </a:spcBef>
              <a:spcAft>
                <a:spcPts val="0"/>
              </a:spcAft>
              <a:buClr>
                <a:schemeClr val="dk2"/>
              </a:buClr>
              <a:buSzPts val="800"/>
              <a:buFont typeface="Arial"/>
              <a:buNone/>
            </a:pPr>
            <a:endParaRPr sz="800" b="0" i="0" u="none" strike="noStrike" cap="none">
              <a:solidFill>
                <a:schemeClr val="dk2"/>
              </a:solidFill>
              <a:latin typeface="Montserrat"/>
              <a:ea typeface="Montserrat"/>
              <a:cs typeface="Montserrat"/>
              <a:sym typeface="Montserrat"/>
            </a:endParaRPr>
          </a:p>
          <a:p>
            <a:pPr marL="457200" marR="0" lvl="0" indent="-228600" algn="l" rtl="0">
              <a:lnSpc>
                <a:spcPct val="115000"/>
              </a:lnSpc>
              <a:spcBef>
                <a:spcPts val="0"/>
              </a:spcBef>
              <a:spcAft>
                <a:spcPts val="0"/>
              </a:spcAft>
              <a:buClr>
                <a:schemeClr val="dk2"/>
              </a:buClr>
              <a:buSzPts val="1800"/>
              <a:buFont typeface="Arial"/>
              <a:buNone/>
            </a:pPr>
            <a:endParaRPr sz="2800" b="0" i="0" u="none" strike="noStrike" cap="non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On-screen Show (16:9)</PresentationFormat>
  <Paragraphs>249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Roboto</vt:lpstr>
      <vt:lpstr>Arial</vt:lpstr>
      <vt:lpstr>Courier New</vt:lpstr>
      <vt:lpstr>Warnes</vt:lpstr>
      <vt:lpstr>Simple Light</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2021-06-21T12:12:06Z</dcterms:modified>
</cp:coreProperties>
</file>