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Magneto" panose="04030805050802020D02" pitchFamily="82" charset="0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27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45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04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60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999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64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80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442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13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563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88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764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9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4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1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69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86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92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9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-121305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EBCDA06B-59DD-4A80-9617-32F9C168BD2E}"/>
              </a:ext>
            </a:extLst>
          </p:cNvPr>
          <p:cNvSpPr txBox="1">
            <a:spLocks/>
          </p:cNvSpPr>
          <p:nvPr/>
        </p:nvSpPr>
        <p:spPr>
          <a:xfrm>
            <a:off x="0" y="831003"/>
            <a:ext cx="8936830" cy="23574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66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6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</a:t>
            </a:r>
            <a:br>
              <a:rPr lang="en-US" sz="4400" b="1" u="sng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000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Presentation on</a:t>
            </a:r>
            <a:br>
              <a:rPr lang="en-US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Seoul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Bike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Sharing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Demand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A84B-5DF2-4BFF-86CF-E3FCED148E44}"/>
              </a:ext>
            </a:extLst>
          </p:cNvPr>
          <p:cNvSpPr/>
          <p:nvPr/>
        </p:nvSpPr>
        <p:spPr>
          <a:xfrm>
            <a:off x="1876419" y="3487480"/>
            <a:ext cx="5183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  </a:t>
            </a:r>
            <a:r>
              <a:rPr lang="en-IN" sz="2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Priyabrata Mohanty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5;p19">
            <a:extLst>
              <a:ext uri="{FF2B5EF4-FFF2-40B4-BE49-F238E27FC236}">
                <a16:creationId xmlns:a16="http://schemas.microsoft.com/office/drawing/2014/main" id="{6853B511-D628-49B3-BFFB-42F36A6661E3}"/>
              </a:ext>
            </a:extLst>
          </p:cNvPr>
          <p:cNvSpPr txBox="1">
            <a:spLocks/>
          </p:cNvSpPr>
          <p:nvPr/>
        </p:nvSpPr>
        <p:spPr>
          <a:xfrm>
            <a:off x="2923241" y="378608"/>
            <a:ext cx="5905009" cy="47059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500" b="1" dirty="0">
                <a:latin typeface="Montserrat"/>
                <a:ea typeface="Montserrat"/>
                <a:cs typeface="Montserrat"/>
                <a:sym typeface="Montserrat"/>
              </a:rPr>
              <a:t>Total Rented Bikes</a:t>
            </a:r>
          </a:p>
          <a:p>
            <a:pPr>
              <a:buSzPts val="2800"/>
            </a:pPr>
            <a:r>
              <a:rPr lang="en-IN" sz="2500" b="1" dirty="0">
                <a:latin typeface="Montserrat"/>
                <a:sym typeface="Montserrat"/>
              </a:rPr>
              <a:t>vs Rainfall</a:t>
            </a:r>
            <a:endParaRPr lang="en-IN" sz="2500" dirty="0"/>
          </a:p>
        </p:txBody>
      </p:sp>
      <p:sp>
        <p:nvSpPr>
          <p:cNvPr id="5" name="Google Shape;97;p19">
            <a:extLst>
              <a:ext uri="{FF2B5EF4-FFF2-40B4-BE49-F238E27FC236}">
                <a16:creationId xmlns:a16="http://schemas.microsoft.com/office/drawing/2014/main" id="{27FFBD59-D106-4111-97EE-A1448E115C2A}"/>
              </a:ext>
            </a:extLst>
          </p:cNvPr>
          <p:cNvSpPr txBox="1">
            <a:spLocks/>
          </p:cNvSpPr>
          <p:nvPr/>
        </p:nvSpPr>
        <p:spPr>
          <a:xfrm>
            <a:off x="-5488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number of bikes rented is high for days having very less rainfalls except the dates having 20-25mm rainfall.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30BA4-F9BC-4A20-9396-5A514F430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1" t="4181" r="15899"/>
          <a:stretch/>
        </p:blipFill>
        <p:spPr>
          <a:xfrm>
            <a:off x="3246764" y="1033442"/>
            <a:ext cx="5470006" cy="36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C0B29CF4-21C7-4569-B994-74CC3C2A994D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5;p19">
            <a:extLst>
              <a:ext uri="{FF2B5EF4-FFF2-40B4-BE49-F238E27FC236}">
                <a16:creationId xmlns:a16="http://schemas.microsoft.com/office/drawing/2014/main" id="{E98BC8A6-30D3-4CB6-89B7-0C260B83214B}"/>
              </a:ext>
            </a:extLst>
          </p:cNvPr>
          <p:cNvSpPr txBox="1">
            <a:spLocks/>
          </p:cNvSpPr>
          <p:nvPr/>
        </p:nvSpPr>
        <p:spPr>
          <a:xfrm>
            <a:off x="2935163" y="592345"/>
            <a:ext cx="5932968" cy="766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300" b="1" dirty="0">
                <a:latin typeface="Montserrat"/>
                <a:ea typeface="Montserrat"/>
                <a:cs typeface="Montserrat"/>
                <a:sym typeface="Montserrat"/>
              </a:rPr>
              <a:t>Number Of Bikes Shared vs Temperature</a:t>
            </a:r>
            <a:endParaRPr lang="en-IN" sz="2300" b="1" dirty="0"/>
          </a:p>
          <a:p>
            <a:pPr>
              <a:buSzPts val="2800"/>
            </a:pPr>
            <a:endParaRPr lang="en-IN" dirty="0"/>
          </a:p>
        </p:txBody>
      </p:sp>
      <p:sp>
        <p:nvSpPr>
          <p:cNvPr id="5" name="Google Shape;97;p19">
            <a:extLst>
              <a:ext uri="{FF2B5EF4-FFF2-40B4-BE49-F238E27FC236}">
                <a16:creationId xmlns:a16="http://schemas.microsoft.com/office/drawing/2014/main" id="{BC501A87-D9E2-4F55-B39C-C0D5BCD425F9}"/>
              </a:ext>
            </a:extLst>
          </p:cNvPr>
          <p:cNvSpPr txBox="1">
            <a:spLocks/>
          </p:cNvSpPr>
          <p:nvPr/>
        </p:nvSpPr>
        <p:spPr>
          <a:xfrm>
            <a:off x="-5488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bikes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rented is highly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positively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correlated with the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3E195-59C3-4399-A2C0-51F1EA2D4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" t="6940" r="5814"/>
          <a:stretch/>
        </p:blipFill>
        <p:spPr>
          <a:xfrm>
            <a:off x="2659295" y="1358751"/>
            <a:ext cx="6484705" cy="24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9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6C5A39F-0904-4C67-895A-9ED138577EB0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5C61FB5F-274A-4FEA-92A8-1907BBC52A70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7;p19">
            <a:extLst>
              <a:ext uri="{FF2B5EF4-FFF2-40B4-BE49-F238E27FC236}">
                <a16:creationId xmlns:a16="http://schemas.microsoft.com/office/drawing/2014/main" id="{78BC45D4-A46E-442D-BE53-282B8EEBED9D}"/>
              </a:ext>
            </a:extLst>
          </p:cNvPr>
          <p:cNvSpPr txBox="1">
            <a:spLocks/>
          </p:cNvSpPr>
          <p:nvPr/>
        </p:nvSpPr>
        <p:spPr>
          <a:xfrm>
            <a:off x="-5488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bikes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rented is highly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negatively correlated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with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Snowfall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Rainfall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39B7E-8BE2-4476-89C0-F7EFDEB8A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" r="5116" b="2792"/>
          <a:stretch/>
        </p:blipFill>
        <p:spPr>
          <a:xfrm>
            <a:off x="2923241" y="509500"/>
            <a:ext cx="6220759" cy="2185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C2F31-DCF9-49CD-ADF0-A9EA15E81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7175" r="8722"/>
          <a:stretch/>
        </p:blipFill>
        <p:spPr>
          <a:xfrm>
            <a:off x="2907241" y="2848303"/>
            <a:ext cx="6236759" cy="22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6C5A39F-0904-4C67-895A-9ED138577EB0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5C61FB5F-274A-4FEA-92A8-1907BBC52A70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4FC50985-B150-4367-8D5D-ABFE5DB57059}"/>
              </a:ext>
            </a:extLst>
          </p:cNvPr>
          <p:cNvSpPr txBox="1">
            <a:spLocks/>
          </p:cNvSpPr>
          <p:nvPr/>
        </p:nvSpPr>
        <p:spPr>
          <a:xfrm>
            <a:off x="315750" y="783647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86;p18">
            <a:extLst>
              <a:ext uri="{FF2B5EF4-FFF2-40B4-BE49-F238E27FC236}">
                <a16:creationId xmlns:a16="http://schemas.microsoft.com/office/drawing/2014/main" id="{B86DD72D-C40D-4BD4-8D54-45DDC85840AB}"/>
              </a:ext>
            </a:extLst>
          </p:cNvPr>
          <p:cNvSpPr txBox="1">
            <a:spLocks/>
          </p:cNvSpPr>
          <p:nvPr/>
        </p:nvSpPr>
        <p:spPr>
          <a:xfrm>
            <a:off x="311700" y="-3526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3200" dirty="0">
                <a:latin typeface="Montserrat"/>
                <a:ea typeface="Montserrat"/>
                <a:cs typeface="Montserrat"/>
                <a:sym typeface="Montserrat"/>
              </a:rPr>
              <a:t>Machine Learning Model Insights</a:t>
            </a:r>
            <a:endParaRPr lang="en-IN" dirty="0"/>
          </a:p>
        </p:txBody>
      </p:sp>
      <p:sp>
        <p:nvSpPr>
          <p:cNvPr id="12" name="Google Shape;87;p18">
            <a:extLst>
              <a:ext uri="{FF2B5EF4-FFF2-40B4-BE49-F238E27FC236}">
                <a16:creationId xmlns:a16="http://schemas.microsoft.com/office/drawing/2014/main" id="{97D2B56F-9E2A-4E74-8628-F16017AB1127}"/>
              </a:ext>
            </a:extLst>
          </p:cNvPr>
          <p:cNvSpPr txBox="1"/>
          <p:nvPr/>
        </p:nvSpPr>
        <p:spPr>
          <a:xfrm>
            <a:off x="434009" y="1238856"/>
            <a:ext cx="8275982" cy="64629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First of all tried with Linear Regressio</a:t>
            </a:r>
            <a:r>
              <a:rPr lang="en-I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n. The model was too simple and was not able to perform well.</a:t>
            </a:r>
            <a:endParaRPr sz="9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88;p18">
            <a:extLst>
              <a:ext uri="{FF2B5EF4-FFF2-40B4-BE49-F238E27FC236}">
                <a16:creationId xmlns:a16="http://schemas.microsoft.com/office/drawing/2014/main" id="{8E6A71D4-D9FF-4798-9299-907A304EE445}"/>
              </a:ext>
            </a:extLst>
          </p:cNvPr>
          <p:cNvSpPr txBox="1"/>
          <p:nvPr/>
        </p:nvSpPr>
        <p:spPr>
          <a:xfrm>
            <a:off x="434009" y="2352902"/>
            <a:ext cx="8275982" cy="64629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model’s R-squared score was only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0.549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on the train &amp; test dataset.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89;p18">
            <a:extLst>
              <a:ext uri="{FF2B5EF4-FFF2-40B4-BE49-F238E27FC236}">
                <a16:creationId xmlns:a16="http://schemas.microsoft.com/office/drawing/2014/main" id="{954D5180-FA07-4748-8531-EB15A0FB9CBC}"/>
              </a:ext>
            </a:extLst>
          </p:cNvPr>
          <p:cNvSpPr txBox="1"/>
          <p:nvPr/>
        </p:nvSpPr>
        <p:spPr>
          <a:xfrm>
            <a:off x="311700" y="3531749"/>
            <a:ext cx="8275982" cy="64629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to make our model more complex for better discretion. So moved to decision tree for better results.</a:t>
            </a:r>
            <a:endParaRPr lang="en-US"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86;p18">
            <a:extLst>
              <a:ext uri="{FF2B5EF4-FFF2-40B4-BE49-F238E27FC236}">
                <a16:creationId xmlns:a16="http://schemas.microsoft.com/office/drawing/2014/main" id="{203889CE-90B2-4629-ACF7-ED09B05C23E0}"/>
              </a:ext>
            </a:extLst>
          </p:cNvPr>
          <p:cNvSpPr txBox="1">
            <a:spLocks/>
          </p:cNvSpPr>
          <p:nvPr/>
        </p:nvSpPr>
        <p:spPr>
          <a:xfrm>
            <a:off x="307650" y="626513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5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lang="en-IN" sz="2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6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06729F6F-7B29-4493-9B79-E561202A9AEA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3333BB77-0AD6-4E15-8510-E24F459B77FA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5;p19">
            <a:extLst>
              <a:ext uri="{FF2B5EF4-FFF2-40B4-BE49-F238E27FC236}">
                <a16:creationId xmlns:a16="http://schemas.microsoft.com/office/drawing/2014/main" id="{ACFA213A-B1D3-4DCF-A719-93E37545593E}"/>
              </a:ext>
            </a:extLst>
          </p:cNvPr>
          <p:cNvSpPr txBox="1">
            <a:spLocks/>
          </p:cNvSpPr>
          <p:nvPr/>
        </p:nvSpPr>
        <p:spPr>
          <a:xfrm>
            <a:off x="3363971" y="488286"/>
            <a:ext cx="6088374" cy="1405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000" dirty="0">
                <a:latin typeface="Montserrat"/>
                <a:ea typeface="Montserrat"/>
                <a:cs typeface="Montserrat"/>
                <a:sym typeface="Montserrat"/>
              </a:rPr>
              <a:t>(Feature Importance Matrix)</a:t>
            </a:r>
            <a:endParaRPr lang="en-IN" sz="2000" dirty="0"/>
          </a:p>
          <a:p>
            <a:pPr>
              <a:buSzPts val="2800"/>
            </a:pPr>
            <a:endParaRPr lang="en-IN" dirty="0"/>
          </a:p>
        </p:txBody>
      </p:sp>
      <p:sp>
        <p:nvSpPr>
          <p:cNvPr id="6" name="Google Shape;97;p19">
            <a:extLst>
              <a:ext uri="{FF2B5EF4-FFF2-40B4-BE49-F238E27FC236}">
                <a16:creationId xmlns:a16="http://schemas.microsoft.com/office/drawing/2014/main" id="{00E041D9-D0DE-433D-B339-B544AFC65BF0}"/>
              </a:ext>
            </a:extLst>
          </p:cNvPr>
          <p:cNvSpPr txBox="1">
            <a:spLocks/>
          </p:cNvSpPr>
          <p:nvPr/>
        </p:nvSpPr>
        <p:spPr>
          <a:xfrm>
            <a:off x="427" y="-5868"/>
            <a:ext cx="3556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graph 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that, there are 3 most important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features:</a:t>
            </a:r>
          </a:p>
          <a:p>
            <a:pPr marL="342900" algn="l">
              <a:lnSpc>
                <a:spcPct val="150000"/>
              </a:lnSpc>
              <a:buClr>
                <a:schemeClr val="lt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</a:p>
          <a:p>
            <a:pPr marL="342900" algn="l">
              <a:lnSpc>
                <a:spcPct val="150000"/>
              </a:lnSpc>
              <a:buClr>
                <a:schemeClr val="lt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</a:t>
            </a:r>
          </a:p>
          <a:p>
            <a:pPr marL="342900" algn="l">
              <a:lnSpc>
                <a:spcPct val="150000"/>
              </a:lnSpc>
              <a:buClr>
                <a:schemeClr val="lt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Humidity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scores: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R^2 score on test data: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0.913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Adjusted R^2 score: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0.912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Homogeneity score on test data: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1.0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MSE on test data: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34385.66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13329-A176-4381-93E2-98B352DC1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3" r="18025"/>
          <a:stretch/>
        </p:blipFill>
        <p:spPr>
          <a:xfrm>
            <a:off x="3556527" y="1037477"/>
            <a:ext cx="5205838" cy="4113446"/>
          </a:xfrm>
          <a:prstGeom prst="rect">
            <a:avLst/>
          </a:prstGeom>
        </p:spPr>
      </p:pic>
      <p:sp>
        <p:nvSpPr>
          <p:cNvPr id="9" name="Google Shape;95;p19">
            <a:extLst>
              <a:ext uri="{FF2B5EF4-FFF2-40B4-BE49-F238E27FC236}">
                <a16:creationId xmlns:a16="http://schemas.microsoft.com/office/drawing/2014/main" id="{D2CD4BFC-2862-49B3-A423-265BAA464AB5}"/>
              </a:ext>
            </a:extLst>
          </p:cNvPr>
          <p:cNvSpPr txBox="1">
            <a:spLocks/>
          </p:cNvSpPr>
          <p:nvPr/>
        </p:nvSpPr>
        <p:spPr>
          <a:xfrm>
            <a:off x="3051924" y="-360914"/>
            <a:ext cx="6088374" cy="1405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3000" dirty="0"/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76822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FF7FACC-300E-4101-BFFC-76E8CC9CFF8A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72BE437F-CDC9-4AF0-BF77-25235C7E64D6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3092640A-A9CA-430B-8385-CE04F30964A5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141DBB58-D981-4237-B6F1-8F22814CB5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has high impact(negative) on the rented bike booking or model’s prediction.</a:t>
            </a:r>
            <a:endParaRPr lang="en-US"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57E6C-EBF0-43A6-8966-BB8EC83D7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3" r="18712"/>
          <a:stretch/>
        </p:blipFill>
        <p:spPr>
          <a:xfrm>
            <a:off x="3244480" y="-2"/>
            <a:ext cx="5200782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F01A7A45-238C-43AA-9BE5-80AEDF40C557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558FC5EF-A6BD-483A-960C-A1CFD633650A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60DB1C9D-E4B5-4BB5-A94C-0B1E0EECFF8A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A2AAF488-AC72-4AC9-8756-2536FAD385E6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7;p19">
            <a:extLst>
              <a:ext uri="{FF2B5EF4-FFF2-40B4-BE49-F238E27FC236}">
                <a16:creationId xmlns:a16="http://schemas.microsoft.com/office/drawing/2014/main" id="{AC3F01EF-9C0C-4C39-AA78-9B7305CF8E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bikes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rented is highly  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correlated with the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&amp;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 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 the overall high impact on the bike booking.</a:t>
            </a:r>
            <a:endParaRPr lang="en-US"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7F753-3C98-4E23-B273-DD382C650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6" r="14763"/>
          <a:stretch/>
        </p:blipFill>
        <p:spPr>
          <a:xfrm>
            <a:off x="3142593" y="1214525"/>
            <a:ext cx="6001407" cy="3419475"/>
          </a:xfrm>
          <a:prstGeom prst="rect">
            <a:avLst/>
          </a:prstGeom>
        </p:spPr>
      </p:pic>
      <p:sp>
        <p:nvSpPr>
          <p:cNvPr id="11" name="Google Shape;95;p19">
            <a:extLst>
              <a:ext uri="{FF2B5EF4-FFF2-40B4-BE49-F238E27FC236}">
                <a16:creationId xmlns:a16="http://schemas.microsoft.com/office/drawing/2014/main" id="{4F118EE5-B121-4B38-967A-782029B0CD55}"/>
              </a:ext>
            </a:extLst>
          </p:cNvPr>
          <p:cNvSpPr txBox="1">
            <a:spLocks/>
          </p:cNvSpPr>
          <p:nvPr/>
        </p:nvSpPr>
        <p:spPr>
          <a:xfrm>
            <a:off x="2427889" y="642300"/>
            <a:ext cx="7241628" cy="766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500" b="1" dirty="0">
                <a:latin typeface="Montserrat"/>
                <a:ea typeface="Montserrat"/>
                <a:cs typeface="Montserrat"/>
                <a:sym typeface="Montserrat"/>
              </a:rPr>
              <a:t>Shap Plot ( Impact On Model Output)</a:t>
            </a:r>
            <a:endParaRPr lang="en-IN" sz="2500" b="1" dirty="0"/>
          </a:p>
          <a:p>
            <a:pPr>
              <a:buSzPts val="2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16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99B72D4-ADD9-4122-9072-70F83FBBFBA8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2D14EE62-839E-4B9A-9C3C-B3FC6B53D231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FE47EB03-F5D2-4225-9623-06C37624617C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44D3C5B7-E218-417D-AF3C-953313C9097C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92273B35-80CF-434A-8A24-080052C1FFFB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97;p19">
            <a:extLst>
              <a:ext uri="{FF2B5EF4-FFF2-40B4-BE49-F238E27FC236}">
                <a16:creationId xmlns:a16="http://schemas.microsoft.com/office/drawing/2014/main" id="{9B532B2D-9155-4D1D-BD26-75FF2ACA1061}"/>
              </a:ext>
            </a:extLst>
          </p:cNvPr>
          <p:cNvSpPr txBox="1">
            <a:spLocks/>
          </p:cNvSpPr>
          <p:nvPr/>
        </p:nvSpPr>
        <p:spPr>
          <a:xfrm rot="-5400000">
            <a:off x="3580899" y="-1009150"/>
            <a:ext cx="1982202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l">
              <a:buSzPts val="800"/>
              <a:buFont typeface="Arial" panose="020B0604020202020204" pitchFamily="34" charset="0"/>
              <a:buChar char="•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indent="-457200" algn="l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C0D23-4F62-449D-A2D9-6CC472910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" t="-2820" r="21499" b="2820"/>
          <a:stretch/>
        </p:blipFill>
        <p:spPr>
          <a:xfrm>
            <a:off x="53793" y="641130"/>
            <a:ext cx="8948247" cy="1930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7BE56-43B3-4835-A13E-3D90001DE64D}"/>
              </a:ext>
            </a:extLst>
          </p:cNvPr>
          <p:cNvSpPr txBox="1"/>
          <p:nvPr/>
        </p:nvSpPr>
        <p:spPr>
          <a:xfrm>
            <a:off x="141960" y="3058509"/>
            <a:ext cx="838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tserrat" panose="020B0604020202020204" charset="0"/>
              </a:rPr>
              <a:t>Features pushing the prediction higher are in red like </a:t>
            </a:r>
            <a:r>
              <a:rPr lang="en-IN" sz="1600" b="1" dirty="0">
                <a:latin typeface="Montserrat" panose="020B0604020202020204" charset="0"/>
              </a:rPr>
              <a:t>Humidity</a:t>
            </a:r>
            <a:r>
              <a:rPr lang="en-IN" sz="1600" dirty="0">
                <a:latin typeface="Montserrat" panose="020B0604020202020204" charset="0"/>
              </a:rPr>
              <a:t> &amp; </a:t>
            </a:r>
            <a:r>
              <a:rPr lang="en-IN" sz="1600" b="1" dirty="0">
                <a:latin typeface="Montserrat" panose="020B0604020202020204" charset="0"/>
              </a:rPr>
              <a:t>Solar Radiation</a:t>
            </a:r>
            <a:r>
              <a:rPr lang="en-IN" sz="1600" dirty="0">
                <a:latin typeface="Montserrat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tserrat" panose="020B0604020202020204" charset="0"/>
              </a:rPr>
              <a:t>Features which are in blue are lowering the prediction like </a:t>
            </a:r>
            <a:r>
              <a:rPr lang="en-IN" sz="1600" b="1" dirty="0">
                <a:latin typeface="Montserrat" panose="020B0604020202020204" charset="0"/>
              </a:rPr>
              <a:t>Temperature</a:t>
            </a:r>
            <a:r>
              <a:rPr lang="en-IN" sz="1600" dirty="0">
                <a:latin typeface="Montserrat" panose="020B0604020202020204" charset="0"/>
              </a:rPr>
              <a:t> &amp; </a:t>
            </a:r>
            <a:r>
              <a:rPr lang="en-IN" sz="1600" b="1" dirty="0">
                <a:latin typeface="Montserrat" panose="020B0604020202020204" charset="0"/>
              </a:rPr>
              <a:t>Hour</a:t>
            </a:r>
            <a:r>
              <a:rPr lang="en-IN" sz="1600" dirty="0">
                <a:latin typeface="Montserra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4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73;p30">
            <a:extLst>
              <a:ext uri="{FF2B5EF4-FFF2-40B4-BE49-F238E27FC236}">
                <a16:creationId xmlns:a16="http://schemas.microsoft.com/office/drawing/2014/main" id="{E439ED2E-3616-4713-8F5F-22C7FEF4194E}"/>
              </a:ext>
            </a:extLst>
          </p:cNvPr>
          <p:cNvSpPr txBox="1">
            <a:spLocks/>
          </p:cNvSpPr>
          <p:nvPr/>
        </p:nvSpPr>
        <p:spPr>
          <a:xfrm>
            <a:off x="311700" y="80525"/>
            <a:ext cx="8177100" cy="78045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lang="en-IN" dirty="0"/>
          </a:p>
        </p:txBody>
      </p:sp>
      <p:sp>
        <p:nvSpPr>
          <p:cNvPr id="4" name="Google Shape;174;p30">
            <a:extLst>
              <a:ext uri="{FF2B5EF4-FFF2-40B4-BE49-F238E27FC236}">
                <a16:creationId xmlns:a16="http://schemas.microsoft.com/office/drawing/2014/main" id="{05C6C586-AB0D-4624-9BD5-AB902865FBF5}"/>
              </a:ext>
            </a:extLst>
          </p:cNvPr>
          <p:cNvSpPr/>
          <p:nvPr/>
        </p:nvSpPr>
        <p:spPr>
          <a:xfrm>
            <a:off x="272400" y="1064875"/>
            <a:ext cx="8599200" cy="399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bikes rented in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2017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were very less as the business was started in 2017 itself &amp; there is a drastic changes in number of bikes booked in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2018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total number of bikes booked is highly correlated with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Humidity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has highest demands during the evening time (6-7PM).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bikes booked during the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time is higher than the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night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20650" lvl="0">
              <a:lnSpc>
                <a:spcPct val="150000"/>
              </a:lnSpc>
              <a:buClr>
                <a:schemeClr val="lt1"/>
              </a:buClr>
              <a:buSzPts val="1700"/>
            </a:pPr>
            <a:endParaRPr lang="en-US"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32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D9B99037-05CA-418F-A3B4-58778D13C4BD}"/>
              </a:ext>
            </a:extLst>
          </p:cNvPr>
          <p:cNvSpPr txBox="1">
            <a:spLocks/>
          </p:cNvSpPr>
          <p:nvPr/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73;p30">
            <a:extLst>
              <a:ext uri="{FF2B5EF4-FFF2-40B4-BE49-F238E27FC236}">
                <a16:creationId xmlns:a16="http://schemas.microsoft.com/office/drawing/2014/main" id="{DCF22935-15D0-4C85-BF40-2CB15156EB69}"/>
              </a:ext>
            </a:extLst>
          </p:cNvPr>
          <p:cNvSpPr txBox="1">
            <a:spLocks/>
          </p:cNvSpPr>
          <p:nvPr/>
        </p:nvSpPr>
        <p:spPr>
          <a:xfrm>
            <a:off x="311700" y="80525"/>
            <a:ext cx="8177100" cy="78045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lang="en-IN" dirty="0"/>
          </a:p>
        </p:txBody>
      </p:sp>
      <p:sp>
        <p:nvSpPr>
          <p:cNvPr id="5" name="Google Shape;174;p30">
            <a:extLst>
              <a:ext uri="{FF2B5EF4-FFF2-40B4-BE49-F238E27FC236}">
                <a16:creationId xmlns:a16="http://schemas.microsoft.com/office/drawing/2014/main" id="{8C95D32B-9AD4-44BC-B174-D6A9E992AC9F}"/>
              </a:ext>
            </a:extLst>
          </p:cNvPr>
          <p:cNvSpPr/>
          <p:nvPr/>
        </p:nvSpPr>
        <p:spPr>
          <a:xfrm>
            <a:off x="283033" y="1064875"/>
            <a:ext cx="8599200" cy="399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Summer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Autumn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2018 the total number of bikes booked is high.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the dates having fewer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rainfall</a:t>
            </a: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total number of bikes booked is high.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People have booked more bikes on the working days.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Decision Tree proved to be best model for this prediction with higher accuracy rate of </a:t>
            </a:r>
            <a:r>
              <a:rPr lang="en-US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91%</a:t>
            </a:r>
          </a:p>
          <a:p>
            <a:pPr marL="457200" lvl="0" indent="-336550">
              <a:lnSpc>
                <a:spcPct val="150000"/>
              </a:lnSpc>
              <a:buClr>
                <a:schemeClr val="lt1"/>
              </a:buClr>
              <a:buSzPts val="1700"/>
              <a:buFont typeface="Montserrat"/>
              <a:buChar char="●"/>
            </a:pPr>
            <a:endParaRPr lang="en-US"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6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CD6B9616-8D66-4903-88BB-A9306C5B0447}"/>
              </a:ext>
            </a:extLst>
          </p:cNvPr>
          <p:cNvSpPr txBox="1">
            <a:spLocks/>
          </p:cNvSpPr>
          <p:nvPr/>
        </p:nvSpPr>
        <p:spPr>
          <a:xfrm>
            <a:off x="311700" y="150600"/>
            <a:ext cx="8520600" cy="52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FC0B0414-2244-4F1A-AA92-B36980E3B376}"/>
              </a:ext>
            </a:extLst>
          </p:cNvPr>
          <p:cNvSpPr/>
          <p:nvPr/>
        </p:nvSpPr>
        <p:spPr>
          <a:xfrm>
            <a:off x="683125" y="723300"/>
            <a:ext cx="7896000" cy="432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 building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Sources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Assumptions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329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85;p32">
            <a:extLst>
              <a:ext uri="{FF2B5EF4-FFF2-40B4-BE49-F238E27FC236}">
                <a16:creationId xmlns:a16="http://schemas.microsoft.com/office/drawing/2014/main" id="{D2B406F5-16D6-4497-9ACF-4858AE3C1E8D}"/>
              </a:ext>
            </a:extLst>
          </p:cNvPr>
          <p:cNvSpPr txBox="1">
            <a:spLocks/>
          </p:cNvSpPr>
          <p:nvPr/>
        </p:nvSpPr>
        <p:spPr>
          <a:xfrm>
            <a:off x="155850" y="479447"/>
            <a:ext cx="8832300" cy="70055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3800" dirty="0">
                <a:latin typeface="Montserrat"/>
                <a:ea typeface="Montserrat"/>
                <a:cs typeface="Montserrat"/>
                <a:sym typeface="Montserrat"/>
              </a:rPr>
              <a:t>Appendix - Data sources</a:t>
            </a:r>
          </a:p>
        </p:txBody>
      </p:sp>
      <p:sp>
        <p:nvSpPr>
          <p:cNvPr id="4" name="Google Shape;187;p32">
            <a:extLst>
              <a:ext uri="{FF2B5EF4-FFF2-40B4-BE49-F238E27FC236}">
                <a16:creationId xmlns:a16="http://schemas.microsoft.com/office/drawing/2014/main" id="{70F1D053-48B2-46AA-8A00-565AC156D79C}"/>
              </a:ext>
            </a:extLst>
          </p:cNvPr>
          <p:cNvSpPr/>
          <p:nvPr/>
        </p:nvSpPr>
        <p:spPr>
          <a:xfrm>
            <a:off x="507640" y="1519700"/>
            <a:ext cx="7785600" cy="311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Here is a snapshot  of data dictionary.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Rented bike information such as: </a:t>
            </a: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Date, Rented bike count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Weather &amp; other information such as:</a:t>
            </a: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Temperature, Humidity, Rainfall, Seasons, Snowfall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used the past dataset for the year 2017-2018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5790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92;p33">
            <a:extLst>
              <a:ext uri="{FF2B5EF4-FFF2-40B4-BE49-F238E27FC236}">
                <a16:creationId xmlns:a16="http://schemas.microsoft.com/office/drawing/2014/main" id="{92931198-C1A3-49D9-9F8D-7194A30AABC4}"/>
              </a:ext>
            </a:extLst>
          </p:cNvPr>
          <p:cNvSpPr txBox="1">
            <a:spLocks/>
          </p:cNvSpPr>
          <p:nvPr/>
        </p:nvSpPr>
        <p:spPr>
          <a:xfrm>
            <a:off x="311700" y="288275"/>
            <a:ext cx="80667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3300" dirty="0">
                <a:latin typeface="Montserrat"/>
                <a:ea typeface="Montserrat"/>
                <a:cs typeface="Montserrat"/>
                <a:sym typeface="Montserrat"/>
              </a:rPr>
              <a:t>Appendix - Data Methodology</a:t>
            </a:r>
          </a:p>
        </p:txBody>
      </p:sp>
      <p:sp>
        <p:nvSpPr>
          <p:cNvPr id="4" name="Google Shape;194;p33">
            <a:extLst>
              <a:ext uri="{FF2B5EF4-FFF2-40B4-BE49-F238E27FC236}">
                <a16:creationId xmlns:a16="http://schemas.microsoft.com/office/drawing/2014/main" id="{E4589503-3021-45BA-BC0E-1D48EEB80592}"/>
              </a:ext>
            </a:extLst>
          </p:cNvPr>
          <p:cNvSpPr/>
          <p:nvPr/>
        </p:nvSpPr>
        <p:spPr>
          <a:xfrm>
            <a:off x="226125" y="1269711"/>
            <a:ext cx="8691750" cy="354976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6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conducted a thorough analysis &amp; prediction of the Seoul bike sharing dataset. The process includes: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-I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Discard irrelevant columns and null imputation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-I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-Finding correlation between the different parameters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-I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Understanding data using different methods</a:t>
            </a: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-I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 Modelling</a:t>
            </a: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Built &amp; tested a machine learning model to predict the upcoming booking amounts.</a:t>
            </a: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16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314A128-0519-4BF1-8FFD-7B813AE7463A}"/>
              </a:ext>
            </a:extLst>
          </p:cNvPr>
          <p:cNvSpPr txBox="1">
            <a:spLocks/>
          </p:cNvSpPr>
          <p:nvPr/>
        </p:nvSpPr>
        <p:spPr>
          <a:xfrm>
            <a:off x="-108580" y="1529683"/>
            <a:ext cx="8936830" cy="23574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66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6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br>
              <a:rPr lang="en-US" sz="4400" b="1" u="sng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350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8C65514F-B6EA-4F24-9E0D-02D20710252D}"/>
              </a:ext>
            </a:extLst>
          </p:cNvPr>
          <p:cNvSpPr txBox="1">
            <a:spLocks/>
          </p:cNvSpPr>
          <p:nvPr/>
        </p:nvSpPr>
        <p:spPr>
          <a:xfrm>
            <a:off x="70600" y="252175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5F9027B2-1D7A-4FD7-99FF-C4B3BE0784BE}"/>
              </a:ext>
            </a:extLst>
          </p:cNvPr>
          <p:cNvSpPr/>
          <p:nvPr/>
        </p:nvSpPr>
        <p:spPr>
          <a:xfrm>
            <a:off x="221000" y="1235650"/>
            <a:ext cx="8730000" cy="357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>
              <a:lnSpc>
                <a:spcPct val="150000"/>
              </a:lnSpc>
            </a:pPr>
            <a:r>
              <a:rPr lang="en-I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analyze the past bike sharing booking data of Seoul and predict its demands in the upcoming days. </a:t>
            </a:r>
            <a:endParaRPr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818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FA97D475-D090-45AD-9E0B-8EE7D526D161}"/>
              </a:ext>
            </a:extLst>
          </p:cNvPr>
          <p:cNvSpPr txBox="1">
            <a:spLocks/>
          </p:cNvSpPr>
          <p:nvPr/>
        </p:nvSpPr>
        <p:spPr>
          <a:xfrm>
            <a:off x="311700" y="143456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lang="en-IN" dirty="0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5A37BD29-EBE1-49D2-B96D-1ABFE29CA4F0}"/>
              </a:ext>
            </a:extLst>
          </p:cNvPr>
          <p:cNvSpPr/>
          <p:nvPr/>
        </p:nvSpPr>
        <p:spPr>
          <a:xfrm>
            <a:off x="624000" y="1153125"/>
            <a:ext cx="7896000" cy="264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 our shared understanding about the market condition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 our shared understanding about the customer preferences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 the future demand of its product.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Provide early recommendation to the Seoul company.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110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C261BD62-3907-4508-B2E8-CBE2DA0F32E5}"/>
              </a:ext>
            </a:extLst>
          </p:cNvPr>
          <p:cNvSpPr txBox="1">
            <a:spLocks/>
          </p:cNvSpPr>
          <p:nvPr/>
        </p:nvSpPr>
        <p:spPr>
          <a:xfrm>
            <a:off x="311700" y="91450"/>
            <a:ext cx="8520600" cy="63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99F0F46C-1F64-4119-A2D5-1754C5DC09E6}"/>
              </a:ext>
            </a:extLst>
          </p:cNvPr>
          <p:cNvSpPr/>
          <p:nvPr/>
        </p:nvSpPr>
        <p:spPr>
          <a:xfrm>
            <a:off x="210975" y="723250"/>
            <a:ext cx="8840400" cy="432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contains the information about the past Seoul bike sharing booking (Year: 2017-2018).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contains 14 features and 8760 observations.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Important  features:- </a:t>
            </a:r>
            <a:endParaRPr sz="1700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</a:pPr>
            <a:r>
              <a:rPr lang="en-IN" sz="1600" dirty="0"/>
              <a:t>Date : year-month-day ( Bike booking dates)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Rented Bike count </a:t>
            </a:r>
            <a:r>
              <a:rPr lang="en-IN" sz="1600" dirty="0"/>
              <a:t> : </a:t>
            </a:r>
            <a:r>
              <a:rPr lang="en-US" sz="1600" dirty="0"/>
              <a:t> Count of bikes rented at each hour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Hour </a:t>
            </a:r>
            <a:r>
              <a:rPr lang="en-IN" sz="1600" dirty="0"/>
              <a:t> : </a:t>
            </a:r>
            <a:r>
              <a:rPr lang="en-US" sz="1600" dirty="0"/>
              <a:t> Hour of the day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Temperature </a:t>
            </a:r>
            <a:r>
              <a:rPr lang="en-IN" sz="1600" dirty="0"/>
              <a:t> : </a:t>
            </a:r>
            <a:r>
              <a:rPr lang="en-US" sz="1600" dirty="0"/>
              <a:t>Temperature in Celsius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Holiday </a:t>
            </a:r>
            <a:r>
              <a:rPr lang="en-IN" sz="1600" dirty="0"/>
              <a:t> : </a:t>
            </a:r>
            <a:r>
              <a:rPr lang="en-US" sz="1600" dirty="0"/>
              <a:t> Holiday/No holiday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74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8DFF7997-7BF5-4C5D-9978-4540E15103BA}"/>
              </a:ext>
            </a:extLst>
          </p:cNvPr>
          <p:cNvSpPr txBox="1">
            <a:spLocks/>
          </p:cNvSpPr>
          <p:nvPr/>
        </p:nvSpPr>
        <p:spPr>
          <a:xfrm>
            <a:off x="311700" y="133599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3200" dirty="0">
                <a:latin typeface="Montserrat"/>
                <a:ea typeface="Montserrat"/>
                <a:cs typeface="Montserrat"/>
                <a:sym typeface="Montserrat"/>
              </a:rPr>
              <a:t>Data cleaning &amp; Processing</a:t>
            </a:r>
            <a:endParaRPr lang="en-IN" dirty="0"/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D4624147-B40B-46BF-BADF-D0F648097B13}"/>
              </a:ext>
            </a:extLst>
          </p:cNvPr>
          <p:cNvSpPr txBox="1"/>
          <p:nvPr/>
        </p:nvSpPr>
        <p:spPr>
          <a:xfrm>
            <a:off x="434009" y="1238856"/>
            <a:ext cx="8275982" cy="73862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columns like </a:t>
            </a:r>
            <a:r>
              <a:rPr lang="en-IN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N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Dew_point_temperature</a:t>
            </a:r>
            <a:r>
              <a:rPr lang="en-IN" sz="2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highly corelated with each other. So removed the Dew_point_temperature</a:t>
            </a:r>
            <a:endParaRPr sz="9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88;p18">
            <a:extLst>
              <a:ext uri="{FF2B5EF4-FFF2-40B4-BE49-F238E27FC236}">
                <a16:creationId xmlns:a16="http://schemas.microsoft.com/office/drawing/2014/main" id="{4953B852-6479-4A91-AA4D-AAC232A99E47}"/>
              </a:ext>
            </a:extLst>
          </p:cNvPr>
          <p:cNvSpPr txBox="1"/>
          <p:nvPr/>
        </p:nvSpPr>
        <p:spPr>
          <a:xfrm>
            <a:off x="434009" y="2352902"/>
            <a:ext cx="8275982" cy="64629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Created few more features like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Weekday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from the feature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83A3CF9F-AF97-43AA-8309-2710AAC14148}"/>
              </a:ext>
            </a:extLst>
          </p:cNvPr>
          <p:cNvSpPr txBox="1"/>
          <p:nvPr/>
        </p:nvSpPr>
        <p:spPr>
          <a:xfrm>
            <a:off x="311700" y="3531749"/>
            <a:ext cx="8275982" cy="64629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some irrelevant unncessary features like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Snowfall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from our dataset. </a:t>
            </a:r>
            <a:endParaRPr lang="en-US"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797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5;p19">
            <a:extLst>
              <a:ext uri="{FF2B5EF4-FFF2-40B4-BE49-F238E27FC236}">
                <a16:creationId xmlns:a16="http://schemas.microsoft.com/office/drawing/2014/main" id="{3603E2EB-3470-407A-9616-44B590DB0105}"/>
              </a:ext>
            </a:extLst>
          </p:cNvPr>
          <p:cNvSpPr txBox="1">
            <a:spLocks/>
          </p:cNvSpPr>
          <p:nvPr/>
        </p:nvSpPr>
        <p:spPr>
          <a:xfrm>
            <a:off x="3238991" y="276500"/>
            <a:ext cx="5477779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500" dirty="0">
                <a:latin typeface="Montserrat"/>
                <a:ea typeface="Montserrat"/>
                <a:cs typeface="Montserrat"/>
                <a:sym typeface="Montserrat"/>
              </a:rPr>
              <a:t>Number of Rented Bikes vs Hour</a:t>
            </a:r>
            <a:endParaRPr lang="en-IN" sz="2500" dirty="0"/>
          </a:p>
        </p:txBody>
      </p:sp>
      <p:sp>
        <p:nvSpPr>
          <p:cNvPr id="5" name="Google Shape;97;p19">
            <a:extLst>
              <a:ext uri="{FF2B5EF4-FFF2-40B4-BE49-F238E27FC236}">
                <a16:creationId xmlns:a16="http://schemas.microsoft.com/office/drawing/2014/main" id="{812CE36C-9A99-4B43-B577-E06BCFDDDBC8}"/>
              </a:ext>
            </a:extLst>
          </p:cNvPr>
          <p:cNvSpPr txBox="1">
            <a:spLocks/>
          </p:cNvSpPr>
          <p:nvPr/>
        </p:nvSpPr>
        <p:spPr>
          <a:xfrm>
            <a:off x="198783" y="772105"/>
            <a:ext cx="2928729" cy="43713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According to above graphs: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there are much more rents(Approx. 65-70%) during the day than the night.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Morning(8,9AM) &amp; evening(6,7PM) has the highest bookings.</a:t>
            </a:r>
          </a:p>
          <a:p>
            <a:pPr marL="171450" indent="-171450" algn="l">
              <a:buSzPts val="900"/>
              <a:buFont typeface="Arial" panose="020B0604020202020204" pitchFamily="34" charset="0"/>
              <a:buChar char="•"/>
            </a:pPr>
            <a:endParaRPr lang="en-US" sz="900" dirty="0">
              <a:latin typeface="Magneto" panose="04030805050802020D02" pitchFamily="82" charset="0"/>
              <a:ea typeface="Montserrat"/>
              <a:cs typeface="Montserrat"/>
              <a:sym typeface="Montserrat"/>
            </a:endParaRP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3AE4A-19CD-4BC1-ADE6-80361DE6A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2" r="4877" b="1462"/>
          <a:stretch/>
        </p:blipFill>
        <p:spPr>
          <a:xfrm>
            <a:off x="3127512" y="1027289"/>
            <a:ext cx="6016488" cy="3088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C99EB-0D88-4345-BAA2-646BFBE68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43" b="7064"/>
          <a:stretch/>
        </p:blipFill>
        <p:spPr>
          <a:xfrm>
            <a:off x="315750" y="0"/>
            <a:ext cx="2743200" cy="17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5;p19">
            <a:extLst>
              <a:ext uri="{FF2B5EF4-FFF2-40B4-BE49-F238E27FC236}">
                <a16:creationId xmlns:a16="http://schemas.microsoft.com/office/drawing/2014/main" id="{9332BBB6-C23D-4653-92A1-4DA80B620985}"/>
              </a:ext>
            </a:extLst>
          </p:cNvPr>
          <p:cNvSpPr txBox="1">
            <a:spLocks/>
          </p:cNvSpPr>
          <p:nvPr/>
        </p:nvSpPr>
        <p:spPr>
          <a:xfrm>
            <a:off x="3035797" y="224661"/>
            <a:ext cx="5884169" cy="3049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500" dirty="0">
                <a:latin typeface="Montserrat"/>
                <a:ea typeface="Montserrat"/>
                <a:cs typeface="Montserrat"/>
                <a:sym typeface="Montserrat"/>
              </a:rPr>
              <a:t>Total Rented Bikes In Different Seasons</a:t>
            </a:r>
            <a:endParaRPr lang="en-IN" sz="2500" dirty="0"/>
          </a:p>
        </p:txBody>
      </p:sp>
      <p:sp>
        <p:nvSpPr>
          <p:cNvPr id="5" name="Google Shape;97;p19">
            <a:extLst>
              <a:ext uri="{FF2B5EF4-FFF2-40B4-BE49-F238E27FC236}">
                <a16:creationId xmlns:a16="http://schemas.microsoft.com/office/drawing/2014/main" id="{EFCACAC0-1020-4F41-AC97-50D8E151AE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500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500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500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From the above bar plot</a:t>
            </a:r>
            <a:endParaRPr lang="en-US" sz="15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For 2017, in </a:t>
            </a:r>
            <a:r>
              <a:rPr lang="en-US" sz="1500" b="1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Winter</a:t>
            </a: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season the demand of rented bike was at the peak.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in case of 2018, </a:t>
            </a:r>
            <a:r>
              <a:rPr lang="en-US" sz="1500" b="1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Summer</a:t>
            </a:r>
            <a:r>
              <a:rPr lang="en-US" sz="1500" dirty="0">
                <a:solidFill>
                  <a:schemeClr val="bg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season had the highest demand.</a:t>
            </a:r>
          </a:p>
          <a:p>
            <a:pPr indent="-228600" algn="l">
              <a:lnSpc>
                <a:spcPct val="115000"/>
              </a:lnSpc>
              <a:buSzPts val="1800"/>
            </a:pPr>
            <a:endParaRPr lang="en-US" sz="1500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DDFCD-288D-4B3E-9C1C-3A31D0AAF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3" r="11064" b="5675"/>
          <a:stretch/>
        </p:blipFill>
        <p:spPr>
          <a:xfrm>
            <a:off x="2928729" y="849200"/>
            <a:ext cx="6180257" cy="36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5;p19">
            <a:extLst>
              <a:ext uri="{FF2B5EF4-FFF2-40B4-BE49-F238E27FC236}">
                <a16:creationId xmlns:a16="http://schemas.microsoft.com/office/drawing/2014/main" id="{6853B511-D628-49B3-BFFB-42F36A6661E3}"/>
              </a:ext>
            </a:extLst>
          </p:cNvPr>
          <p:cNvSpPr txBox="1">
            <a:spLocks/>
          </p:cNvSpPr>
          <p:nvPr/>
        </p:nvSpPr>
        <p:spPr>
          <a:xfrm>
            <a:off x="3238991" y="562850"/>
            <a:ext cx="5477779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2300" b="1" dirty="0">
                <a:latin typeface="Montserrat"/>
                <a:ea typeface="Montserrat"/>
                <a:cs typeface="Montserrat"/>
                <a:sym typeface="Montserrat"/>
              </a:rPr>
              <a:t>Total Rented Bikes In Different Months</a:t>
            </a:r>
            <a:endParaRPr lang="en-IN" sz="2300" b="1" dirty="0"/>
          </a:p>
          <a:p>
            <a:pPr>
              <a:buSzPts val="2800"/>
            </a:pPr>
            <a:endParaRPr lang="en-IN" dirty="0"/>
          </a:p>
        </p:txBody>
      </p:sp>
      <p:sp>
        <p:nvSpPr>
          <p:cNvPr id="5" name="Google Shape;97;p19">
            <a:extLst>
              <a:ext uri="{FF2B5EF4-FFF2-40B4-BE49-F238E27FC236}">
                <a16:creationId xmlns:a16="http://schemas.microsoft.com/office/drawing/2014/main" id="{27FFBD59-D106-4111-97EE-A1448E115C2A}"/>
              </a:ext>
            </a:extLst>
          </p:cNvPr>
          <p:cNvSpPr txBox="1">
            <a:spLocks/>
          </p:cNvSpPr>
          <p:nvPr/>
        </p:nvSpPr>
        <p:spPr>
          <a:xfrm>
            <a:off x="-5488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SzPts val="1400"/>
            </a:pP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 lang="en-US" dirty="0"/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1600"/>
              <a:buFont typeface="Montserrat"/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that: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year 2017, month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December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has the highest bike bookings. </a:t>
            </a:r>
          </a:p>
          <a:p>
            <a:pPr marL="285750" indent="-285750" algn="l">
              <a:lnSpc>
                <a:spcPct val="150000"/>
              </a:lnSpc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There's is a whooping increase in number of bike rents in year 2018.</a:t>
            </a:r>
          </a:p>
          <a:p>
            <a:pPr marL="0" indent="0" algn="l">
              <a:buSzPts val="800"/>
            </a:pPr>
            <a:endParaRPr lang="en-US"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l">
              <a:lnSpc>
                <a:spcPct val="115000"/>
              </a:lnSpc>
              <a:buSzPts val="1800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B533F-0463-46D9-80B6-2F2B1863E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4" t="2450" r="8488"/>
          <a:stretch/>
        </p:blipFill>
        <p:spPr>
          <a:xfrm>
            <a:off x="2923241" y="849200"/>
            <a:ext cx="6220759" cy="42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82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932</Words>
  <Application>Microsoft Office PowerPoint</Application>
  <PresentationFormat>On-screen Show (16:9)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</vt:lpstr>
      <vt:lpstr>Magneto</vt:lpstr>
      <vt:lpstr>Arial</vt:lpstr>
      <vt:lpstr>Courier New</vt:lpstr>
      <vt:lpstr>Simple Light</vt:lpstr>
      <vt:lpstr>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Lenovo</cp:lastModifiedBy>
  <cp:revision>32</cp:revision>
  <dcterms:modified xsi:type="dcterms:W3CDTF">2021-06-10T18:04:15Z</dcterms:modified>
</cp:coreProperties>
</file>