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78"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rojectmanager.com/training/create-a-pert-char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jectmanager.com/blog/project-management-techniques-for-every-pm" TargetMode="External"/><Relationship Id="rId2" Type="http://schemas.openxmlformats.org/officeDocument/2006/relationships/hyperlink" Target="https://www.pmi.org/-/media/pmi/documents/public/pdf/learning/thought-leadership/pulse/pulse-of-the-profession-2018.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ciencedirect.com/science/article/pii/S00652601104300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projectmanager.com/templates/work-breakdown-structure-templa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 definition: Defining</a:t>
            </a:r>
            <a:br>
              <a:rPr lang="en-US" dirty="0" smtClean="0"/>
            </a:br>
            <a:r>
              <a:rPr lang="en-US" dirty="0" smtClean="0"/>
              <a:t>work content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Bottom-Up and Top-Down Estimating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Bottom-up estimating is breaking down larger tasks into smaller, more detailed tasks. Then you estimate how much time it will take to complete each task. Estimating time at a granular level also increases accuracy.</a:t>
            </a:r>
          </a:p>
          <a:p>
            <a:r>
              <a:rPr lang="en-US" dirty="0" smtClean="0"/>
              <a:t>Top-down estimating is an analysis in which you first develop an overview of the expected timeline. Then using past projects, experience and historic data as a guide, determine what the time estimate is.</a:t>
            </a:r>
          </a:p>
          <a:p>
            <a:r>
              <a:rPr lang="en-US" dirty="0" smtClean="0"/>
              <a:t>Both time estimate techniques work well together. Compare the results from both, and you’ll have an even more accurate estimation of time needed to complete the project. If the two don’t align, it doesn’t mean one or the other is wrong, just that you must refine your estimate.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PERT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hlinkClick r:id="rId2"/>
              </a:rPr>
              <a:t>PERT (Program Evaluation and Review Technique)</a:t>
            </a:r>
            <a:r>
              <a:rPr lang="en-US" dirty="0" smtClean="0"/>
              <a:t> comes from the U.S. Navy, where it was used to estimate time it would take to develop ballistic missiles. It was a complex, massive project, with thousands of contractors involved. Thanks to PERT, the project ended two years earlier than expected.</a:t>
            </a:r>
          </a:p>
          <a:p>
            <a:r>
              <a:rPr lang="en-US" dirty="0" smtClean="0"/>
              <a:t>What PERT does is manage probabilities. It starts with a WBS, breaking down tasks into smaller activities, which is then placed in a Gantt chart. On that Gantt chart, any dependent tasks—tasks that can’t start until another is finished—are linked. Each task is a line on the Gantt chart, starting at one point and ending at the completion.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Time Estimation Formula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each of these activities estimate these times: optimistic time (O), the fastest an activity can be completed; most likely time (M), the project manager’s required delivery date; and pessimistic time (P), the longest amount of time given to finish the activity.</a:t>
            </a:r>
          </a:p>
          <a:p>
            <a:r>
              <a:rPr lang="en-US" dirty="0" smtClean="0"/>
              <a:t>To figure how long the activity will take, complete this equation, with E representing expected time for completion: E = (O + 4M + P)/6.</a:t>
            </a:r>
          </a:p>
          <a:p>
            <a:r>
              <a:rPr lang="en-US" dirty="0" smtClean="0"/>
              <a:t>To calculate variance, with V being variance, use this equation: V=[(P – O)/ 6]^2.</a:t>
            </a:r>
          </a:p>
          <a:p>
            <a:r>
              <a:rPr lang="en-US" dirty="0" smtClean="0"/>
              <a:t>After calculating E and V for each activity, add up the Es, and you have an accurate time estimate for project completion.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Breakdown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WBS is a product-oriented hierarchy of the scope of work embodied in a numbering structure that provides a system for organizing the scope in a logical manner. </a:t>
            </a:r>
            <a:endParaRPr lang="en-US" dirty="0" smtClean="0"/>
          </a:p>
          <a:p>
            <a:r>
              <a:rPr lang="en-US" dirty="0" smtClean="0"/>
              <a:t>The </a:t>
            </a:r>
            <a:r>
              <a:rPr lang="en-US" dirty="0" smtClean="0"/>
              <a:t>WBS is prepared in conjunction with the scope of work, and it should be developed to the level of detail where responsibility for work performance is assigned. </a:t>
            </a:r>
            <a:endParaRPr lang="en-US" dirty="0" smtClean="0"/>
          </a:p>
          <a:p>
            <a:r>
              <a:rPr lang="en-US" dirty="0" smtClean="0"/>
              <a:t>Responsibility </a:t>
            </a:r>
            <a:r>
              <a:rPr lang="en-US" dirty="0" smtClean="0"/>
              <a:t>for each element of a WBS is then established. </a:t>
            </a:r>
            <a:endParaRPr lang="en-US" dirty="0" smtClean="0"/>
          </a:p>
          <a:p>
            <a:r>
              <a:rPr lang="en-US" dirty="0" smtClean="0"/>
              <a:t>The </a:t>
            </a:r>
            <a:r>
              <a:rPr lang="en-US" dirty="0" smtClean="0"/>
              <a:t>most popular portrayal of a project WBS is in graphic form, similar to an organization chart. </a:t>
            </a:r>
            <a:endParaRPr lang="en-US" dirty="0" smtClean="0"/>
          </a:p>
          <a:p>
            <a:r>
              <a:rPr lang="en-US" dirty="0" smtClean="0"/>
              <a:t>This </a:t>
            </a:r>
            <a:r>
              <a:rPr lang="en-US" dirty="0" smtClean="0"/>
              <a:t>WBS chart displays project elements and tasks in levels and boxes, representing smaller parts of the project. </a:t>
            </a:r>
            <a:endParaRPr lang="en-US" dirty="0" smtClean="0"/>
          </a:p>
          <a:p>
            <a:r>
              <a:rPr lang="en-US" dirty="0" smtClean="0"/>
              <a:t>The </a:t>
            </a:r>
            <a:r>
              <a:rPr lang="en-US" dirty="0" smtClean="0"/>
              <a:t>WBS is a mandatory requirement for the PM plan.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WBS facilitates the following: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Understanding of the </a:t>
            </a:r>
            <a:r>
              <a:rPr lang="en-US" dirty="0" smtClean="0"/>
              <a:t>work</a:t>
            </a:r>
          </a:p>
          <a:p>
            <a:r>
              <a:rPr lang="en-US" dirty="0" smtClean="0"/>
              <a:t> </a:t>
            </a:r>
            <a:r>
              <a:rPr lang="en-US" dirty="0" smtClean="0"/>
              <a:t>Planning of all work Identifying end products and deliverables </a:t>
            </a:r>
            <a:endParaRPr lang="en-US" dirty="0" smtClean="0"/>
          </a:p>
          <a:p>
            <a:r>
              <a:rPr lang="en-US" dirty="0" smtClean="0"/>
              <a:t>Defining </a:t>
            </a:r>
            <a:r>
              <a:rPr lang="en-US" dirty="0" smtClean="0"/>
              <a:t>work in successively greater detail Relating end items to objectives </a:t>
            </a:r>
            <a:endParaRPr lang="en-US" dirty="0" smtClean="0"/>
          </a:p>
          <a:p>
            <a:r>
              <a:rPr lang="en-US" dirty="0" smtClean="0"/>
              <a:t>Assigning </a:t>
            </a:r>
            <a:r>
              <a:rPr lang="en-US" dirty="0" smtClean="0"/>
              <a:t>responsibility for all work Estimating costs and schedules </a:t>
            </a:r>
            <a:endParaRPr lang="en-US" dirty="0" smtClean="0"/>
          </a:p>
          <a:p>
            <a:r>
              <a:rPr lang="en-US" dirty="0" smtClean="0"/>
              <a:t>Planning </a:t>
            </a:r>
            <a:r>
              <a:rPr lang="en-US" dirty="0" smtClean="0"/>
              <a:t>and allocating resources Integration of scope, schedule, and cost Monitoring cost, schedule, and technical performance </a:t>
            </a:r>
            <a:endParaRPr lang="en-US" dirty="0" smtClean="0"/>
          </a:p>
          <a:p>
            <a:r>
              <a:rPr lang="en-US" dirty="0" smtClean="0"/>
              <a:t>Summarizing </a:t>
            </a:r>
            <a:r>
              <a:rPr lang="en-US" dirty="0" smtClean="0"/>
              <a:t>information for management and </a:t>
            </a:r>
            <a:r>
              <a:rPr lang="en-US" dirty="0" smtClean="0"/>
              <a:t>reporting</a:t>
            </a:r>
          </a:p>
          <a:p>
            <a:r>
              <a:rPr lang="en-US" dirty="0" smtClean="0"/>
              <a:t>Providing </a:t>
            </a:r>
            <a:r>
              <a:rPr lang="en-US" dirty="0" smtClean="0"/>
              <a:t>traceability to lower levels of detail Controlling changes.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Cost Estimates, Budgets, and Financial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Every PM plan includes a cost estimate, a budget, or both. </a:t>
            </a:r>
            <a:endParaRPr lang="en-US" dirty="0" smtClean="0"/>
          </a:p>
          <a:p>
            <a:r>
              <a:rPr lang="en-US" dirty="0" smtClean="0"/>
              <a:t>The </a:t>
            </a:r>
            <a:r>
              <a:rPr lang="en-US" dirty="0" smtClean="0"/>
              <a:t>cost estimate is normally in table format and includes a summary of costs for each major task or element of the project. </a:t>
            </a:r>
            <a:endParaRPr lang="en-US" dirty="0" smtClean="0"/>
          </a:p>
          <a:p>
            <a:r>
              <a:rPr lang="en-US" dirty="0" smtClean="0"/>
              <a:t>Financial </a:t>
            </a:r>
            <a:r>
              <a:rPr lang="en-US" dirty="0" smtClean="0"/>
              <a:t>management includes systems and procedures for establishing budgets, for reporting financial information, for controlling costs, and for managing cash flow.</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most straightforward method of estimating costs is to use the WBS and schedule. </a:t>
            </a:r>
            <a:endParaRPr lang="en-US" dirty="0" smtClean="0"/>
          </a:p>
          <a:p>
            <a:r>
              <a:rPr lang="en-US" dirty="0" smtClean="0"/>
              <a:t>Each </a:t>
            </a:r>
            <a:r>
              <a:rPr lang="en-US" dirty="0" smtClean="0"/>
              <a:t>element of the WBS or each activity in the schedule or network can have a cost associated with it. </a:t>
            </a:r>
            <a:endParaRPr lang="en-US" dirty="0" smtClean="0"/>
          </a:p>
          <a:p>
            <a:r>
              <a:rPr lang="en-US" dirty="0" smtClean="0"/>
              <a:t>Therefore</a:t>
            </a:r>
            <a:r>
              <a:rPr lang="en-US" dirty="0" smtClean="0"/>
              <a:t>, the approach is to go down the list of activities or WBS elements and estimate the cost for each one. </a:t>
            </a:r>
            <a:endParaRPr lang="en-US" dirty="0" smtClean="0"/>
          </a:p>
          <a:p>
            <a:r>
              <a:rPr lang="en-US" dirty="0" smtClean="0"/>
              <a:t>Costs </a:t>
            </a:r>
            <a:r>
              <a:rPr lang="en-US" dirty="0" smtClean="0"/>
              <a:t>are estimated by identifying the resources needed for each activity, in what quantities, and at what price. </a:t>
            </a:r>
            <a:endParaRPr lang="en-US" dirty="0" smtClean="0"/>
          </a:p>
          <a:p>
            <a:r>
              <a:rPr lang="en-US" dirty="0" smtClean="0"/>
              <a:t>The </a:t>
            </a:r>
            <a:r>
              <a:rPr lang="en-US" dirty="0" smtClean="0"/>
              <a:t>pricing of the resources depends on the timing, so normally a cost estimate is not finalized until the project activities have been scheduled.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Budgets are cost estimates that have been approved by management and formally established for cost control. </a:t>
            </a:r>
            <a:endParaRPr lang="en-US" dirty="0" smtClean="0"/>
          </a:p>
          <a:p>
            <a:r>
              <a:rPr lang="en-US" dirty="0" smtClean="0"/>
              <a:t>Actual </a:t>
            </a:r>
            <a:r>
              <a:rPr lang="en-US" dirty="0" smtClean="0"/>
              <a:t>costs are compared to budgets as the project is completed, to identify variances and potential problems and to provide information on what the costs will be. </a:t>
            </a:r>
            <a:endParaRPr lang="en-US" dirty="0" smtClean="0"/>
          </a:p>
          <a:p>
            <a:r>
              <a:rPr lang="en-US" dirty="0" smtClean="0"/>
              <a:t>The </a:t>
            </a:r>
            <a:r>
              <a:rPr lang="en-US" dirty="0" smtClean="0"/>
              <a:t>budgeting process includes extensive reviews and revisions of the cost estimates, to arrive at the final budget figures.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requirements, systems, procedures, and responsibilities for project financial planning, management, and control are addressed in this section. </a:t>
            </a:r>
            <a:endParaRPr lang="en-US" dirty="0" smtClean="0"/>
          </a:p>
          <a:p>
            <a:r>
              <a:rPr lang="en-US" dirty="0" smtClean="0"/>
              <a:t>Financial </a:t>
            </a:r>
            <a:r>
              <a:rPr lang="en-US" dirty="0" smtClean="0"/>
              <a:t>control includes cash flow management as well as conventional cost control (standard cost accounting, cost performance reporting, and cost productivity assessment). </a:t>
            </a:r>
            <a:endParaRPr lang="en-US" dirty="0" smtClean="0"/>
          </a:p>
          <a:p>
            <a:r>
              <a:rPr lang="en-US" dirty="0" smtClean="0"/>
              <a:t>Cash </a:t>
            </a:r>
            <a:r>
              <a:rPr lang="en-US" dirty="0" smtClean="0"/>
              <a:t>flow management involves traditional income and expenditure reporting and analysis. </a:t>
            </a:r>
            <a:endParaRPr lang="en-US" dirty="0" smtClean="0"/>
          </a:p>
          <a:p>
            <a:r>
              <a:rPr lang="en-US" dirty="0" smtClean="0"/>
              <a:t>On </a:t>
            </a:r>
            <a:r>
              <a:rPr lang="en-US" dirty="0" smtClean="0"/>
              <a:t>most projects, funding and funds management are critical, representing the timing at which resources can be scheduled and work accomplished. </a:t>
            </a:r>
            <a:endParaRPr lang="en-US" dirty="0" smtClean="0"/>
          </a:p>
          <a:p>
            <a:r>
              <a:rPr lang="en-US" dirty="0" smtClean="0"/>
              <a:t>Cash </a:t>
            </a:r>
            <a:r>
              <a:rPr lang="en-US" dirty="0" smtClean="0"/>
              <a:t>flow planning and reporting procedures and responsibilities are established in the PM plan, ensuring that funds are available as needed on the project.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 and Contingency Plan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Projects need to be assessed to identify areas containing high degrees of risk—for instance, those activities associated with new research, technical developments, or other tasks that have never been done before</a:t>
            </a:r>
            <a:r>
              <a:rPr lang="en-US" dirty="0" smtClean="0"/>
              <a:t>.</a:t>
            </a:r>
          </a:p>
          <a:p>
            <a:r>
              <a:rPr lang="en-US" dirty="0" smtClean="0"/>
              <a:t> </a:t>
            </a:r>
            <a:r>
              <a:rPr lang="en-US" dirty="0" smtClean="0"/>
              <a:t>Risk may also be associated with the external environment, such as economic conditions, political uncertainties, weather, geography, public opinion, or labor-related factors. </a:t>
            </a:r>
            <a:endParaRPr lang="en-US" dirty="0" smtClean="0"/>
          </a:p>
          <a:p>
            <a:r>
              <a:rPr lang="en-US" dirty="0" smtClean="0"/>
              <a:t>This </a:t>
            </a:r>
            <a:r>
              <a:rPr lang="en-US" dirty="0" smtClean="0"/>
              <a:t>section of the PM plan provides an opportunity to consider project risks and to develop contingency plans. </a:t>
            </a:r>
            <a:r>
              <a:rPr lang="en-US" dirty="0" smtClean="0"/>
              <a:t>T</a:t>
            </a:r>
          </a:p>
          <a:p>
            <a:r>
              <a:rPr lang="en-US" dirty="0" smtClean="0"/>
              <a:t>T</a:t>
            </a:r>
            <a:r>
              <a:rPr lang="en-US" dirty="0" smtClean="0"/>
              <a:t>opics </a:t>
            </a:r>
            <a:r>
              <a:rPr lang="en-US" dirty="0" smtClean="0"/>
              <a:t>suggested for this section are risk identification, risk analysis, risk minimization plans, and contingency plans and reserves.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Work Content?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 content is the measured time content of an activity or task determined by using </a:t>
            </a:r>
            <a:r>
              <a:rPr lang="en-US" dirty="0" err="1" smtClean="0"/>
              <a:t>recognised</a:t>
            </a:r>
            <a:r>
              <a:rPr lang="en-US" dirty="0" smtClean="0"/>
              <a:t> work measurement techniques, at a defined performance level.</a:t>
            </a:r>
          </a:p>
          <a:p>
            <a:r>
              <a:rPr lang="en-US" dirty="0" smtClean="0"/>
              <a:t>Performance is a measure of achieved results, which are meaningful only when related to a valid benchmark or standard. Work content is usually measured at Standard Performance.</a:t>
            </a:r>
          </a:p>
          <a:p>
            <a:r>
              <a:rPr lang="en-US" dirty="0" smtClean="0"/>
              <a:t>So when two people working on tasks with the same work content are achieving slightly different performances, you would start to ask why. What are the causes? Lack of training, no available work, unreliable equipment or information, lack of effort or motivation?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Identification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WBS is used to identify risks associated with specific elements of the project. Each WBS element is assessed for risk. </a:t>
            </a:r>
            <a:endParaRPr lang="en-US" dirty="0" smtClean="0"/>
          </a:p>
          <a:p>
            <a:r>
              <a:rPr lang="en-US" dirty="0" smtClean="0"/>
              <a:t>Risk </a:t>
            </a:r>
            <a:r>
              <a:rPr lang="en-US" dirty="0" smtClean="0"/>
              <a:t>is higher when new or unproven technologies are required. Greater uncertainty is also expected when all aspects of a task or project element are not yet planned in detail. </a:t>
            </a:r>
            <a:endParaRPr lang="en-US" dirty="0" smtClean="0"/>
          </a:p>
          <a:p>
            <a:r>
              <a:rPr lang="en-US" dirty="0" smtClean="0"/>
              <a:t>Finally</a:t>
            </a:r>
            <a:r>
              <a:rPr lang="en-US" dirty="0" smtClean="0"/>
              <a:t>, risk is generally higher during the early stages of a project or task than when nearing completion.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Risk analysis includes a detailed discussion of the risk, including both internal and external factors. </a:t>
            </a:r>
            <a:endParaRPr lang="en-US" dirty="0" smtClean="0"/>
          </a:p>
          <a:p>
            <a:r>
              <a:rPr lang="en-US" dirty="0" smtClean="0"/>
              <a:t>An </a:t>
            </a:r>
            <a:r>
              <a:rPr lang="en-US" dirty="0" smtClean="0"/>
              <a:t>impact table is prepared with factors assigned based on technology status, planning status, and design/project status. </a:t>
            </a:r>
            <a:endParaRPr lang="en-US" dirty="0" smtClean="0"/>
          </a:p>
          <a:p>
            <a:r>
              <a:rPr lang="en-US" dirty="0" smtClean="0"/>
              <a:t>Finally</a:t>
            </a:r>
            <a:r>
              <a:rPr lang="en-US" dirty="0" smtClean="0"/>
              <a:t>, the potential cost and schedule impact is assessed. </a:t>
            </a:r>
            <a:endParaRPr lang="en-US" dirty="0" smtClean="0"/>
          </a:p>
          <a:p>
            <a:r>
              <a:rPr lang="en-US" dirty="0" smtClean="0"/>
              <a:t>The </a:t>
            </a:r>
            <a:r>
              <a:rPr lang="en-US" dirty="0" smtClean="0"/>
              <a:t>impact table includes a worst-case cost estimate for each of the project elements included.</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Minimization Plans</a:t>
            </a:r>
            <a:endParaRPr lang="en-US" dirty="0"/>
          </a:p>
        </p:txBody>
      </p:sp>
      <p:sp>
        <p:nvSpPr>
          <p:cNvPr id="3" name="Content Placeholder 2"/>
          <p:cNvSpPr>
            <a:spLocks noGrp="1"/>
          </p:cNvSpPr>
          <p:nvPr>
            <p:ph idx="1"/>
          </p:nvPr>
        </p:nvSpPr>
        <p:spPr/>
        <p:txBody>
          <a:bodyPr>
            <a:normAutofit fontScale="92500"/>
          </a:bodyPr>
          <a:lstStyle/>
          <a:p>
            <a:r>
              <a:rPr lang="en-US" dirty="0" smtClean="0"/>
              <a:t>Once the risks to the project have been identified and assessed, strategies are needed to minimize them: technology development, modeling, demonstrations, peer reviews, </a:t>
            </a:r>
            <a:r>
              <a:rPr lang="en-US" dirty="0" err="1" smtClean="0"/>
              <a:t>replanning</a:t>
            </a:r>
            <a:r>
              <a:rPr lang="en-US" dirty="0" smtClean="0"/>
              <a:t>, changes in project logic, reorganization of project participants, contractual changes, etc. </a:t>
            </a:r>
            <a:endParaRPr lang="en-US" dirty="0" smtClean="0"/>
          </a:p>
          <a:p>
            <a:r>
              <a:rPr lang="en-US" dirty="0" smtClean="0"/>
              <a:t>The </a:t>
            </a:r>
            <a:r>
              <a:rPr lang="en-US" dirty="0" smtClean="0"/>
              <a:t>idea is to adapt a proactive, planning-based approach to risk assessment and to minimize project risks through specific actions.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Plans and Reserves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Changes in technical performance or schedules require a reevaluation of contingency reserves. Risk analysis can be performed in conjunction with cost estimating when estimates of contingency reserves are calculated. </a:t>
            </a:r>
            <a:endParaRPr lang="en-US" dirty="0" smtClean="0"/>
          </a:p>
          <a:p>
            <a:r>
              <a:rPr lang="en-US" dirty="0" smtClean="0"/>
              <a:t>Cost </a:t>
            </a:r>
            <a:r>
              <a:rPr lang="en-US" dirty="0" smtClean="0"/>
              <a:t>estimates may be inaccurate for various reasons, such as engineering errors or oversights, schedule changes, cost or rate changes, external factors, construction or implementation problems, or estimating errors. </a:t>
            </a:r>
            <a:endParaRPr lang="en-US" dirty="0" smtClean="0"/>
          </a:p>
          <a:p>
            <a:r>
              <a:rPr lang="en-US" dirty="0" smtClean="0"/>
              <a:t>The </a:t>
            </a:r>
            <a:r>
              <a:rPr lang="en-US" dirty="0" smtClean="0"/>
              <a:t>amount of reserves depends on the funds available, overall riskiness of the project, and the management approach.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calculate Work Content</a:t>
            </a:r>
            <a:endParaRPr lang="en-US" dirty="0"/>
          </a:p>
        </p:txBody>
      </p:sp>
      <p:sp>
        <p:nvSpPr>
          <p:cNvPr id="3" name="Content Placeholder 2"/>
          <p:cNvSpPr>
            <a:spLocks noGrp="1"/>
          </p:cNvSpPr>
          <p:nvPr>
            <p:ph idx="1"/>
          </p:nvPr>
        </p:nvSpPr>
        <p:spPr/>
        <p:txBody>
          <a:bodyPr>
            <a:normAutofit lnSpcReduction="10000"/>
          </a:bodyPr>
          <a:lstStyle/>
          <a:p>
            <a:r>
              <a:rPr lang="en-US" dirty="0" smtClean="0"/>
              <a:t>If someone achieves 1 hour’s work content in 1 hour, that is a 100 performance (60/60 x 100). </a:t>
            </a:r>
          </a:p>
          <a:p>
            <a:r>
              <a:rPr lang="en-US" dirty="0" smtClean="0"/>
              <a:t>If they only achieve 45 minutes’ work content in 1 hour, that is a 75 performance (45/60 x 100).</a:t>
            </a:r>
          </a:p>
          <a:p>
            <a:r>
              <a:rPr lang="en-US" dirty="0" smtClean="0"/>
              <a:t>Clearly time is an essential measure but, to assess performance, it HAS to relate to the work content.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Estimation</a:t>
            </a:r>
            <a:endParaRPr lang="en-US" dirty="0"/>
          </a:p>
        </p:txBody>
      </p:sp>
      <p:sp>
        <p:nvSpPr>
          <p:cNvPr id="3" name="Content Placeholder 2"/>
          <p:cNvSpPr>
            <a:spLocks noGrp="1"/>
          </p:cNvSpPr>
          <p:nvPr>
            <p:ph idx="1"/>
          </p:nvPr>
        </p:nvSpPr>
        <p:spPr/>
        <p:txBody>
          <a:bodyPr/>
          <a:lstStyle/>
          <a:p>
            <a:r>
              <a:rPr lang="en-US" dirty="0" smtClean="0"/>
              <a:t>Time rules all projects. </a:t>
            </a:r>
          </a:p>
          <a:p>
            <a:r>
              <a:rPr lang="en-US" dirty="0" smtClean="0"/>
              <a:t>It’s of paramount importance to everyone involved, from stakeholders to team members. </a:t>
            </a:r>
          </a:p>
          <a:p>
            <a:r>
              <a:rPr lang="en-US" dirty="0" smtClean="0"/>
              <a:t>The clock is always ticking. </a:t>
            </a:r>
          </a:p>
          <a:p>
            <a:r>
              <a:rPr lang="en-US" dirty="0" smtClean="0"/>
              <a:t>The best a project manager can do is develop an accurate time estimate for how long it will take to satisfactorily complete the project.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Estimation Matters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2018 study by the Project Management Institute (PMI), in its </a:t>
            </a:r>
            <a:r>
              <a:rPr lang="en-US" dirty="0" smtClean="0">
                <a:hlinkClick r:id="rId2"/>
              </a:rPr>
              <a:t>Pulse of the Profession</a:t>
            </a:r>
            <a:r>
              <a:rPr lang="en-US" dirty="0" smtClean="0"/>
              <a:t> report, stated that poor time estimating is the root cause for 25 percent of failed projects. With those odds, whoever can figure out how to stop the clock is going to be a super project manager.</a:t>
            </a:r>
          </a:p>
          <a:p>
            <a:r>
              <a:rPr lang="en-US" dirty="0" smtClean="0"/>
              <a:t>While it might be impossible to stop time, it is possible to overcome its impending approach as it relates to the project’s end. Looking into the future to determine how much time it will take complete project tasks allows for an estimation. But it’s not sorcery, it’s well-executed </a:t>
            </a:r>
            <a:r>
              <a:rPr lang="en-US" dirty="0" smtClean="0">
                <a:hlinkClick r:id="rId3"/>
              </a:rPr>
              <a:t>project management techniques</a:t>
            </a:r>
            <a:r>
              <a:rPr lang="en-US" dirty="0" smtClean="0"/>
              <a:t>.</a:t>
            </a:r>
          </a:p>
          <a:p>
            <a:r>
              <a:rPr lang="en-US" dirty="0" smtClean="0"/>
              <a:t>So, what are some of those tips and techniques for better time estimation? They run from simple to the complex. We’ve listed some of the tried and true below. See which work best with your style of project management.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3505200" cy="4525963"/>
          </a:xfrm>
        </p:spPr>
        <p:txBody>
          <a:bodyPr>
            <a:normAutofit fontScale="62500" lnSpcReduction="20000"/>
          </a:bodyPr>
          <a:lstStyle/>
          <a:p>
            <a:r>
              <a:rPr lang="en-US" dirty="0" smtClean="0">
                <a:hlinkClick r:id="rId2"/>
              </a:rPr>
              <a:t>Planning fallacy</a:t>
            </a:r>
            <a:r>
              <a:rPr lang="en-US" dirty="0" smtClean="0"/>
              <a:t> comes from the work of psychologists Daniel </a:t>
            </a:r>
            <a:r>
              <a:rPr lang="en-US" dirty="0" err="1" smtClean="0"/>
              <a:t>Kahneman</a:t>
            </a:r>
            <a:r>
              <a:rPr lang="en-US" dirty="0" smtClean="0"/>
              <a:t> and Amos </a:t>
            </a:r>
            <a:r>
              <a:rPr lang="en-US" dirty="0" err="1" smtClean="0"/>
              <a:t>Tversky</a:t>
            </a:r>
            <a:r>
              <a:rPr lang="en-US" dirty="0" smtClean="0"/>
              <a:t>, who came up with the term in the late 1970s to describe a psychological tendency for people to underestimate the amount of time it will take to complete a task. </a:t>
            </a:r>
          </a:p>
          <a:p>
            <a:r>
              <a:rPr lang="en-US" dirty="0" smtClean="0"/>
              <a:t>People often neglect to take historical data into their calculations and think only of what must be done, which makes estimations ill-informed.</a:t>
            </a:r>
            <a:endParaRPr lang="en-US" dirty="0"/>
          </a:p>
        </p:txBody>
      </p:sp>
      <p:pic>
        <p:nvPicPr>
          <p:cNvPr id="1027" name="Picture 3" descr="C:\Users\ADMIN\Desktop\Santosh\PM 3.PNG"/>
          <p:cNvPicPr>
            <a:picLocks noChangeAspect="1" noChangeArrowheads="1"/>
          </p:cNvPicPr>
          <p:nvPr/>
        </p:nvPicPr>
        <p:blipFill>
          <a:blip r:embed="rId3"/>
          <a:srcRect/>
          <a:stretch>
            <a:fillRect/>
          </a:stretch>
        </p:blipFill>
        <p:spPr bwMode="auto">
          <a:xfrm>
            <a:off x="4095750" y="1600200"/>
            <a:ext cx="5048250" cy="4343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The main lesson to learn from all this psychological profiling is that our gut is a poor estimator of time. Project managers can factor in intuition, but it’s better to have backed up a schedule with hard data. Let’s take a closer look at a couple of these types of hard data.</a:t>
            </a:r>
          </a:p>
          <a:p>
            <a:r>
              <a:rPr lang="en-US" b="1" dirty="0" smtClean="0"/>
              <a:t>Historical Data</a:t>
            </a:r>
          </a:p>
          <a:p>
            <a:r>
              <a:rPr lang="en-US" dirty="0" smtClean="0"/>
              <a:t>First is historical data, which is just a fancy way of saying: you’re not the first person to do this. So look back at past examples and see how long they took. More than just anecdotal, historic data is information on past events and circumstances related to a certain subject. Analysis of this data is informative.</a:t>
            </a:r>
          </a:p>
          <a:p>
            <a:r>
              <a:rPr lang="en-US" dirty="0" smtClean="0"/>
              <a:t>Historical data is also broad. It’s a wide net around whatever subject to which it is related. There can be a range of information, here, from press releases to financial reports, log files and project and product documentation.</a:t>
            </a:r>
          </a:p>
          <a:p>
            <a:r>
              <a:rPr lang="en-US" dirty="0" smtClean="0"/>
              <a:t>In order to have a consistent time estimation, historical data is important, but it’s not cheap. Gathering historic data costs money, time and effort. That doesn’t even include </a:t>
            </a:r>
            <a:r>
              <a:rPr lang="en-US" dirty="0" err="1" smtClean="0"/>
              <a:t>analyzation</a:t>
            </a:r>
            <a:r>
              <a:rPr lang="en-US" dirty="0" smtClean="0"/>
              <a:t>. But even a small amount of historical data is better than none, in that it points to precedent and can lead planning on a path that is more accurate in terms of estimating the time it will take the project to complete.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Know What Needs to Get Done</a:t>
            </a:r>
          </a:p>
          <a:p>
            <a:r>
              <a:rPr lang="en-US" dirty="0" smtClean="0"/>
              <a:t>Historical data only works, however, if a project manager meets beforehand with the stakeholders and has a clear understand of what the goals and the objectives of the project in fact are. This is only the first step towards a full understanding of the project.</a:t>
            </a:r>
          </a:p>
          <a:p>
            <a:r>
              <a:rPr lang="en-US" dirty="0" smtClean="0"/>
              <a:t>There are many tools that can help with identifying the tasks necessary to complete the project successfully and a more accurate schedule can emerge. Just one of those tools is a </a:t>
            </a:r>
            <a:r>
              <a:rPr lang="en-US" dirty="0" smtClean="0">
                <a:hlinkClick r:id="rId2"/>
              </a:rPr>
              <a:t>work breakdown structure template</a:t>
            </a:r>
            <a:r>
              <a:rPr lang="en-US" dirty="0" smtClean="0"/>
              <a:t> (WBS), which is a way to take project deliverables and break them down into small tasks. This not only makes the work more manageable; it helps with time estimations.</a:t>
            </a:r>
          </a:p>
          <a:p>
            <a:r>
              <a:rPr lang="en-US" dirty="0" smtClean="0"/>
              <a:t>But a project isn’t only executing tasks. There are other, seemingly insignificant, activities that eat up time. Don’t forget to include time it will take to conduct meetings, both with the team and reporting to stakeholders. There’s also communications in general, testing and other activities that occur over the course of the project phases.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Talk to the Experts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You can do much estimating on your own, and even seek historic data to place your project in a larger context, but time estimating should not be done in isolation. Speaking to a person who has worked on similar projects will uncover nuance and details not found in dry data.</a:t>
            </a:r>
          </a:p>
          <a:p>
            <a:r>
              <a:rPr lang="en-US" dirty="0" smtClean="0"/>
              <a:t>Experts are great, but there might be people close by, untapped. We’re speaking about your colleagues. Teams are assembled for expertise and experience. Talk to them, brainstorm, listen to their ideas and concerns.</a:t>
            </a:r>
          </a:p>
          <a:p>
            <a:r>
              <a:rPr lang="en-US" dirty="0" smtClean="0"/>
              <a:t>Chances are team members have done similar projects and have resolved issues that might have sidetracked them in the past. They can give you thoughts about efficient and effective planning, including a better sense of how long everything will take.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1983</Words>
  <Application>Microsoft Office PowerPoint</Application>
  <PresentationFormat>On-screen Show (4:3)</PresentationFormat>
  <Paragraphs>101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Work definition: Defining work content</vt:lpstr>
      <vt:lpstr>What is Work Content?</vt:lpstr>
      <vt:lpstr>How to calculate Work Content</vt:lpstr>
      <vt:lpstr>Time Estimation</vt:lpstr>
      <vt:lpstr>Time Estimation Matters</vt:lpstr>
      <vt:lpstr>Slide 6</vt:lpstr>
      <vt:lpstr>Slide 7</vt:lpstr>
      <vt:lpstr>Slide 8</vt:lpstr>
      <vt:lpstr>Talk to the Experts</vt:lpstr>
      <vt:lpstr>Bottom-Up and Top-Down Estimating</vt:lpstr>
      <vt:lpstr>PERT</vt:lpstr>
      <vt:lpstr>The Time Estimation Formula</vt:lpstr>
      <vt:lpstr>Work Breakdown Structure</vt:lpstr>
      <vt:lpstr>The WBS facilitates the following:</vt:lpstr>
      <vt:lpstr>Cost Estimates, Budgets, and Financial Management</vt:lpstr>
      <vt:lpstr>Cost Estimates</vt:lpstr>
      <vt:lpstr>Budgets</vt:lpstr>
      <vt:lpstr>Financial Management</vt:lpstr>
      <vt:lpstr>Risk Analysis and Contingency Plan</vt:lpstr>
      <vt:lpstr>Risk Identification</vt:lpstr>
      <vt:lpstr>Risk Analysis</vt:lpstr>
      <vt:lpstr>Risk Minimization Plans</vt:lpstr>
      <vt:lpstr>Contingency Plans and Reserves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definition: Defining work content</dc:title>
  <dc:creator>ADMIN</dc:creator>
  <cp:lastModifiedBy>Hewlett-Packard Company</cp:lastModifiedBy>
  <cp:revision>25</cp:revision>
  <dcterms:created xsi:type="dcterms:W3CDTF">2006-08-16T00:00:00Z</dcterms:created>
  <dcterms:modified xsi:type="dcterms:W3CDTF">2020-02-10T04:45:21Z</dcterms:modified>
</cp:coreProperties>
</file>