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59" r:id="rId5"/>
    <p:sldId id="260" r:id="rId6"/>
    <p:sldId id="261" r:id="rId7"/>
    <p:sldId id="276" r:id="rId8"/>
    <p:sldId id="277" r:id="rId9"/>
    <p:sldId id="284" r:id="rId10"/>
    <p:sldId id="264" r:id="rId11"/>
    <p:sldId id="268" r:id="rId12"/>
    <p:sldId id="286" r:id="rId13"/>
    <p:sldId id="287" r:id="rId14"/>
    <p:sldId id="288" r:id="rId15"/>
    <p:sldId id="289" r:id="rId16"/>
    <p:sldId id="290" r:id="rId17"/>
    <p:sldId id="285" r:id="rId18"/>
    <p:sldId id="269" r:id="rId19"/>
    <p:sldId id="270" r:id="rId20"/>
    <p:sldId id="272" r:id="rId21"/>
    <p:sldId id="273" r:id="rId2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1DB74-D963-4A46-BA93-AFCFA292F973}" v="95" dt="2023-02-09T09:17:59.0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60"/>
  </p:normalViewPr>
  <p:slideViewPr>
    <p:cSldViewPr>
      <p:cViewPr>
        <p:scale>
          <a:sx n="66" d="100"/>
          <a:sy n="66" d="100"/>
        </p:scale>
        <p:origin x="1584" y="2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7175"/>
            <a:ext cx="4141470" cy="131445"/>
          </a:xfrm>
          <a:custGeom>
            <a:avLst/>
            <a:gdLst/>
            <a:ahLst/>
            <a:cxnLst/>
            <a:rect l="l" t="t" r="r" b="b"/>
            <a:pathLst>
              <a:path w="4141470" h="131445">
                <a:moveTo>
                  <a:pt x="4140899" y="0"/>
                </a:moveTo>
                <a:lnTo>
                  <a:pt x="0" y="0"/>
                </a:lnTo>
                <a:lnTo>
                  <a:pt x="0" y="131400"/>
                </a:lnTo>
                <a:lnTo>
                  <a:pt x="4140899" y="131400"/>
                </a:lnTo>
                <a:lnTo>
                  <a:pt x="4140899" y="0"/>
                </a:lnTo>
                <a:close/>
              </a:path>
            </a:pathLst>
          </a:custGeom>
          <a:solidFill>
            <a:srgbClr val="FFC7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105" y="260227"/>
            <a:ext cx="1767788" cy="543560"/>
          </a:xfrm>
          <a:prstGeom prst="rect">
            <a:avLst/>
          </a:prstGeom>
        </p:spPr>
        <p:txBody>
          <a:bodyPr wrap="square" lIns="0" tIns="0" rIns="0" bIns="0">
            <a:spAutoFit/>
          </a:bodyPr>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a:xfrm>
            <a:off x="1080416" y="1352419"/>
            <a:ext cx="6983167" cy="1381760"/>
          </a:xfrm>
          <a:prstGeom prst="rect">
            <a:avLst/>
          </a:prstGeom>
        </p:spPr>
        <p:txBody>
          <a:bodyPr wrap="square" lIns="0" tIns="0" rIns="0" bIns="0">
            <a:spAutoFit/>
          </a:bodyPr>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laticon.com/" TargetMode="External"/><Relationship Id="rId7" Type="http://schemas.openxmlformats.org/officeDocument/2006/relationships/image" Target="../media/image18.png"/><Relationship Id="rId2" Type="http://schemas.openxmlformats.org/officeDocument/2006/relationships/hyperlink" Target="https://slidesgo.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stories.com/" TargetMode="External"/><Relationship Id="rId4"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a:endParaRPr/>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a:endParaRPr/>
          </a:p>
        </p:txBody>
      </p:sp>
      <p:sp>
        <p:nvSpPr>
          <p:cNvPr id="9" name="Title 8">
            <a:extLst>
              <a:ext uri="{FF2B5EF4-FFF2-40B4-BE49-F238E27FC236}">
                <a16:creationId xmlns:a16="http://schemas.microsoft.com/office/drawing/2014/main" id="{CB750B80-4560-22D2-1B9A-30A04134538C}"/>
              </a:ext>
            </a:extLst>
          </p:cNvPr>
          <p:cNvSpPr>
            <a:spLocks noGrp="1"/>
          </p:cNvSpPr>
          <p:nvPr>
            <p:ph type="title"/>
          </p:nvPr>
        </p:nvSpPr>
        <p:spPr>
          <a:xfrm>
            <a:off x="1143000" y="1347968"/>
            <a:ext cx="2605988" cy="209288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UBER DATA ANALYSIS</a:t>
            </a:r>
          </a:p>
        </p:txBody>
      </p:sp>
      <p:sp>
        <p:nvSpPr>
          <p:cNvPr id="2" name="TextBox 1">
            <a:extLst>
              <a:ext uri="{FF2B5EF4-FFF2-40B4-BE49-F238E27FC236}">
                <a16:creationId xmlns:a16="http://schemas.microsoft.com/office/drawing/2014/main" id="{6E19F20F-EEBB-B855-DAC2-896AF9BC55AA}"/>
              </a:ext>
            </a:extLst>
          </p:cNvPr>
          <p:cNvSpPr txBox="1"/>
          <p:nvPr/>
        </p:nvSpPr>
        <p:spPr>
          <a:xfrm>
            <a:off x="827587" y="3214025"/>
            <a:ext cx="1661160" cy="1723549"/>
          </a:xfrm>
          <a:prstGeom prst="rect">
            <a:avLst/>
          </a:prstGeom>
          <a:noFill/>
        </p:spPr>
        <p:txBody>
          <a:bodyPr wrap="none" rtlCol="0">
            <a:spAutoFit/>
          </a:bodyPr>
          <a:lstStyle/>
          <a:p>
            <a:r>
              <a:rPr lang="en-IN" b="1" u="sng" dirty="0"/>
              <a:t>GROUP 1</a:t>
            </a:r>
          </a:p>
          <a:p>
            <a:endParaRPr lang="en-IN" b="1" u="sng" dirty="0"/>
          </a:p>
          <a:p>
            <a:r>
              <a:rPr lang="en-IN" sz="1400" b="1" dirty="0">
                <a:latin typeface="+mj-lt"/>
                <a:cs typeface="Times New Roman" panose="02020603050405020304" pitchFamily="18" charset="0"/>
              </a:rPr>
              <a:t>Abinab Nag</a:t>
            </a:r>
          </a:p>
          <a:p>
            <a:r>
              <a:rPr lang="en-IN" sz="1400" b="1" dirty="0">
                <a:latin typeface="+mj-lt"/>
                <a:cs typeface="Times New Roman" panose="02020603050405020304" pitchFamily="18" charset="0"/>
              </a:rPr>
              <a:t>Ranjan Ghosh</a:t>
            </a:r>
          </a:p>
          <a:p>
            <a:r>
              <a:rPr lang="en-IN" sz="1400" b="1" dirty="0">
                <a:latin typeface="+mj-lt"/>
                <a:cs typeface="Times New Roman" panose="02020603050405020304" pitchFamily="18" charset="0"/>
              </a:rPr>
              <a:t>Priya Chakraborty</a:t>
            </a:r>
          </a:p>
          <a:p>
            <a:r>
              <a:rPr lang="en-IN" sz="1400" b="1" dirty="0">
                <a:latin typeface="+mj-lt"/>
                <a:cs typeface="Times New Roman" panose="02020603050405020304" pitchFamily="18" charset="0"/>
              </a:rPr>
              <a:t>Tsheringma Tamang</a:t>
            </a:r>
          </a:p>
          <a:p>
            <a:r>
              <a:rPr lang="en-IN" sz="1400" b="1" dirty="0">
                <a:latin typeface="+mj-lt"/>
                <a:cs typeface="Times New Roman" panose="02020603050405020304" pitchFamily="18" charset="0"/>
              </a:rPr>
              <a:t>Rupa Sharma</a:t>
            </a:r>
          </a:p>
        </p:txBody>
      </p:sp>
      <p:pic>
        <p:nvPicPr>
          <p:cNvPr id="15" name="Content Placeholder 14">
            <a:extLst>
              <a:ext uri="{FF2B5EF4-FFF2-40B4-BE49-F238E27FC236}">
                <a16:creationId xmlns:a16="http://schemas.microsoft.com/office/drawing/2014/main" id="{961C2163-2465-150F-4392-663B19092D9F}"/>
              </a:ext>
            </a:extLst>
          </p:cNvPr>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185557" y="971550"/>
            <a:ext cx="4638375" cy="27431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23931"/>
            <a:ext cx="1981200"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sp>
        <p:nvSpPr>
          <p:cNvPr id="7" name="object 7"/>
          <p:cNvSpPr txBox="1"/>
          <p:nvPr/>
        </p:nvSpPr>
        <p:spPr>
          <a:xfrm>
            <a:off x="833437" y="1257434"/>
            <a:ext cx="7477125" cy="659476"/>
          </a:xfrm>
          <a:prstGeom prst="rect">
            <a:avLst/>
          </a:prstGeom>
        </p:spPr>
        <p:txBody>
          <a:bodyPr vert="horz" wrap="square" lIns="0" tIns="22860" rIns="0" bIns="0" rtlCol="0">
            <a:spAutoFit/>
          </a:bodyPr>
          <a:lstStyle/>
          <a:p>
            <a:pPr marL="12065" marR="5080" algn="ctr">
              <a:lnSpc>
                <a:spcPts val="1650"/>
              </a:lnSpc>
              <a:spcBef>
                <a:spcPts val="180"/>
              </a:spcBef>
            </a:pPr>
            <a:r>
              <a:rPr lang="en-US" sz="1400" dirty="0">
                <a:solidFill>
                  <a:srgbClr val="292929"/>
                </a:solidFill>
                <a:latin typeface="Tahoma"/>
                <a:cs typeface="Tahoma"/>
              </a:rPr>
              <a:t>The data </a:t>
            </a:r>
            <a:r>
              <a:rPr lang="en-US" sz="1400" spc="15" dirty="0">
                <a:solidFill>
                  <a:srgbClr val="292929"/>
                </a:solidFill>
                <a:latin typeface="Tahoma"/>
                <a:cs typeface="Tahoma"/>
              </a:rPr>
              <a:t>we </a:t>
            </a:r>
            <a:r>
              <a:rPr lang="en-US" sz="1400" spc="-15" dirty="0">
                <a:solidFill>
                  <a:srgbClr val="292929"/>
                </a:solidFill>
                <a:latin typeface="Tahoma"/>
                <a:cs typeface="Tahoma"/>
              </a:rPr>
              <a:t>have </a:t>
            </a:r>
            <a:r>
              <a:rPr lang="en-US" sz="1400" spc="-5" dirty="0">
                <a:solidFill>
                  <a:srgbClr val="292929"/>
                </a:solidFill>
                <a:latin typeface="Tahoma"/>
                <a:cs typeface="Tahoma"/>
              </a:rPr>
              <a:t>used </a:t>
            </a:r>
            <a:r>
              <a:rPr lang="en-US" sz="1400" spc="15" dirty="0">
                <a:solidFill>
                  <a:srgbClr val="292929"/>
                </a:solidFill>
                <a:latin typeface="Tahoma"/>
                <a:cs typeface="Tahoma"/>
              </a:rPr>
              <a:t>in this </a:t>
            </a:r>
            <a:r>
              <a:rPr lang="en-US" sz="1400" spc="10" dirty="0">
                <a:solidFill>
                  <a:srgbClr val="292929"/>
                </a:solidFill>
                <a:latin typeface="Tahoma"/>
                <a:cs typeface="Tahoma"/>
              </a:rPr>
              <a:t>project </a:t>
            </a:r>
            <a:r>
              <a:rPr lang="en-US" sz="1400" spc="-5" dirty="0">
                <a:solidFill>
                  <a:srgbClr val="292929"/>
                </a:solidFill>
                <a:latin typeface="Tahoma"/>
                <a:cs typeface="Tahoma"/>
              </a:rPr>
              <a:t>was </a:t>
            </a:r>
            <a:r>
              <a:rPr lang="en-US" sz="1400" spc="10" dirty="0">
                <a:solidFill>
                  <a:srgbClr val="292929"/>
                </a:solidFill>
                <a:latin typeface="Tahoma"/>
                <a:cs typeface="Tahoma"/>
              </a:rPr>
              <a:t>in </a:t>
            </a:r>
            <a:r>
              <a:rPr lang="en-US" sz="1400" spc="10" dirty="0" err="1">
                <a:solidFill>
                  <a:srgbClr val="292929"/>
                </a:solidFill>
                <a:latin typeface="Tahoma"/>
                <a:cs typeface="Tahoma"/>
              </a:rPr>
              <a:t>csv.file</a:t>
            </a:r>
            <a:r>
              <a:rPr lang="en-US" sz="1400" spc="-15" dirty="0">
                <a:solidFill>
                  <a:srgbClr val="292929"/>
                </a:solidFill>
                <a:latin typeface="Tahoma"/>
                <a:cs typeface="Tahoma"/>
              </a:rPr>
              <a:t>. </a:t>
            </a:r>
            <a:r>
              <a:rPr lang="en-US" sz="1400" spc="-20" dirty="0">
                <a:solidFill>
                  <a:srgbClr val="292929"/>
                </a:solidFill>
                <a:latin typeface="Tahoma"/>
                <a:cs typeface="Tahoma"/>
              </a:rPr>
              <a:t>It </a:t>
            </a:r>
            <a:r>
              <a:rPr lang="en-US" sz="1400" spc="-5" dirty="0">
                <a:solidFill>
                  <a:srgbClr val="292929"/>
                </a:solidFill>
                <a:latin typeface="Tahoma"/>
                <a:cs typeface="Tahoma"/>
              </a:rPr>
              <a:t>was </a:t>
            </a:r>
            <a:r>
              <a:rPr lang="en-US" sz="1400" spc="5" dirty="0">
                <a:solidFill>
                  <a:srgbClr val="292929"/>
                </a:solidFill>
                <a:latin typeface="Tahoma"/>
                <a:cs typeface="Tahoma"/>
              </a:rPr>
              <a:t>taken </a:t>
            </a:r>
            <a:r>
              <a:rPr lang="en-US" sz="1400" spc="15" dirty="0">
                <a:solidFill>
                  <a:srgbClr val="292929"/>
                </a:solidFill>
                <a:latin typeface="Tahoma"/>
                <a:cs typeface="Tahoma"/>
              </a:rPr>
              <a:t>from </a:t>
            </a:r>
            <a:r>
              <a:rPr lang="en-US" sz="1400" spc="20" dirty="0">
                <a:solidFill>
                  <a:srgbClr val="292929"/>
                </a:solidFill>
                <a:latin typeface="Tahoma"/>
                <a:cs typeface="Tahoma"/>
              </a:rPr>
              <a:t>uber</a:t>
            </a:r>
            <a:r>
              <a:rPr lang="en-US" sz="1400" spc="5" dirty="0">
                <a:solidFill>
                  <a:srgbClr val="292929"/>
                </a:solidFill>
                <a:latin typeface="Tahoma"/>
                <a:cs typeface="Tahoma"/>
              </a:rPr>
              <a:t>.com</a:t>
            </a:r>
            <a:r>
              <a:rPr lang="en-US" sz="1400" spc="-165" dirty="0">
                <a:solidFill>
                  <a:srgbClr val="292929"/>
                </a:solidFill>
                <a:latin typeface="Tahoma"/>
                <a:cs typeface="Tahoma"/>
              </a:rPr>
              <a:t> </a:t>
            </a:r>
            <a:r>
              <a:rPr lang="en-US" sz="1400" spc="-130" dirty="0">
                <a:solidFill>
                  <a:srgbClr val="292929"/>
                </a:solidFill>
                <a:latin typeface="Tahoma"/>
                <a:cs typeface="Tahoma"/>
              </a:rPr>
              <a:t>.</a:t>
            </a:r>
            <a:r>
              <a:rPr lang="en-US" sz="1400" spc="-170" dirty="0">
                <a:solidFill>
                  <a:srgbClr val="292929"/>
                </a:solidFill>
                <a:latin typeface="Tahoma"/>
                <a:cs typeface="Tahoma"/>
              </a:rPr>
              <a:t> </a:t>
            </a:r>
            <a:r>
              <a:rPr lang="en-US" sz="1400" dirty="0">
                <a:solidFill>
                  <a:srgbClr val="292929"/>
                </a:solidFill>
                <a:latin typeface="Tahoma"/>
                <a:cs typeface="Tahoma"/>
              </a:rPr>
              <a:t>The</a:t>
            </a:r>
            <a:r>
              <a:rPr lang="en-US" sz="1400" spc="-165" dirty="0">
                <a:solidFill>
                  <a:srgbClr val="292929"/>
                </a:solidFill>
                <a:latin typeface="Tahoma"/>
                <a:cs typeface="Tahoma"/>
              </a:rPr>
              <a:t> </a:t>
            </a:r>
            <a:r>
              <a:rPr lang="en-US" sz="1400" spc="5" dirty="0">
                <a:solidFill>
                  <a:srgbClr val="292929"/>
                </a:solidFill>
                <a:latin typeface="Tahoma"/>
                <a:cs typeface="Tahoma"/>
              </a:rPr>
              <a:t>dataset</a:t>
            </a:r>
            <a:r>
              <a:rPr lang="en-US" sz="1400" spc="-165" dirty="0">
                <a:solidFill>
                  <a:srgbClr val="292929"/>
                </a:solidFill>
                <a:latin typeface="Tahoma"/>
                <a:cs typeface="Tahoma"/>
              </a:rPr>
              <a:t> </a:t>
            </a:r>
            <a:r>
              <a:rPr lang="en-US" sz="1400" spc="5" dirty="0">
                <a:solidFill>
                  <a:srgbClr val="292929"/>
                </a:solidFill>
                <a:latin typeface="Tahoma"/>
                <a:cs typeface="Tahoma"/>
              </a:rPr>
              <a:t>consists</a:t>
            </a:r>
            <a:r>
              <a:rPr lang="en-US" sz="1400" spc="-160" dirty="0">
                <a:solidFill>
                  <a:srgbClr val="292929"/>
                </a:solidFill>
                <a:latin typeface="Tahoma"/>
                <a:cs typeface="Tahoma"/>
              </a:rPr>
              <a:t> </a:t>
            </a:r>
            <a:r>
              <a:rPr lang="en-US" sz="1400" spc="20" dirty="0">
                <a:solidFill>
                  <a:srgbClr val="292929"/>
                </a:solidFill>
                <a:latin typeface="Tahoma"/>
                <a:cs typeface="Tahoma"/>
              </a:rPr>
              <a:t>of</a:t>
            </a:r>
            <a:r>
              <a:rPr lang="en-US" sz="1400" spc="-165" dirty="0">
                <a:solidFill>
                  <a:srgbClr val="292929"/>
                </a:solidFill>
                <a:latin typeface="Tahoma"/>
                <a:cs typeface="Tahoma"/>
              </a:rPr>
              <a:t> </a:t>
            </a:r>
            <a:r>
              <a:rPr lang="en-US" sz="1400" spc="45" dirty="0">
                <a:solidFill>
                  <a:srgbClr val="292929"/>
                </a:solidFill>
                <a:latin typeface="Tahoma"/>
                <a:cs typeface="Tahoma"/>
              </a:rPr>
              <a:t>678</a:t>
            </a:r>
            <a:r>
              <a:rPr lang="en-US" sz="1400" spc="-165" dirty="0">
                <a:solidFill>
                  <a:srgbClr val="292929"/>
                </a:solidFill>
                <a:latin typeface="Tahoma"/>
                <a:cs typeface="Tahoma"/>
              </a:rPr>
              <a:t> </a:t>
            </a:r>
            <a:r>
              <a:rPr lang="en-US" sz="1400" spc="20" dirty="0">
                <a:solidFill>
                  <a:srgbClr val="292929"/>
                </a:solidFill>
                <a:latin typeface="Tahoma"/>
                <a:cs typeface="Tahoma"/>
              </a:rPr>
              <a:t>rows</a:t>
            </a:r>
            <a:r>
              <a:rPr lang="en-US" sz="1400" spc="-165"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45" dirty="0">
                <a:solidFill>
                  <a:srgbClr val="292929"/>
                </a:solidFill>
                <a:latin typeface="Tahoma"/>
                <a:cs typeface="Tahoma"/>
              </a:rPr>
              <a:t>45</a:t>
            </a:r>
            <a:r>
              <a:rPr lang="en-US" sz="1400" spc="-165" dirty="0">
                <a:solidFill>
                  <a:srgbClr val="292929"/>
                </a:solidFill>
                <a:latin typeface="Tahoma"/>
                <a:cs typeface="Tahoma"/>
              </a:rPr>
              <a:t> </a:t>
            </a:r>
            <a:r>
              <a:rPr lang="en-US" sz="1400" dirty="0">
                <a:solidFill>
                  <a:srgbClr val="292929"/>
                </a:solidFill>
                <a:latin typeface="Tahoma"/>
                <a:cs typeface="Tahoma"/>
              </a:rPr>
              <a:t>columns</a:t>
            </a:r>
            <a:r>
              <a:rPr lang="en-US" sz="1400" spc="-165" dirty="0">
                <a:solidFill>
                  <a:srgbClr val="292929"/>
                </a:solidFill>
                <a:latin typeface="Tahoma"/>
                <a:cs typeface="Tahoma"/>
              </a:rPr>
              <a:t> </a:t>
            </a:r>
            <a:r>
              <a:rPr lang="en-US" sz="1400" spc="30" dirty="0">
                <a:solidFill>
                  <a:srgbClr val="292929"/>
                </a:solidFill>
                <a:latin typeface="Tahoma"/>
                <a:cs typeface="Tahoma"/>
              </a:rPr>
              <a:t>with</a:t>
            </a:r>
            <a:r>
              <a:rPr lang="en-US" sz="1400" spc="-165" dirty="0">
                <a:solidFill>
                  <a:srgbClr val="292929"/>
                </a:solidFill>
                <a:latin typeface="Tahoma"/>
                <a:cs typeface="Tahoma"/>
              </a:rPr>
              <a:t> </a:t>
            </a:r>
            <a:r>
              <a:rPr lang="en-US" sz="1400" spc="5" dirty="0">
                <a:solidFill>
                  <a:srgbClr val="292929"/>
                </a:solidFill>
                <a:latin typeface="Tahoma"/>
                <a:cs typeface="Tahoma"/>
              </a:rPr>
              <a:t>no</a:t>
            </a:r>
            <a:r>
              <a:rPr lang="en-US" sz="1400" spc="-160" dirty="0">
                <a:solidFill>
                  <a:srgbClr val="292929"/>
                </a:solidFill>
                <a:latin typeface="Tahoma"/>
                <a:cs typeface="Tahoma"/>
              </a:rPr>
              <a:t> </a:t>
            </a:r>
            <a:r>
              <a:rPr lang="en-US" sz="1400" spc="15" dirty="0">
                <a:solidFill>
                  <a:srgbClr val="292929"/>
                </a:solidFill>
                <a:latin typeface="Tahoma"/>
                <a:cs typeface="Tahoma"/>
              </a:rPr>
              <a:t>null</a:t>
            </a:r>
            <a:r>
              <a:rPr lang="en-US" sz="1400" spc="-165" dirty="0">
                <a:solidFill>
                  <a:srgbClr val="292929"/>
                </a:solidFill>
                <a:latin typeface="Tahoma"/>
                <a:cs typeface="Tahoma"/>
              </a:rPr>
              <a:t> </a:t>
            </a:r>
            <a:r>
              <a:rPr lang="en-US" sz="1400" spc="-20" dirty="0">
                <a:solidFill>
                  <a:srgbClr val="292929"/>
                </a:solidFill>
                <a:latin typeface="Tahoma"/>
                <a:cs typeface="Tahoma"/>
              </a:rPr>
              <a:t>values.</a:t>
            </a:r>
            <a:r>
              <a:rPr lang="en-US" sz="1400" spc="-165" dirty="0">
                <a:solidFill>
                  <a:srgbClr val="292929"/>
                </a:solidFill>
                <a:latin typeface="Tahoma"/>
                <a:cs typeface="Tahoma"/>
              </a:rPr>
              <a:t> </a:t>
            </a:r>
            <a:r>
              <a:rPr lang="en-US" sz="1400" spc="20" dirty="0">
                <a:solidFill>
                  <a:srgbClr val="292929"/>
                </a:solidFill>
                <a:latin typeface="Tahoma"/>
                <a:cs typeface="Tahoma"/>
              </a:rPr>
              <a:t>Column</a:t>
            </a:r>
            <a:r>
              <a:rPr lang="en-US" sz="1400" spc="-165" dirty="0">
                <a:solidFill>
                  <a:srgbClr val="292929"/>
                </a:solidFill>
                <a:latin typeface="Tahoma"/>
                <a:cs typeface="Tahoma"/>
              </a:rPr>
              <a:t> </a:t>
            </a:r>
            <a:r>
              <a:rPr lang="en-US" sz="1400" dirty="0">
                <a:solidFill>
                  <a:srgbClr val="292929"/>
                </a:solidFill>
                <a:latin typeface="Tahoma"/>
                <a:cs typeface="Tahoma"/>
              </a:rPr>
              <a:t>data </a:t>
            </a:r>
            <a:r>
              <a:rPr lang="en-US" sz="1400" spc="-420" dirty="0">
                <a:solidFill>
                  <a:srgbClr val="292929"/>
                </a:solidFill>
                <a:latin typeface="Tahoma"/>
                <a:cs typeface="Tahoma"/>
              </a:rPr>
              <a:t> </a:t>
            </a:r>
            <a:r>
              <a:rPr lang="en-US" sz="1400" spc="10" dirty="0">
                <a:solidFill>
                  <a:srgbClr val="292929"/>
                </a:solidFill>
                <a:latin typeface="Tahoma"/>
                <a:cs typeface="Tahoma"/>
              </a:rPr>
              <a:t>consist</a:t>
            </a:r>
            <a:r>
              <a:rPr lang="en-US" sz="1400" spc="-165" dirty="0">
                <a:solidFill>
                  <a:srgbClr val="292929"/>
                </a:solidFill>
                <a:latin typeface="Tahoma"/>
                <a:cs typeface="Tahoma"/>
              </a:rPr>
              <a:t> </a:t>
            </a:r>
            <a:r>
              <a:rPr lang="en-US" sz="1400" spc="20" dirty="0">
                <a:solidFill>
                  <a:srgbClr val="292929"/>
                </a:solidFill>
                <a:latin typeface="Tahoma"/>
                <a:cs typeface="Tahoma"/>
              </a:rPr>
              <a:t>of</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0" dirty="0">
                <a:solidFill>
                  <a:srgbClr val="292929"/>
                </a:solidFill>
                <a:latin typeface="Tahoma"/>
                <a:cs typeface="Tahoma"/>
              </a:rPr>
              <a:t> </a:t>
            </a:r>
            <a:r>
              <a:rPr lang="en-US" sz="1400" spc="-10" dirty="0">
                <a:solidFill>
                  <a:srgbClr val="292929"/>
                </a:solidFill>
                <a:latin typeface="Tahoma"/>
                <a:cs typeface="Tahoma"/>
              </a:rPr>
              <a:t>Features.</a:t>
            </a:r>
            <a:r>
              <a:rPr lang="en-US" sz="1400" spc="-165" dirty="0">
                <a:solidFill>
                  <a:srgbClr val="292929"/>
                </a:solidFill>
                <a:latin typeface="Tahoma"/>
                <a:cs typeface="Tahoma"/>
              </a:rPr>
              <a:t> </a:t>
            </a:r>
            <a:r>
              <a:rPr lang="en-US" sz="1400" dirty="0">
                <a:solidFill>
                  <a:srgbClr val="292929"/>
                </a:solidFill>
                <a:latin typeface="Tahoma"/>
                <a:cs typeface="Tahoma"/>
              </a:rPr>
              <a:t>The</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5" dirty="0">
                <a:solidFill>
                  <a:srgbClr val="292929"/>
                </a:solidFill>
                <a:latin typeface="Tahoma"/>
                <a:cs typeface="Tahoma"/>
              </a:rPr>
              <a:t> </a:t>
            </a:r>
            <a:r>
              <a:rPr lang="en-US" sz="1400" spc="10" dirty="0">
                <a:solidFill>
                  <a:srgbClr val="292929"/>
                </a:solidFill>
                <a:latin typeface="Tahoma"/>
                <a:cs typeface="Tahoma"/>
              </a:rPr>
              <a:t>features</a:t>
            </a:r>
            <a:r>
              <a:rPr lang="en-US" sz="1400" spc="-160" dirty="0">
                <a:solidFill>
                  <a:srgbClr val="292929"/>
                </a:solidFill>
                <a:latin typeface="Tahoma"/>
                <a:cs typeface="Tahoma"/>
              </a:rPr>
              <a:t> </a:t>
            </a:r>
            <a:r>
              <a:rPr lang="en-US" sz="1400" spc="10" dirty="0">
                <a:solidFill>
                  <a:srgbClr val="292929"/>
                </a:solidFill>
                <a:latin typeface="Tahoma"/>
                <a:cs typeface="Tahoma"/>
              </a:rPr>
              <a:t>contain</a:t>
            </a:r>
            <a:r>
              <a:rPr lang="en-US" sz="1400" spc="-160" dirty="0">
                <a:solidFill>
                  <a:srgbClr val="292929"/>
                </a:solidFill>
                <a:latin typeface="Tahoma"/>
                <a:cs typeface="Tahoma"/>
              </a:rPr>
              <a:t> </a:t>
            </a:r>
            <a:r>
              <a:rPr lang="en-US" sz="1400" spc="15" dirty="0">
                <a:solidFill>
                  <a:srgbClr val="292929"/>
                </a:solidFill>
                <a:latin typeface="Tahoma"/>
                <a:cs typeface="Tahoma"/>
              </a:rPr>
              <a:t>both</a:t>
            </a:r>
            <a:r>
              <a:rPr lang="en-US" sz="1400" spc="-165" dirty="0">
                <a:solidFill>
                  <a:srgbClr val="292929"/>
                </a:solidFill>
                <a:latin typeface="Tahoma"/>
                <a:cs typeface="Tahoma"/>
              </a:rPr>
              <a:t> </a:t>
            </a:r>
            <a:r>
              <a:rPr lang="en-US" sz="1400" spc="10" dirty="0">
                <a:solidFill>
                  <a:srgbClr val="292929"/>
                </a:solidFill>
                <a:latin typeface="Tahoma"/>
                <a:cs typeface="Tahoma"/>
              </a:rPr>
              <a:t>categorical</a:t>
            </a:r>
            <a:r>
              <a:rPr lang="en-US" sz="1400" spc="-160"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10" dirty="0">
                <a:solidFill>
                  <a:srgbClr val="292929"/>
                </a:solidFill>
                <a:latin typeface="Tahoma"/>
                <a:cs typeface="Tahoma"/>
              </a:rPr>
              <a:t>numeric </a:t>
            </a:r>
            <a:r>
              <a:rPr lang="en-US" sz="1400" spc="-425" dirty="0">
                <a:solidFill>
                  <a:srgbClr val="292929"/>
                </a:solidFill>
                <a:latin typeface="Tahoma"/>
                <a:cs typeface="Tahoma"/>
              </a:rPr>
              <a:t> </a:t>
            </a:r>
            <a:r>
              <a:rPr lang="en-US" sz="1400" spc="-20" dirty="0">
                <a:solidFill>
                  <a:srgbClr val="292929"/>
                </a:solidFill>
                <a:latin typeface="Tahoma"/>
                <a:cs typeface="Tahoma"/>
              </a:rPr>
              <a:t>values.</a:t>
            </a:r>
            <a:endParaRPr lang="en-US" sz="1400" dirty="0">
              <a:latin typeface="Tahoma"/>
              <a:cs typeface="Tahoma"/>
            </a:endParaRPr>
          </a:p>
        </p:txBody>
      </p:sp>
      <p:sp>
        <p:nvSpPr>
          <p:cNvPr id="8" name="object 8"/>
          <p:cNvSpPr/>
          <p:nvPr/>
        </p:nvSpPr>
        <p:spPr>
          <a:xfrm>
            <a:off x="0" y="133350"/>
            <a:ext cx="1128395" cy="163830"/>
          </a:xfrm>
          <a:custGeom>
            <a:avLst/>
            <a:gdLst/>
            <a:ahLst/>
            <a:cxnLst/>
            <a:rect l="l" t="t" r="r" b="b"/>
            <a:pathLst>
              <a:path w="1128395" h="163829">
                <a:moveTo>
                  <a:pt x="1128300" y="0"/>
                </a:moveTo>
                <a:lnTo>
                  <a:pt x="0" y="0"/>
                </a:lnTo>
                <a:lnTo>
                  <a:pt x="0" y="163800"/>
                </a:lnTo>
                <a:lnTo>
                  <a:pt x="1128300" y="163800"/>
                </a:lnTo>
                <a:lnTo>
                  <a:pt x="1128300" y="0"/>
                </a:lnTo>
                <a:close/>
              </a:path>
            </a:pathLst>
          </a:custGeom>
          <a:solidFill>
            <a:srgbClr val="455A64"/>
          </a:solidFill>
        </p:spPr>
        <p:txBody>
          <a:bodyPr wrap="square" lIns="0" tIns="0" rIns="0" bIns="0" rtlCol="0"/>
          <a:lstStyle/>
          <a:p>
            <a:endParaRPr/>
          </a:p>
        </p:txBody>
      </p:sp>
      <p:sp>
        <p:nvSpPr>
          <p:cNvPr id="9" name="object 9"/>
          <p:cNvSpPr/>
          <p:nvPr/>
        </p:nvSpPr>
        <p:spPr>
          <a:xfrm>
            <a:off x="-175" y="404275"/>
            <a:ext cx="848360" cy="136525"/>
          </a:xfrm>
          <a:custGeom>
            <a:avLst/>
            <a:gdLst/>
            <a:ahLst/>
            <a:cxnLst/>
            <a:rect l="l" t="t" r="r" b="b"/>
            <a:pathLst>
              <a:path w="848360" h="136525">
                <a:moveTo>
                  <a:pt x="848100" y="0"/>
                </a:moveTo>
                <a:lnTo>
                  <a:pt x="0" y="0"/>
                </a:lnTo>
                <a:lnTo>
                  <a:pt x="0" y="136200"/>
                </a:lnTo>
                <a:lnTo>
                  <a:pt x="848100" y="136200"/>
                </a:lnTo>
                <a:lnTo>
                  <a:pt x="848100" y="0"/>
                </a:lnTo>
                <a:close/>
              </a:path>
            </a:pathLst>
          </a:custGeom>
          <a:solidFill>
            <a:srgbClr val="455A64"/>
          </a:solidFill>
        </p:spPr>
        <p:txBody>
          <a:bodyPr wrap="square" lIns="0" tIns="0" rIns="0" bIns="0" rtlCol="0"/>
          <a:lstStyle/>
          <a:p>
            <a:endParaRPr/>
          </a:p>
        </p:txBody>
      </p:sp>
      <p:sp>
        <p:nvSpPr>
          <p:cNvPr id="10" name="object 10"/>
          <p:cNvSpPr/>
          <p:nvPr/>
        </p:nvSpPr>
        <p:spPr>
          <a:xfrm>
            <a:off x="8910600" y="2940856"/>
            <a:ext cx="233679" cy="2235835"/>
          </a:xfrm>
          <a:custGeom>
            <a:avLst/>
            <a:gdLst/>
            <a:ahLst/>
            <a:cxnLst/>
            <a:rect l="l" t="t" r="r" b="b"/>
            <a:pathLst>
              <a:path w="233679" h="2235835">
                <a:moveTo>
                  <a:pt x="233399" y="0"/>
                </a:moveTo>
                <a:lnTo>
                  <a:pt x="0" y="0"/>
                </a:lnTo>
                <a:lnTo>
                  <a:pt x="0" y="2235300"/>
                </a:lnTo>
                <a:lnTo>
                  <a:pt x="233399" y="2235300"/>
                </a:lnTo>
                <a:lnTo>
                  <a:pt x="233399" y="0"/>
                </a:lnTo>
                <a:close/>
              </a:path>
            </a:pathLst>
          </a:custGeom>
          <a:solidFill>
            <a:srgbClr val="FF0000"/>
          </a:solidFill>
        </p:spPr>
        <p:txBody>
          <a:bodyPr wrap="square" lIns="0" tIns="0" rIns="0" bIns="0" rtlCol="0"/>
          <a:lstStyle/>
          <a:p>
            <a:endParaRPr/>
          </a:p>
        </p:txBody>
      </p:sp>
      <p:pic>
        <p:nvPicPr>
          <p:cNvPr id="12" name="Picture 11">
            <a:extLst>
              <a:ext uri="{FF2B5EF4-FFF2-40B4-BE49-F238E27FC236}">
                <a16:creationId xmlns:a16="http://schemas.microsoft.com/office/drawing/2014/main" id="{11A2E1B5-87D9-C536-2CF0-3A1A087CE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0789"/>
            <a:ext cx="1676400" cy="971550"/>
          </a:xfrm>
          <a:prstGeom prst="rect">
            <a:avLst/>
          </a:prstGeom>
        </p:spPr>
      </p:pic>
      <p:pic>
        <p:nvPicPr>
          <p:cNvPr id="16" name="Picture 15">
            <a:extLst>
              <a:ext uri="{FF2B5EF4-FFF2-40B4-BE49-F238E27FC236}">
                <a16:creationId xmlns:a16="http://schemas.microsoft.com/office/drawing/2014/main" id="{DFF275C2-F936-F9F6-A8A5-626933F5E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 y="2171619"/>
            <a:ext cx="7198217" cy="264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89029"/>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DB7F2565-A921-4875-A842-5E153ACCFDA0}"/>
              </a:ext>
            </a:extLst>
          </p:cNvPr>
          <p:cNvSpPr txBox="1"/>
          <p:nvPr/>
        </p:nvSpPr>
        <p:spPr>
          <a:xfrm>
            <a:off x="2209800" y="350986"/>
            <a:ext cx="3429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READING</a:t>
            </a:r>
          </a:p>
        </p:txBody>
      </p:sp>
      <p:sp>
        <p:nvSpPr>
          <p:cNvPr id="7" name="TextBox 6">
            <a:extLst>
              <a:ext uri="{FF2B5EF4-FFF2-40B4-BE49-F238E27FC236}">
                <a16:creationId xmlns:a16="http://schemas.microsoft.com/office/drawing/2014/main" id="{0756DBD1-F171-28C6-2713-E186D97F5B94}"/>
              </a:ext>
            </a:extLst>
          </p:cNvPr>
          <p:cNvSpPr txBox="1"/>
          <p:nvPr/>
        </p:nvSpPr>
        <p:spPr>
          <a:xfrm>
            <a:off x="381000" y="918686"/>
            <a:ext cx="8382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is the data that we need to load for starting any of the ML project. With respect to data, the most common format of data for ML projects is CSV (comma-separated values). Basically, CSV is a simple file format which is used to store tabular data (number and text) such as a spreadsheet in plain text.</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53D00ED-9FA2-944D-57F1-131A13FF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92967"/>
            <a:ext cx="8229600" cy="31531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524000" y="205180"/>
            <a:ext cx="4572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MANIPULATION</a:t>
            </a:r>
          </a:p>
        </p:txBody>
      </p:sp>
      <p:sp>
        <p:nvSpPr>
          <p:cNvPr id="5" name="TextBox 4">
            <a:extLst>
              <a:ext uri="{FF2B5EF4-FFF2-40B4-BE49-F238E27FC236}">
                <a16:creationId xmlns:a16="http://schemas.microsoft.com/office/drawing/2014/main" id="{1F2C7EC5-1D56-80EF-2961-C5B4F08E33DF}"/>
              </a:ext>
            </a:extLst>
          </p:cNvPr>
          <p:cNvSpPr txBox="1"/>
          <p:nvPr/>
        </p:nvSpPr>
        <p:spPr>
          <a:xfrm>
            <a:off x="457200" y="728400"/>
            <a:ext cx="82296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manipulation is the process of changing data to make it easier to read or be easier to process.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AE209AB-E056-87E4-2DDA-AA7221C80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87" y="1123951"/>
            <a:ext cx="3532414" cy="1905000"/>
          </a:xfrm>
          <a:prstGeom prst="rect">
            <a:avLst/>
          </a:prstGeom>
        </p:spPr>
      </p:pic>
      <p:pic>
        <p:nvPicPr>
          <p:cNvPr id="11" name="Picture 10">
            <a:extLst>
              <a:ext uri="{FF2B5EF4-FFF2-40B4-BE49-F238E27FC236}">
                <a16:creationId xmlns:a16="http://schemas.microsoft.com/office/drawing/2014/main" id="{E9EFFA87-1AE4-BE72-92CF-78A89A4FD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091295"/>
            <a:ext cx="4191000" cy="1963007"/>
          </a:xfrm>
          <a:prstGeom prst="rect">
            <a:avLst/>
          </a:prstGeom>
        </p:spPr>
      </p:pic>
      <p:pic>
        <p:nvPicPr>
          <p:cNvPr id="13" name="Picture 12">
            <a:extLst>
              <a:ext uri="{FF2B5EF4-FFF2-40B4-BE49-F238E27FC236}">
                <a16:creationId xmlns:a16="http://schemas.microsoft.com/office/drawing/2014/main" id="{3944517A-8231-49D3-6B85-3975CC1C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226328"/>
            <a:ext cx="3532414" cy="1739206"/>
          </a:xfrm>
          <a:prstGeom prst="rect">
            <a:avLst/>
          </a:prstGeom>
        </p:spPr>
      </p:pic>
    </p:spTree>
    <p:extLst>
      <p:ext uri="{BB962C8B-B14F-4D97-AF65-F5344CB8AC3E}">
        <p14:creationId xmlns:p14="http://schemas.microsoft.com/office/powerpoint/2010/main" val="215481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2133600" y="409050"/>
            <a:ext cx="35814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5" name="TextBox 4">
            <a:extLst>
              <a:ext uri="{FF2B5EF4-FFF2-40B4-BE49-F238E27FC236}">
                <a16:creationId xmlns:a16="http://schemas.microsoft.com/office/drawing/2014/main" id="{C3ED783F-4931-1E9C-9DB8-8B9AD1B3B7B0}"/>
              </a:ext>
            </a:extLst>
          </p:cNvPr>
          <p:cNvSpPr txBox="1"/>
          <p:nvPr/>
        </p:nvSpPr>
        <p:spPr>
          <a:xfrm>
            <a:off x="381000" y="971550"/>
            <a:ext cx="8382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cleansing is essential because, regardless of how sophisticated your ML algorithm is, you can't obtain good results from bad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0524EFC-E8B3-0959-DD32-1A62AF859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57350"/>
            <a:ext cx="7772400" cy="2736381"/>
          </a:xfrm>
          <a:prstGeom prst="rect">
            <a:avLst/>
          </a:prstGeom>
        </p:spPr>
      </p:pic>
    </p:spTree>
    <p:extLst>
      <p:ext uri="{BB962C8B-B14F-4D97-AF65-F5344CB8AC3E}">
        <p14:creationId xmlns:p14="http://schemas.microsoft.com/office/powerpoint/2010/main" val="232478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752600" y="409050"/>
            <a:ext cx="48768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PROCESSING</a:t>
            </a:r>
          </a:p>
        </p:txBody>
      </p:sp>
      <p:sp>
        <p:nvSpPr>
          <p:cNvPr id="5" name="TextBox 4">
            <a:extLst>
              <a:ext uri="{FF2B5EF4-FFF2-40B4-BE49-F238E27FC236}">
                <a16:creationId xmlns:a16="http://schemas.microsoft.com/office/drawing/2014/main" id="{F59BF6B8-E7C0-DC6D-E066-FAFA2FD4B878}"/>
              </a:ext>
            </a:extLst>
          </p:cNvPr>
          <p:cNvSpPr txBox="1"/>
          <p:nvPr/>
        </p:nvSpPr>
        <p:spPr>
          <a:xfrm>
            <a:off x="381000" y="985928"/>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Processing is the task of converting data from a given form to a much more usable and desired form i.e. making it more meaningful and informative.</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2DAF10-B0A3-D570-9439-1AA6EFCD4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0686"/>
            <a:ext cx="7924800" cy="2169864"/>
          </a:xfrm>
          <a:prstGeom prst="rect">
            <a:avLst/>
          </a:prstGeom>
        </p:spPr>
      </p:pic>
    </p:spTree>
    <p:extLst>
      <p:ext uri="{BB962C8B-B14F-4D97-AF65-F5344CB8AC3E}">
        <p14:creationId xmlns:p14="http://schemas.microsoft.com/office/powerpoint/2010/main" val="369405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9050"/>
            <a:ext cx="4343402"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OPERATION</a:t>
            </a:r>
          </a:p>
        </p:txBody>
      </p:sp>
      <p:sp>
        <p:nvSpPr>
          <p:cNvPr id="6" name="TextBox 5">
            <a:extLst>
              <a:ext uri="{FF2B5EF4-FFF2-40B4-BE49-F238E27FC236}">
                <a16:creationId xmlns:a16="http://schemas.microsoft.com/office/drawing/2014/main" id="{232DB6B3-92DE-1754-C292-B7B1F108D4BF}"/>
              </a:ext>
            </a:extLst>
          </p:cNvPr>
          <p:cNvSpPr txBox="1"/>
          <p:nvPr/>
        </p:nvSpPr>
        <p:spPr>
          <a:xfrm>
            <a:off x="495300" y="1047750"/>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DATETIME type is used for values that contain both date and time parts. MySQL retrieves and displays DATETIME values in ' YYYY-MM-DD </a:t>
            </a:r>
            <a:r>
              <a:rPr lang="en-US" sz="1400" dirty="0" err="1">
                <a:latin typeface="Arial" panose="020B0604020202020204" pitchFamily="34" charset="0"/>
                <a:cs typeface="Arial" panose="020B0604020202020204" pitchFamily="34" charset="0"/>
              </a:rPr>
              <a:t>hh:mm:ss</a:t>
            </a:r>
            <a:r>
              <a:rPr lang="en-US" sz="1400" dirty="0">
                <a:latin typeface="Arial" panose="020B0604020202020204" pitchFamily="34" charset="0"/>
                <a:cs typeface="Arial" panose="020B0604020202020204" pitchFamily="34" charset="0"/>
              </a:rPr>
              <a:t> ' format</a:t>
            </a: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2A3FE77-E28A-19AD-2F25-D3A90FC3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40794"/>
            <a:ext cx="6248400" cy="2893656"/>
          </a:xfrm>
          <a:prstGeom prst="rect">
            <a:avLst/>
          </a:prstGeom>
        </p:spPr>
      </p:pic>
    </p:spTree>
    <p:extLst>
      <p:ext uri="{BB962C8B-B14F-4D97-AF65-F5344CB8AC3E}">
        <p14:creationId xmlns:p14="http://schemas.microsoft.com/office/powerpoint/2010/main" val="342196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5493"/>
            <a:ext cx="4280807"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PROFILING</a:t>
            </a:r>
          </a:p>
        </p:txBody>
      </p:sp>
      <p:sp>
        <p:nvSpPr>
          <p:cNvPr id="5" name="TextBox 4">
            <a:extLst>
              <a:ext uri="{FF2B5EF4-FFF2-40B4-BE49-F238E27FC236}">
                <a16:creationId xmlns:a16="http://schemas.microsoft.com/office/drawing/2014/main" id="{47FBCBB4-963E-4541-187B-7CEC90ACC5CC}"/>
              </a:ext>
            </a:extLst>
          </p:cNvPr>
          <p:cNvSpPr txBox="1"/>
          <p:nvPr/>
        </p:nvSpPr>
        <p:spPr>
          <a:xfrm>
            <a:off x="571500" y="1047750"/>
            <a:ext cx="80010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profiling is a technique used to analyze and gain a better understanding of raw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64A013A-9572-5932-4A14-AF65B80C4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07221"/>
            <a:ext cx="7062788" cy="3033712"/>
          </a:xfrm>
          <a:prstGeom prst="rect">
            <a:avLst/>
          </a:prstGeom>
        </p:spPr>
      </p:pic>
    </p:spTree>
    <p:extLst>
      <p:ext uri="{BB962C8B-B14F-4D97-AF65-F5344CB8AC3E}">
        <p14:creationId xmlns:p14="http://schemas.microsoft.com/office/powerpoint/2010/main" val="158801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13335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FB1952DE-C928-A74D-13ED-5796AC27703E}"/>
              </a:ext>
            </a:extLst>
          </p:cNvPr>
          <p:cNvSpPr txBox="1"/>
          <p:nvPr/>
        </p:nvSpPr>
        <p:spPr>
          <a:xfrm>
            <a:off x="1676400" y="390796"/>
            <a:ext cx="4519929"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421B1E5F-FCD3-E67D-12DE-A3A542336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832581"/>
            <a:ext cx="4038599" cy="2186970"/>
          </a:xfrm>
          <a:prstGeom prst="rect">
            <a:avLst/>
          </a:prstGeom>
        </p:spPr>
      </p:pic>
      <p:sp>
        <p:nvSpPr>
          <p:cNvPr id="7" name="TextBox 6">
            <a:extLst>
              <a:ext uri="{FF2B5EF4-FFF2-40B4-BE49-F238E27FC236}">
                <a16:creationId xmlns:a16="http://schemas.microsoft.com/office/drawing/2014/main" id="{835043FE-71A5-3CAD-75C8-A0D9E87451D5}"/>
              </a:ext>
            </a:extLst>
          </p:cNvPr>
          <p:cNvSpPr txBox="1"/>
          <p:nvPr/>
        </p:nvSpPr>
        <p:spPr>
          <a:xfrm>
            <a:off x="914400" y="996573"/>
            <a:ext cx="7620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visualization is a graphical representation of quantitative information and data by using visual elements like graphs, charts, and maps.</a:t>
            </a: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DF0E7F-C61C-1DE6-D4EE-A3F33DD44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733550"/>
            <a:ext cx="3733800" cy="2609850"/>
          </a:xfrm>
          <a:prstGeom prst="rect">
            <a:avLst/>
          </a:prstGeom>
        </p:spPr>
      </p:pic>
    </p:spTree>
    <p:extLst>
      <p:ext uri="{BB962C8B-B14F-4D97-AF65-F5344CB8AC3E}">
        <p14:creationId xmlns:p14="http://schemas.microsoft.com/office/powerpoint/2010/main" val="280179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29200" y="148625"/>
            <a:ext cx="2614930" cy="315595"/>
          </a:xfrm>
          <a:custGeom>
            <a:avLst/>
            <a:gdLst/>
            <a:ahLst/>
            <a:cxnLst/>
            <a:rect l="l" t="t" r="r" b="b"/>
            <a:pathLst>
              <a:path w="2614929" h="315595">
                <a:moveTo>
                  <a:pt x="2614800" y="0"/>
                </a:moveTo>
                <a:lnTo>
                  <a:pt x="0" y="0"/>
                </a:lnTo>
                <a:lnTo>
                  <a:pt x="0" y="315599"/>
                </a:lnTo>
                <a:lnTo>
                  <a:pt x="2614800" y="315599"/>
                </a:lnTo>
                <a:lnTo>
                  <a:pt x="2614800" y="0"/>
                </a:lnTo>
                <a:close/>
              </a:path>
            </a:pathLst>
          </a:custGeom>
          <a:solidFill>
            <a:srgbClr val="455A64"/>
          </a:solidFill>
        </p:spPr>
        <p:txBody>
          <a:bodyPr wrap="square" lIns="0" tIns="0" rIns="0" bIns="0" rtlCol="0"/>
          <a:lstStyle/>
          <a:p>
            <a:endParaRPr/>
          </a:p>
        </p:txBody>
      </p:sp>
      <p:sp>
        <p:nvSpPr>
          <p:cNvPr id="4" name="object 4"/>
          <p:cNvSpPr/>
          <p:nvPr/>
        </p:nvSpPr>
        <p:spPr>
          <a:xfrm>
            <a:off x="0" y="4799400"/>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sp>
        <p:nvSpPr>
          <p:cNvPr id="5" name="object 5"/>
          <p:cNvSpPr txBox="1">
            <a:spLocks noGrp="1"/>
          </p:cNvSpPr>
          <p:nvPr>
            <p:ph type="title"/>
          </p:nvPr>
        </p:nvSpPr>
        <p:spPr>
          <a:xfrm>
            <a:off x="1981200" y="464220"/>
            <a:ext cx="3595499" cy="536044"/>
          </a:xfrm>
          <a:prstGeom prst="rect">
            <a:avLst/>
          </a:prstGeom>
        </p:spPr>
        <p:txBody>
          <a:bodyPr vert="horz" wrap="square" lIns="0" tIns="12700" rIns="0" bIns="0" rtlCol="0">
            <a:spAutoFit/>
          </a:bodyPr>
          <a:lstStyle/>
          <a:p>
            <a:pPr marL="13335">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a:t>
            </a:r>
          </a:p>
        </p:txBody>
      </p:sp>
      <p:sp>
        <p:nvSpPr>
          <p:cNvPr id="8" name="TextBox 7">
            <a:extLst>
              <a:ext uri="{FF2B5EF4-FFF2-40B4-BE49-F238E27FC236}">
                <a16:creationId xmlns:a16="http://schemas.microsoft.com/office/drawing/2014/main" id="{211FCB3F-D2AE-DD57-F5A2-46E9AB5329EE}"/>
              </a:ext>
            </a:extLst>
          </p:cNvPr>
          <p:cNvSpPr txBox="1"/>
          <p:nvPr/>
        </p:nvSpPr>
        <p:spPr>
          <a:xfrm>
            <a:off x="342900" y="1124035"/>
            <a:ext cx="8458200" cy="313932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In this project,</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First we have imported different type of python module.</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Then after getting the output of dataset ,we have cleaned the dataset that whether the dataset has any null value or duplicate value or not</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Then we have done data preprocessing before doing data visualization</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Data visualization ,we have done it through different kind of data plotting ,also by using 3d plotting.</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Thus by this following steps we observe different kind of plotting and by comparing different kind of labelled data and we have plotted it </a:t>
            </a:r>
            <a:r>
              <a:rPr lang="en-US" dirty="0"/>
              <a:t>.</a:t>
            </a:r>
          </a:p>
          <a:p>
            <a:pPr marL="285750" indent="-285750" algn="just">
              <a:buFont typeface="Wingdings" panose="05000000000000000000" pitchFamily="2" charset="2"/>
              <a:buChar char="q"/>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24" y="410527"/>
            <a:ext cx="1991576" cy="536044"/>
          </a:xfrm>
          <a:prstGeom prst="rect">
            <a:avLst/>
          </a:prstGeom>
        </p:spPr>
        <p:txBody>
          <a:bodyPr vert="horz" wrap="square" lIns="0" tIns="12700" rIns="0" bIns="0" rtlCol="0">
            <a:spAutoFit/>
          </a:bodyPr>
          <a:lstStyle/>
          <a:p>
            <a:pPr marL="12700">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6" name="object 6"/>
          <p:cNvSpPr/>
          <p:nvPr/>
        </p:nvSpPr>
        <p:spPr>
          <a:xfrm>
            <a:off x="5686425" y="243168"/>
            <a:ext cx="3457575" cy="334718"/>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CDD86E89-6A6D-5957-2079-4A73F6A7BD9A}"/>
              </a:ext>
            </a:extLst>
          </p:cNvPr>
          <p:cNvSpPr txBox="1"/>
          <p:nvPr/>
        </p:nvSpPr>
        <p:spPr>
          <a:xfrm>
            <a:off x="538843" y="2114550"/>
            <a:ext cx="7543800" cy="1600438"/>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CONTRIBUTION :</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1.Abinab Nag -&gt; Data Profiling, Data Visualization (3d plot)</a:t>
            </a:r>
          </a:p>
          <a:p>
            <a:r>
              <a:rPr lang="en-IN" sz="1400" dirty="0">
                <a:latin typeface="Arial" panose="020B0604020202020204" pitchFamily="34" charset="0"/>
                <a:cs typeface="Arial" panose="020B0604020202020204" pitchFamily="34" charset="0"/>
              </a:rPr>
              <a:t>2.Priya Chakraborty -&gt; Data Processing, Data Visualization(Plotting)</a:t>
            </a:r>
          </a:p>
          <a:p>
            <a:r>
              <a:rPr lang="en-IN" sz="1400" dirty="0">
                <a:latin typeface="Arial" panose="020B0604020202020204" pitchFamily="34" charset="0"/>
                <a:cs typeface="Arial" panose="020B0604020202020204" pitchFamily="34" charset="0"/>
              </a:rPr>
              <a:t>3.Ranjan Ghosh-&gt;Reading data, Documents making</a:t>
            </a:r>
          </a:p>
          <a:p>
            <a:r>
              <a:rPr lang="en-IN" sz="1400" dirty="0">
                <a:latin typeface="Arial" panose="020B0604020202020204" pitchFamily="34" charset="0"/>
                <a:cs typeface="Arial" panose="020B0604020202020204" pitchFamily="34" charset="0"/>
              </a:rPr>
              <a:t>4.Tsheringma Tamang-&gt;Data cleaning , PPT Making</a:t>
            </a:r>
          </a:p>
          <a:p>
            <a:r>
              <a:rPr lang="en-IN" sz="1400" dirty="0">
                <a:latin typeface="Arial" panose="020B0604020202020204" pitchFamily="34" charset="0"/>
                <a:cs typeface="Arial" panose="020B0604020202020204" pitchFamily="34" charset="0"/>
              </a:rPr>
              <a:t>5.Rupa Sharma-&gt; Data time Operation, PPT Making</a:t>
            </a:r>
          </a:p>
        </p:txBody>
      </p:sp>
      <p:sp>
        <p:nvSpPr>
          <p:cNvPr id="4" name="TextBox 3">
            <a:extLst>
              <a:ext uri="{FF2B5EF4-FFF2-40B4-BE49-F238E27FC236}">
                <a16:creationId xmlns:a16="http://schemas.microsoft.com/office/drawing/2014/main" id="{DF04293A-4696-BA3B-2F60-C192A6667D1D}"/>
              </a:ext>
            </a:extLst>
          </p:cNvPr>
          <p:cNvSpPr txBox="1"/>
          <p:nvPr/>
        </p:nvSpPr>
        <p:spPr>
          <a:xfrm>
            <a:off x="533400" y="1444742"/>
            <a:ext cx="7096976" cy="369332"/>
          </a:xfrm>
          <a:prstGeom prst="rect">
            <a:avLst/>
          </a:prstGeom>
          <a:noFill/>
        </p:spPr>
        <p:txBody>
          <a:bodyPr wrap="square" rtlCol="0">
            <a:spAutoFit/>
          </a:bodyPr>
          <a:lstStyle/>
          <a:p>
            <a:r>
              <a:rPr lang="en-IN" b="1" dirty="0"/>
              <a:t>Project name : UBER DATA ANALYSIS [Group 1]</a:t>
            </a:r>
          </a:p>
        </p:txBody>
      </p:sp>
      <p:sp>
        <p:nvSpPr>
          <p:cNvPr id="5" name="TextBox 4">
            <a:extLst>
              <a:ext uri="{FF2B5EF4-FFF2-40B4-BE49-F238E27FC236}">
                <a16:creationId xmlns:a16="http://schemas.microsoft.com/office/drawing/2014/main" id="{22F45C35-CA84-014A-A267-7DDCF6649CBF}"/>
              </a:ext>
            </a:extLst>
          </p:cNvPr>
          <p:cNvSpPr txBox="1"/>
          <p:nvPr/>
        </p:nvSpPr>
        <p:spPr>
          <a:xfrm>
            <a:off x="533400" y="4363641"/>
            <a:ext cx="7630376" cy="369332"/>
          </a:xfrm>
          <a:prstGeom prst="rect">
            <a:avLst/>
          </a:prstGeom>
          <a:noFill/>
        </p:spPr>
        <p:txBody>
          <a:bodyPr wrap="square" rtlCol="0">
            <a:spAutoFit/>
          </a:bodyPr>
          <a:lstStyle/>
          <a:p>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link : https://github.com/Abinab-Nag/Uber-Data-Analysis.git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90550"/>
            <a:ext cx="4627901"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6" name="TextBox 5">
            <a:extLst>
              <a:ext uri="{FF2B5EF4-FFF2-40B4-BE49-F238E27FC236}">
                <a16:creationId xmlns:a16="http://schemas.microsoft.com/office/drawing/2014/main" id="{1728B2B8-BDA5-EA39-1B7A-1EBBE32C057C}"/>
              </a:ext>
            </a:extLst>
          </p:cNvPr>
          <p:cNvSpPr txBox="1"/>
          <p:nvPr/>
        </p:nvSpPr>
        <p:spPr>
          <a:xfrm>
            <a:off x="457200" y="1352550"/>
            <a:ext cx="5486400" cy="267765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r>
              <a:rPr lang="en-US" sz="1400"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F33AFB4-F822-DA6C-6C22-6300CFC0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76350"/>
            <a:ext cx="2971800" cy="2481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a:endParaRPr/>
          </a:p>
        </p:txBody>
      </p:sp>
      <p:sp>
        <p:nvSpPr>
          <p:cNvPr id="16" name="Title 15">
            <a:extLst>
              <a:ext uri="{FF2B5EF4-FFF2-40B4-BE49-F238E27FC236}">
                <a16:creationId xmlns:a16="http://schemas.microsoft.com/office/drawing/2014/main" id="{11985E14-4A16-FFA8-5729-40B337510864}"/>
              </a:ext>
            </a:extLst>
          </p:cNvPr>
          <p:cNvSpPr>
            <a:spLocks noGrp="1"/>
          </p:cNvSpPr>
          <p:nvPr>
            <p:ph type="title"/>
          </p:nvPr>
        </p:nvSpPr>
        <p:spPr>
          <a:xfrm>
            <a:off x="533400" y="438150"/>
            <a:ext cx="2636495" cy="1046440"/>
          </a:xfrm>
        </p:spPr>
        <p:txBody>
          <a:bodyPr/>
          <a:lstStyle/>
          <a:p>
            <a:r>
              <a:rPr lang="en-IN"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7FC21C2E-788A-2737-A0A7-32BC70617382}"/>
              </a:ext>
            </a:extLst>
          </p:cNvPr>
          <p:cNvSpPr txBox="1"/>
          <p:nvPr/>
        </p:nvSpPr>
        <p:spPr>
          <a:xfrm>
            <a:off x="521758" y="1657350"/>
            <a:ext cx="6553200"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Uber uses a mixture of internal and external data to estimate fares. Uber calculates fares automatically using street traffic data, GPS data and its own algorithms that make alterations based on the time of the journey. It also analyses external data like public transport routes to plan various services.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a:cs typeface="Tahoma"/>
              </a:rPr>
              <a:t>C</a:t>
            </a:r>
            <a:r>
              <a:rPr sz="1200" b="1" spc="-75" dirty="0">
                <a:solidFill>
                  <a:srgbClr val="FFC727"/>
                </a:solidFill>
                <a:latin typeface="Tahoma"/>
                <a:cs typeface="Tahoma"/>
              </a:rPr>
              <a:t>R</a:t>
            </a:r>
            <a:r>
              <a:rPr sz="1200" b="1" spc="-70" dirty="0">
                <a:solidFill>
                  <a:srgbClr val="FFC727"/>
                </a:solidFill>
                <a:latin typeface="Tahoma"/>
                <a:cs typeface="Tahoma"/>
              </a:rPr>
              <a:t>E</a:t>
            </a:r>
            <a:r>
              <a:rPr sz="1200" b="1" spc="-20" dirty="0">
                <a:solidFill>
                  <a:srgbClr val="FFC727"/>
                </a:solidFill>
                <a:latin typeface="Tahoma"/>
                <a:cs typeface="Tahoma"/>
              </a:rPr>
              <a:t>D</a:t>
            </a:r>
            <a:r>
              <a:rPr sz="1200" b="1" spc="-110" dirty="0">
                <a:solidFill>
                  <a:srgbClr val="FFC727"/>
                </a:solidFill>
                <a:latin typeface="Tahoma"/>
                <a:cs typeface="Tahoma"/>
              </a:rPr>
              <a:t>IT</a:t>
            </a:r>
            <a:r>
              <a:rPr sz="1200" b="1" spc="-130" dirty="0">
                <a:solidFill>
                  <a:srgbClr val="FFC727"/>
                </a:solidFill>
                <a:latin typeface="Tahoma"/>
                <a:cs typeface="Tahoma"/>
              </a:rPr>
              <a:t>S</a:t>
            </a:r>
            <a:r>
              <a:rPr sz="1200" b="1" spc="-120" dirty="0">
                <a:solidFill>
                  <a:srgbClr val="FFC727"/>
                </a:solidFill>
                <a:latin typeface="Tahoma"/>
                <a:cs typeface="Tahoma"/>
              </a:rPr>
              <a:t>: </a:t>
            </a:r>
            <a:r>
              <a:rPr sz="1200" spc="5" dirty="0">
                <a:latin typeface="Tahoma"/>
                <a:cs typeface="Tahoma"/>
              </a:rPr>
              <a:t>This</a:t>
            </a:r>
            <a:r>
              <a:rPr sz="1200" spc="-145" dirty="0">
                <a:latin typeface="Tahoma"/>
                <a:cs typeface="Tahoma"/>
              </a:rPr>
              <a:t> </a:t>
            </a:r>
            <a:r>
              <a:rPr sz="1200" spc="10" dirty="0">
                <a:latin typeface="Tahoma"/>
                <a:cs typeface="Tahoma"/>
              </a:rPr>
              <a:t>presentation</a:t>
            </a:r>
            <a:r>
              <a:rPr sz="1200" spc="-145" dirty="0">
                <a:latin typeface="Tahoma"/>
                <a:cs typeface="Tahoma"/>
              </a:rPr>
              <a:t> </a:t>
            </a:r>
            <a:r>
              <a:rPr sz="1200" spc="5" dirty="0">
                <a:latin typeface="Tahoma"/>
                <a:cs typeface="Tahoma"/>
              </a:rPr>
              <a:t>template</a:t>
            </a:r>
            <a:r>
              <a:rPr sz="1200" spc="-145" dirty="0">
                <a:latin typeface="Tahoma"/>
                <a:cs typeface="Tahoma"/>
              </a:rPr>
              <a:t> </a:t>
            </a:r>
            <a:r>
              <a:rPr sz="1200" spc="-5" dirty="0">
                <a:latin typeface="Tahoma"/>
                <a:cs typeface="Tahoma"/>
              </a:rPr>
              <a:t>was  </a:t>
            </a:r>
            <a:r>
              <a:rPr sz="1200" spc="10" dirty="0">
                <a:latin typeface="Tahoma"/>
                <a:cs typeface="Tahoma"/>
              </a:rPr>
              <a:t>created</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2"/>
              </a:rPr>
              <a:t>S</a:t>
            </a:r>
            <a:r>
              <a:rPr sz="1200" b="1" spc="-50" dirty="0">
                <a:solidFill>
                  <a:srgbClr val="263238"/>
                </a:solidFill>
                <a:latin typeface="Tahoma"/>
                <a:cs typeface="Tahoma"/>
                <a:hlinkClick r:id="rId2"/>
              </a:rPr>
              <a:t>lid</a:t>
            </a:r>
            <a:r>
              <a:rPr sz="1200" b="1" spc="-80" dirty="0">
                <a:solidFill>
                  <a:srgbClr val="263238"/>
                </a:solidFill>
                <a:latin typeface="Tahoma"/>
                <a:cs typeface="Tahoma"/>
                <a:hlinkClick r:id="rId2"/>
              </a:rPr>
              <a:t>e</a:t>
            </a:r>
            <a:r>
              <a:rPr sz="1200" b="1" spc="-105" dirty="0">
                <a:solidFill>
                  <a:srgbClr val="263238"/>
                </a:solidFill>
                <a:latin typeface="Tahoma"/>
                <a:cs typeface="Tahoma"/>
                <a:hlinkClick r:id="rId2"/>
              </a:rPr>
              <a:t>s</a:t>
            </a:r>
            <a:r>
              <a:rPr sz="1200" b="1" spc="-135" dirty="0">
                <a:solidFill>
                  <a:srgbClr val="263238"/>
                </a:solidFill>
                <a:latin typeface="Tahoma"/>
                <a:cs typeface="Tahoma"/>
                <a:hlinkClick r:id="rId2"/>
              </a:rPr>
              <a:t>g</a:t>
            </a:r>
            <a:r>
              <a:rPr sz="1200" b="1" spc="-60" dirty="0">
                <a:solidFill>
                  <a:srgbClr val="263238"/>
                </a:solidFill>
                <a:latin typeface="Tahoma"/>
                <a:cs typeface="Tahoma"/>
                <a:hlinkClick r:id="rId2"/>
              </a:rPr>
              <a:t>o</a:t>
            </a:r>
            <a:r>
              <a:rPr sz="1200" spc="-110" dirty="0">
                <a:latin typeface="Tahoma"/>
                <a:cs typeface="Tahoma"/>
              </a:rPr>
              <a:t>,</a:t>
            </a:r>
            <a:r>
              <a:rPr sz="1200" spc="-145" dirty="0">
                <a:latin typeface="Tahoma"/>
                <a:cs typeface="Tahoma"/>
              </a:rPr>
              <a:t> </a:t>
            </a:r>
            <a:r>
              <a:rPr sz="1200" spc="5" dirty="0">
                <a:latin typeface="Tahoma"/>
                <a:cs typeface="Tahoma"/>
              </a:rPr>
              <a:t>including</a:t>
            </a:r>
            <a:r>
              <a:rPr sz="1200" spc="-145" dirty="0">
                <a:latin typeface="Tahoma"/>
                <a:cs typeface="Tahoma"/>
              </a:rPr>
              <a:t> </a:t>
            </a:r>
            <a:r>
              <a:rPr sz="1200" spc="5" dirty="0">
                <a:latin typeface="Tahoma"/>
                <a:cs typeface="Tahoma"/>
              </a:rPr>
              <a:t>icons</a:t>
            </a:r>
            <a:r>
              <a:rPr sz="1200" spc="-145" dirty="0">
                <a:latin typeface="Tahoma"/>
                <a:cs typeface="Tahoma"/>
              </a:rPr>
              <a:t> </a:t>
            </a:r>
            <a:r>
              <a:rPr sz="1200" spc="-10" dirty="0">
                <a:latin typeface="Tahoma"/>
                <a:cs typeface="Tahoma"/>
              </a:rPr>
              <a:t>b</a:t>
            </a:r>
            <a:r>
              <a:rPr sz="1200" spc="10" dirty="0">
                <a:latin typeface="Tahoma"/>
                <a:cs typeface="Tahoma"/>
              </a:rPr>
              <a:t>y  </a:t>
            </a:r>
            <a:r>
              <a:rPr sz="1200" b="1" spc="-65" dirty="0">
                <a:solidFill>
                  <a:srgbClr val="263238"/>
                </a:solidFill>
                <a:latin typeface="Tahoma"/>
                <a:cs typeface="Tahoma"/>
                <a:hlinkClick r:id="rId3"/>
              </a:rPr>
              <a:t>Flaticon</a:t>
            </a:r>
            <a:r>
              <a:rPr sz="1200" spc="-65" dirty="0">
                <a:latin typeface="Tahoma"/>
                <a:cs typeface="Tahoma"/>
              </a:rPr>
              <a:t>,</a:t>
            </a:r>
            <a:r>
              <a:rPr sz="1200" spc="-145" dirty="0">
                <a:latin typeface="Tahoma"/>
                <a:cs typeface="Tahoma"/>
              </a:rPr>
              <a:t> </a:t>
            </a:r>
            <a:r>
              <a:rPr sz="1200" spc="-10" dirty="0">
                <a:latin typeface="Tahoma"/>
                <a:cs typeface="Tahoma"/>
              </a:rPr>
              <a:t>and</a:t>
            </a:r>
            <a:r>
              <a:rPr sz="1200" spc="-140" dirty="0">
                <a:latin typeface="Tahoma"/>
                <a:cs typeface="Tahoma"/>
              </a:rPr>
              <a:t> </a:t>
            </a:r>
            <a:r>
              <a:rPr sz="1200" dirty="0">
                <a:latin typeface="Tahoma"/>
                <a:cs typeface="Tahoma"/>
              </a:rPr>
              <a:t>infographics</a:t>
            </a:r>
            <a:r>
              <a:rPr sz="1200" spc="-145" dirty="0">
                <a:latin typeface="Tahoma"/>
                <a:cs typeface="Tahoma"/>
              </a:rPr>
              <a:t> </a:t>
            </a:r>
            <a:r>
              <a:rPr sz="1200" spc="35" dirty="0">
                <a:latin typeface="Tahoma"/>
                <a:cs typeface="Tahoma"/>
              </a:rPr>
              <a:t>&amp;</a:t>
            </a:r>
            <a:r>
              <a:rPr sz="1200" spc="-140" dirty="0">
                <a:latin typeface="Tahoma"/>
                <a:cs typeface="Tahoma"/>
              </a:rPr>
              <a:t> </a:t>
            </a:r>
            <a:r>
              <a:rPr sz="1200" spc="-15" dirty="0">
                <a:latin typeface="Tahoma"/>
                <a:cs typeface="Tahoma"/>
              </a:rPr>
              <a:t>images</a:t>
            </a:r>
            <a:r>
              <a:rPr sz="1200" spc="-145" dirty="0">
                <a:latin typeface="Tahoma"/>
                <a:cs typeface="Tahoma"/>
              </a:rPr>
              <a:t> </a:t>
            </a:r>
            <a:r>
              <a:rPr sz="1200" dirty="0">
                <a:latin typeface="Tahoma"/>
                <a:cs typeface="Tahoma"/>
              </a:rPr>
              <a:t>by </a:t>
            </a:r>
            <a:r>
              <a:rPr sz="1200" spc="-360" dirty="0">
                <a:latin typeface="Tahoma"/>
                <a:cs typeface="Tahoma"/>
              </a:rPr>
              <a:t> </a:t>
            </a:r>
            <a:r>
              <a:rPr sz="1200" b="1" spc="-65" dirty="0">
                <a:solidFill>
                  <a:srgbClr val="263238"/>
                </a:solidFill>
                <a:latin typeface="Tahoma"/>
                <a:cs typeface="Tahoma"/>
                <a:hlinkClick r:id="rId4"/>
              </a:rPr>
              <a:t>F</a:t>
            </a:r>
            <a:r>
              <a:rPr sz="1200" b="1" spc="-40" dirty="0">
                <a:solidFill>
                  <a:srgbClr val="263238"/>
                </a:solidFill>
                <a:latin typeface="Tahoma"/>
                <a:cs typeface="Tahoma"/>
                <a:hlinkClick r:id="rId4"/>
              </a:rPr>
              <a:t>r</a:t>
            </a:r>
            <a:r>
              <a:rPr sz="1200" b="1" spc="-80" dirty="0">
                <a:solidFill>
                  <a:srgbClr val="263238"/>
                </a:solidFill>
                <a:latin typeface="Tahoma"/>
                <a:cs typeface="Tahoma"/>
                <a:hlinkClick r:id="rId4"/>
              </a:rPr>
              <a:t>ee</a:t>
            </a:r>
            <a:r>
              <a:rPr sz="1200" b="1" spc="-85" dirty="0">
                <a:solidFill>
                  <a:srgbClr val="263238"/>
                </a:solidFill>
                <a:latin typeface="Tahoma"/>
                <a:cs typeface="Tahoma"/>
                <a:hlinkClick r:id="rId4"/>
              </a:rPr>
              <a:t>p</a:t>
            </a:r>
            <a:r>
              <a:rPr sz="1200" b="1" spc="-50" dirty="0">
                <a:solidFill>
                  <a:srgbClr val="263238"/>
                </a:solidFill>
                <a:latin typeface="Tahoma"/>
                <a:cs typeface="Tahoma"/>
                <a:hlinkClick r:id="rId4"/>
              </a:rPr>
              <a:t>ik</a:t>
            </a:r>
            <a:r>
              <a:rPr sz="1200" b="1" spc="-120" dirty="0">
                <a:solidFill>
                  <a:srgbClr val="263238"/>
                </a:solidFill>
                <a:latin typeface="Tahoma"/>
                <a:cs typeface="Tahoma"/>
                <a:hlinkClick r:id="rId4"/>
              </a:rPr>
              <a:t> </a:t>
            </a:r>
            <a:r>
              <a:rPr sz="1200" spc="-10" dirty="0">
                <a:latin typeface="Tahoma"/>
                <a:cs typeface="Tahoma"/>
              </a:rPr>
              <a:t>and</a:t>
            </a:r>
            <a:r>
              <a:rPr sz="1200" spc="-145" dirty="0">
                <a:latin typeface="Tahoma"/>
                <a:cs typeface="Tahoma"/>
              </a:rPr>
              <a:t> </a:t>
            </a:r>
            <a:r>
              <a:rPr sz="1200" spc="25" dirty="0">
                <a:latin typeface="Tahoma"/>
                <a:cs typeface="Tahoma"/>
              </a:rPr>
              <a:t>illust</a:t>
            </a:r>
            <a:r>
              <a:rPr sz="1200" dirty="0">
                <a:latin typeface="Tahoma"/>
                <a:cs typeface="Tahoma"/>
              </a:rPr>
              <a:t>r</a:t>
            </a:r>
            <a:r>
              <a:rPr sz="1200" spc="5" dirty="0">
                <a:latin typeface="Tahoma"/>
                <a:cs typeface="Tahoma"/>
              </a:rPr>
              <a:t>ations</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5"/>
              </a:rPr>
              <a:t>S</a:t>
            </a:r>
            <a:r>
              <a:rPr sz="1200" b="1" spc="-40" dirty="0">
                <a:solidFill>
                  <a:srgbClr val="263238"/>
                </a:solidFill>
                <a:latin typeface="Tahoma"/>
                <a:cs typeface="Tahoma"/>
                <a:hlinkClick r:id="rId5"/>
              </a:rPr>
              <a:t>t</a:t>
            </a:r>
            <a:r>
              <a:rPr sz="1200" b="1" spc="-65" dirty="0">
                <a:solidFill>
                  <a:srgbClr val="263238"/>
                </a:solidFill>
                <a:latin typeface="Tahoma"/>
                <a:cs typeface="Tahoma"/>
                <a:hlinkClick r:id="rId5"/>
              </a:rPr>
              <a:t>o</a:t>
            </a:r>
            <a:r>
              <a:rPr sz="1200" b="1" spc="-40" dirty="0">
                <a:solidFill>
                  <a:srgbClr val="263238"/>
                </a:solidFill>
                <a:latin typeface="Tahoma"/>
                <a:cs typeface="Tahoma"/>
                <a:hlinkClick r:id="rId5"/>
              </a:rPr>
              <a:t>ri</a:t>
            </a:r>
            <a:r>
              <a:rPr sz="1200" b="1" spc="-80" dirty="0">
                <a:solidFill>
                  <a:srgbClr val="263238"/>
                </a:solidFill>
                <a:latin typeface="Tahoma"/>
                <a:cs typeface="Tahoma"/>
                <a:hlinkClick r:id="rId5"/>
              </a:rPr>
              <a:t>e</a:t>
            </a:r>
            <a:r>
              <a:rPr sz="1200" b="1" spc="-95" dirty="0">
                <a:solidFill>
                  <a:srgbClr val="263238"/>
                </a:solidFill>
                <a:latin typeface="Tahoma"/>
                <a:cs typeface="Tahoma"/>
                <a:hlinkClick r:id="rId5"/>
              </a:rPr>
              <a:t>s</a:t>
            </a:r>
            <a:endParaRPr sz="1200">
              <a:latin typeface="Tahoma"/>
              <a:cs typeface="Tahoma"/>
            </a:endParaRPr>
          </a:p>
        </p:txBody>
      </p:sp>
      <p:pic>
        <p:nvPicPr>
          <p:cNvPr id="15" name="object 15"/>
          <p:cNvPicPr/>
          <p:nvPr/>
        </p:nvPicPr>
        <p:blipFill>
          <a:blip r:embed="rId6" cstate="print"/>
          <a:stretch>
            <a:fillRect/>
          </a:stretch>
        </p:blipFill>
        <p:spPr>
          <a:xfrm>
            <a:off x="5580827" y="3262950"/>
            <a:ext cx="3217899" cy="818299"/>
          </a:xfrm>
          <a:prstGeom prst="rect">
            <a:avLst/>
          </a:prstGeom>
        </p:spPr>
      </p:pic>
      <p:pic>
        <p:nvPicPr>
          <p:cNvPr id="11" name="Picture 10">
            <a:extLst>
              <a:ext uri="{FF2B5EF4-FFF2-40B4-BE49-F238E27FC236}">
                <a16:creationId xmlns:a16="http://schemas.microsoft.com/office/drawing/2014/main" id="{4B376EB4-4F32-EE96-0890-A94D54C4FC97}"/>
              </a:ext>
            </a:extLst>
          </p:cNvPr>
          <p:cNvPicPr>
            <a:picLocks noChangeAspect="1"/>
          </p:cNvPicPr>
          <p:nvPr/>
        </p:nvPicPr>
        <p:blipFill rotWithShape="1">
          <a:blip r:embed="rId7">
            <a:extLst>
              <a:ext uri="{28A0092B-C50C-407E-A947-70E740481C1C}">
                <a14:useLocalDpi xmlns:a14="http://schemas.microsoft.com/office/drawing/2010/main" val="0"/>
              </a:ext>
            </a:extLst>
          </a:blip>
          <a:srcRect b="7560"/>
          <a:stretch/>
        </p:blipFill>
        <p:spPr>
          <a:xfrm>
            <a:off x="-4813"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699" y="438150"/>
            <a:ext cx="3290875"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533399" y="1211035"/>
            <a:ext cx="4855474" cy="1635704"/>
          </a:xfrm>
          <a:prstGeom prst="rect">
            <a:avLst/>
          </a:prstGeom>
        </p:spPr>
        <p:txBody>
          <a:bodyPr vert="horz" wrap="square" lIns="0" tIns="19685" rIns="0" bIns="0" rtlCol="0">
            <a:spAutoFit/>
          </a:bodyPr>
          <a:lstStyle/>
          <a:p>
            <a:pPr marL="12065" marR="5715" algn="just">
              <a:lnSpc>
                <a:spcPts val="1430"/>
              </a:lnSpc>
              <a:spcBef>
                <a:spcPts val="155"/>
              </a:spcBef>
              <a:tabLst>
                <a:tab pos="333375" algn="l"/>
              </a:tabLst>
            </a:pPr>
            <a:r>
              <a:rPr lang="en-US" sz="1400" dirty="0">
                <a:latin typeface="Arial" panose="020B0604020202020204" pitchFamily="34" charset="0"/>
                <a:ea typeface="Tahoma" panose="020B0604030504040204" pitchFamily="34" charset="0"/>
                <a:cs typeface="Arial" panose="020B0604020202020204" pitchFamily="34" charset="0"/>
              </a:rPr>
              <a:t>Uber is a transportation company with an app that allows passengers to hail a ride and drivers to charge fares and get paid. More specifically, Uber is a ridesharing company that hires independent contractors as drivers. It's one of many services today that contribute to the sharing economy, supplying a means of connecting existing resources instead of providing the physical resources themselves</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ea typeface="Tahoma" panose="020B0604030504040204" pitchFamily="34" charset="0"/>
                <a:cs typeface="Arial" panose="020B0604020202020204" pitchFamily="34" charset="0"/>
              </a:rPr>
              <a:t>Uber is an international company located in 69 countries and around 900 cities around the world.</a:t>
            </a:r>
            <a:endParaRPr sz="1400" dirty="0">
              <a:latin typeface="Arial" panose="020B0604020202020204" pitchFamily="34" charset="0"/>
              <a:ea typeface="Tahoma" panose="020B0604030504040204" pitchFamily="34" charset="0"/>
              <a:cs typeface="Arial" panose="020B0604020202020204" pitchFamily="34"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pic>
        <p:nvPicPr>
          <p:cNvPr id="7" name="Picture 6">
            <a:extLst>
              <a:ext uri="{FF2B5EF4-FFF2-40B4-BE49-F238E27FC236}">
                <a16:creationId xmlns:a16="http://schemas.microsoft.com/office/drawing/2014/main" id="{D6E0DEEB-C706-0FBC-C655-6BD56D38F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211035"/>
            <a:ext cx="3200400" cy="3189515"/>
          </a:xfrm>
          <a:prstGeom prst="rect">
            <a:avLst/>
          </a:prstGeom>
        </p:spPr>
      </p:pic>
    </p:spTree>
    <p:extLst>
      <p:ext uri="{BB962C8B-B14F-4D97-AF65-F5344CB8AC3E}">
        <p14:creationId xmlns:p14="http://schemas.microsoft.com/office/powerpoint/2010/main" val="39563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0956"/>
            <a:ext cx="4800599"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209550"/>
            <a:ext cx="2615411" cy="341406"/>
          </a:xfrm>
          <a:prstGeom prst="rect">
            <a:avLst/>
          </a:prstGeom>
        </p:spPr>
      </p:pic>
      <p:sp>
        <p:nvSpPr>
          <p:cNvPr id="10" name="TextBox 9">
            <a:extLst>
              <a:ext uri="{FF2B5EF4-FFF2-40B4-BE49-F238E27FC236}">
                <a16:creationId xmlns:a16="http://schemas.microsoft.com/office/drawing/2014/main" id="{31CF4DDD-E9F6-7032-A993-A5E5F66842EB}"/>
              </a:ext>
            </a:extLst>
          </p:cNvPr>
          <p:cNvSpPr txBox="1"/>
          <p:nvPr/>
        </p:nvSpPr>
        <p:spPr>
          <a:xfrm>
            <a:off x="609601" y="1276350"/>
            <a:ext cx="5181600" cy="2677656"/>
          </a:xfrm>
          <a:prstGeom prst="rect">
            <a:avLst/>
          </a:prstGeom>
          <a:noFill/>
        </p:spPr>
        <p:txBody>
          <a:bodyPr wrap="square">
            <a:spAutoFit/>
          </a:bodyPr>
          <a:lstStyle/>
          <a:p>
            <a:pPr algn="l"/>
            <a:r>
              <a:rPr lang="en-US" sz="1400" b="0" i="0" dirty="0">
                <a:solidFill>
                  <a:srgbClr val="292929"/>
                </a:solidFill>
                <a:effectLst/>
                <a:latin typeface="Arial" panose="020B0604020202020204" pitchFamily="34" charset="0"/>
                <a:cs typeface="Arial" panose="020B0604020202020204" pitchFamily="34" charset="0"/>
              </a:rPr>
              <a:t>Uber is an international company located in 69 countries and around 900 cities around the world. Lyft, on the other hand, operates in approximately 644 cities in the US and 12 cities in Canada alone. However, in the US, it is the second-largest passenger company with a market share of 31%.</a:t>
            </a:r>
          </a:p>
          <a:p>
            <a:pPr algn="l"/>
            <a:endParaRPr lang="en-US" sz="1400" dirty="0">
              <a:solidFill>
                <a:srgbClr val="292929"/>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does Uber price work?</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Why are Uber rates changing?</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times have I traveled in the past?*</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trips were completed and canceled?*</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a measure. fare, distance, amount, and time spent on the ride?*</a:t>
            </a:r>
          </a:p>
        </p:txBody>
      </p:sp>
      <p:pic>
        <p:nvPicPr>
          <p:cNvPr id="7" name="Picture 6">
            <a:extLst>
              <a:ext uri="{FF2B5EF4-FFF2-40B4-BE49-F238E27FC236}">
                <a16:creationId xmlns:a16="http://schemas.microsoft.com/office/drawing/2014/main" id="{7C5FB483-0153-70F3-83C2-6450E8E0E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266" y="1352550"/>
            <a:ext cx="2954868"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731" y="434316"/>
            <a:ext cx="2895600"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5" name="object 5"/>
          <p:cNvSpPr txBox="1"/>
          <p:nvPr/>
        </p:nvSpPr>
        <p:spPr>
          <a:xfrm>
            <a:off x="457200" y="1276350"/>
            <a:ext cx="4920615" cy="1481816"/>
          </a:xfrm>
          <a:prstGeom prst="rect">
            <a:avLst/>
          </a:prstGeom>
        </p:spPr>
        <p:txBody>
          <a:bodyPr vert="horz" wrap="square" lIns="0" tIns="19685" rIns="0" bIns="0" rtlCol="0">
            <a:spAutoFit/>
          </a:bodyPr>
          <a:lstStyle/>
          <a:p>
            <a:pPr marL="297815" marR="5080" indent="-285750" algn="just">
              <a:lnSpc>
                <a:spcPts val="1430"/>
              </a:lnSpc>
              <a:spcBef>
                <a:spcPts val="155"/>
              </a:spcBef>
              <a:buClr>
                <a:srgbClr val="000000"/>
              </a:buClr>
              <a:buFont typeface="Arial" panose="020B0604020202020204" pitchFamily="34" charset="0"/>
              <a:buChar char="•"/>
              <a:tabLst>
                <a:tab pos="333375" algn="l"/>
              </a:tabLst>
            </a:pPr>
            <a:r>
              <a:rPr sz="1400" spc="10" dirty="0">
                <a:solidFill>
                  <a:srgbClr val="292929"/>
                </a:solidFill>
                <a:latin typeface="Arial" panose="020B0604020202020204" pitchFamily="34" charset="0"/>
                <a:cs typeface="Arial" panose="020B0604020202020204" pitchFamily="34" charset="0"/>
              </a:rPr>
              <a:t>Finding the </a:t>
            </a:r>
            <a:r>
              <a:rPr sz="1400" spc="5" dirty="0">
                <a:solidFill>
                  <a:srgbClr val="292929"/>
                </a:solidFill>
                <a:latin typeface="Arial" panose="020B0604020202020204" pitchFamily="34" charset="0"/>
                <a:cs typeface="Arial" panose="020B0604020202020204" pitchFamily="34" charset="0"/>
              </a:rPr>
              <a:t>best regression </a:t>
            </a:r>
            <a:r>
              <a:rPr sz="1400" spc="-5" dirty="0">
                <a:solidFill>
                  <a:srgbClr val="292929"/>
                </a:solidFill>
                <a:latin typeface="Arial" panose="020B0604020202020204" pitchFamily="34" charset="0"/>
                <a:cs typeface="Arial" panose="020B0604020202020204" pitchFamily="34" charset="0"/>
              </a:rPr>
              <a:t>algorithm, </a:t>
            </a:r>
            <a:r>
              <a:rPr sz="1400" spc="-20" dirty="0">
                <a:solidFill>
                  <a:srgbClr val="292929"/>
                </a:solidFill>
                <a:latin typeface="Arial" panose="020B0604020202020204" pitchFamily="34" charset="0"/>
                <a:cs typeface="Arial" panose="020B0604020202020204" pitchFamily="34" charset="0"/>
              </a:rPr>
              <a:t>among </a:t>
            </a:r>
            <a:r>
              <a:rPr sz="1400" spc="10" dirty="0">
                <a:solidFill>
                  <a:srgbClr val="292929"/>
                </a:solidFill>
                <a:latin typeface="Arial" panose="020B0604020202020204" pitchFamily="34" charset="0"/>
                <a:cs typeface="Arial" panose="020B0604020202020204" pitchFamily="34" charset="0"/>
              </a:rPr>
              <a:t>Linear </a:t>
            </a:r>
            <a:r>
              <a:rPr sz="1400" spc="-10" dirty="0">
                <a:solidFill>
                  <a:srgbClr val="292929"/>
                </a:solidFill>
                <a:latin typeface="Arial" panose="020B0604020202020204" pitchFamily="34" charset="0"/>
                <a:cs typeface="Arial" panose="020B0604020202020204" pitchFamily="34" charset="0"/>
              </a:rPr>
              <a:t>Regression</a:t>
            </a:r>
            <a:r>
              <a:rPr sz="1400" spc="-35" dirty="0">
                <a:solidFill>
                  <a:srgbClr val="292929"/>
                </a:solidFill>
                <a:latin typeface="Arial" panose="020B0604020202020204" pitchFamily="34" charset="0"/>
                <a:cs typeface="Arial" panose="020B0604020202020204" pitchFamily="34" charset="0"/>
              </a:rPr>
              <a:t> </a:t>
            </a:r>
            <a:r>
              <a:rPr sz="1400" spc="-360"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for</a:t>
            </a:r>
            <a:r>
              <a:rPr sz="1400" spc="-145" dirty="0">
                <a:solidFill>
                  <a:srgbClr val="292929"/>
                </a:solidFill>
                <a:latin typeface="Arial" panose="020B0604020202020204" pitchFamily="34" charset="0"/>
                <a:cs typeface="Arial" panose="020B0604020202020204" pitchFamily="34" charset="0"/>
              </a:rPr>
              <a:t> </a:t>
            </a:r>
            <a:r>
              <a:rPr sz="1400" spc="20" dirty="0">
                <a:solidFill>
                  <a:srgbClr val="292929"/>
                </a:solidFill>
                <a:latin typeface="Arial" panose="020B0604020202020204" pitchFamily="34" charset="0"/>
                <a:cs typeface="Arial" panose="020B0604020202020204" pitchFamily="34" charset="0"/>
              </a:rPr>
              <a:t>our</a:t>
            </a:r>
            <a:r>
              <a:rPr sz="1400" spc="-145" dirty="0">
                <a:solidFill>
                  <a:srgbClr val="292929"/>
                </a:solidFill>
                <a:latin typeface="Arial" panose="020B0604020202020204" pitchFamily="34" charset="0"/>
                <a:cs typeface="Arial" panose="020B0604020202020204" pitchFamily="34" charset="0"/>
              </a:rPr>
              <a:t> </a:t>
            </a:r>
            <a:r>
              <a:rPr sz="1400" spc="10" dirty="0">
                <a:solidFill>
                  <a:srgbClr val="292929"/>
                </a:solidFill>
                <a:latin typeface="Arial" panose="020B0604020202020204" pitchFamily="34" charset="0"/>
                <a:cs typeface="Arial" panose="020B0604020202020204" pitchFamily="34" charset="0"/>
              </a:rPr>
              <a:t>problem</a:t>
            </a:r>
            <a:r>
              <a:rPr sz="1400" spc="-145" dirty="0">
                <a:solidFill>
                  <a:srgbClr val="292929"/>
                </a:solidFill>
                <a:latin typeface="Arial" panose="020B0604020202020204" pitchFamily="34" charset="0"/>
                <a:cs typeface="Arial" panose="020B0604020202020204" pitchFamily="34" charset="0"/>
              </a:rPr>
              <a:t> </a:t>
            </a:r>
            <a:r>
              <a:rPr sz="1400" spc="-5" dirty="0">
                <a:solidFill>
                  <a:srgbClr val="292929"/>
                </a:solidFill>
                <a:latin typeface="Arial" panose="020B0604020202020204" pitchFamily="34" charset="0"/>
                <a:cs typeface="Arial" panose="020B0604020202020204" pitchFamily="34" charset="0"/>
              </a:rPr>
              <a:t>was</a:t>
            </a:r>
            <a:r>
              <a:rPr sz="1400" spc="-145"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a</a:t>
            </a:r>
            <a:r>
              <a:rPr sz="1400" spc="-145" dirty="0">
                <a:solidFill>
                  <a:srgbClr val="292929"/>
                </a:solidFill>
                <a:latin typeface="Arial" panose="020B0604020202020204" pitchFamily="34" charset="0"/>
                <a:cs typeface="Arial" panose="020B0604020202020204" pitchFamily="34" charset="0"/>
              </a:rPr>
              <a:t> </a:t>
            </a:r>
            <a:r>
              <a:rPr sz="1400" spc="-15" dirty="0">
                <a:solidFill>
                  <a:srgbClr val="292929"/>
                </a:solidFill>
                <a:latin typeface="Arial" panose="020B0604020202020204" pitchFamily="34" charset="0"/>
                <a:cs typeface="Arial" panose="020B0604020202020204" pitchFamily="34" charset="0"/>
              </a:rPr>
              <a:t>challenge.</a:t>
            </a:r>
            <a:endParaRPr lang="en-IN" sz="1400" spc="-15" dirty="0">
              <a:solidFill>
                <a:srgbClr val="292929"/>
              </a:solidFill>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Collecting meaningful data. </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With the high volume of data available for businesses, collecting meaningful data is a big challenge.</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Selecting the right analytics tool.</a:t>
            </a:r>
            <a:endParaRPr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F1334F3-952F-63EC-9819-E1B36AB8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177826"/>
            <a:ext cx="3252600" cy="2787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788" y="515988"/>
            <a:ext cx="4648424"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OLUTIO</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APPR</a:t>
            </a: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a:t>
            </a: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t>
            </a:r>
          </a:p>
        </p:txBody>
      </p:sp>
      <p:sp>
        <p:nvSpPr>
          <p:cNvPr id="3" name="object 3"/>
          <p:cNvSpPr txBox="1"/>
          <p:nvPr/>
        </p:nvSpPr>
        <p:spPr>
          <a:xfrm>
            <a:off x="3104701" y="1276350"/>
            <a:ext cx="5791200" cy="3604000"/>
          </a:xfrm>
          <a:prstGeom prst="rect">
            <a:avLst/>
          </a:prstGeom>
        </p:spPr>
        <p:txBody>
          <a:bodyPr vert="horz" wrap="square" lIns="0" tIns="19685" rIns="0" bIns="0" rtlCol="0">
            <a:spAutoFit/>
          </a:bodyPr>
          <a:lstStyle/>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a:t>
            </a:r>
            <a:r>
              <a:rPr lang="en-IN" sz="1600" dirty="0">
                <a:solidFill>
                  <a:srgbClr val="333333"/>
                </a:solidFill>
                <a:cs typeface="Tahoma"/>
              </a:rPr>
              <a:t>uber</a:t>
            </a:r>
            <a:r>
              <a:rPr sz="1600" dirty="0">
                <a:solidFill>
                  <a:srgbClr val="333333"/>
                </a:solidFill>
                <a:cs typeface="Tahoma"/>
              </a:rPr>
              <a:t>_Data.csv" dataset was taken from </a:t>
            </a:r>
            <a:r>
              <a:rPr lang="en-IN" sz="1600" dirty="0">
                <a:solidFill>
                  <a:srgbClr val="333333"/>
                </a:solidFill>
                <a:cs typeface="Tahoma"/>
              </a:rPr>
              <a:t>uber</a:t>
            </a:r>
            <a:r>
              <a:rPr sz="1600" dirty="0">
                <a:solidFill>
                  <a:srgbClr val="333333"/>
                </a:solidFill>
                <a:cs typeface="Tahoma"/>
              </a:rPr>
              <a:t>.com and was  reconﬁgured to reﬂect the important features</a:t>
            </a:r>
            <a:r>
              <a:rPr lang="en-IN" sz="1600" dirty="0">
                <a:solidFill>
                  <a:srgbClr val="333333"/>
                </a:solidFill>
                <a:cs typeface="Tahoma"/>
              </a:rPr>
              <a:t>.</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333333"/>
                </a:solidFill>
                <a:cs typeface="Tahoma"/>
              </a:rPr>
              <a:t>Categorical features were then converted to numerical values.</a:t>
            </a:r>
            <a:endParaRPr lang="en-IN" sz="1600" dirty="0">
              <a:cs typeface="Tahoma"/>
            </a:endParaRPr>
          </a:p>
          <a:p>
            <a:pPr marL="332740" marR="11430" indent="-320675" algn="just">
              <a:lnSpc>
                <a:spcPct val="200000"/>
              </a:lnSpc>
              <a:spcBef>
                <a:spcPts val="155"/>
              </a:spcBef>
              <a:buFont typeface="Wingdings" panose="05000000000000000000" pitchFamily="2" charset="2"/>
              <a:buChar char="q"/>
              <a:tabLst>
                <a:tab pos="332740" algn="l"/>
                <a:tab pos="333375" algn="l"/>
              </a:tabLst>
            </a:pPr>
            <a:r>
              <a:rPr sz="1600" dirty="0">
                <a:solidFill>
                  <a:srgbClr val="263238"/>
                </a:solidFill>
                <a:cs typeface="Tahoma"/>
              </a:rPr>
              <a:t>We </a:t>
            </a:r>
            <a:r>
              <a:rPr lang="en-IN" sz="1600" dirty="0">
                <a:solidFill>
                  <a:srgbClr val="263238"/>
                </a:solidFill>
                <a:cs typeface="Tahoma"/>
              </a:rPr>
              <a:t> have deleted  null or duplicate values from data set.</a:t>
            </a:r>
          </a:p>
          <a:p>
            <a:pPr marL="332740" marR="11430" indent="-320675" algn="just">
              <a:lnSpc>
                <a:spcPct val="200000"/>
              </a:lnSpc>
              <a:spcBef>
                <a:spcPts val="155"/>
              </a:spcBef>
              <a:buFont typeface="Wingdings" panose="05000000000000000000" pitchFamily="2" charset="2"/>
              <a:buChar char="q"/>
              <a:tabLst>
                <a:tab pos="332740" algn="l"/>
                <a:tab pos="333375" algn="l"/>
              </a:tabLst>
            </a:pPr>
            <a:r>
              <a:rPr lang="en-US" sz="1600" dirty="0">
                <a:solidFill>
                  <a:srgbClr val="263238"/>
                </a:solidFill>
                <a:cs typeface="Tahoma"/>
              </a:rPr>
              <a:t>We created a scatter ,surface 3d plot and different types of bar plots to analysis the data.</a:t>
            </a:r>
          </a:p>
          <a:p>
            <a:pPr marL="332740" marR="5080" algn="just">
              <a:lnSpc>
                <a:spcPct val="200000"/>
              </a:lnSpc>
              <a:spcBef>
                <a:spcPts val="1100"/>
              </a:spcBef>
            </a:pPr>
            <a:endParaRPr sz="1600" b="1" dirty="0">
              <a:latin typeface="Tahoma"/>
              <a:cs typeface="Tahoma"/>
            </a:endParaRPr>
          </a:p>
        </p:txBody>
      </p:sp>
      <p:sp>
        <p:nvSpPr>
          <p:cNvPr id="4" name="object 4"/>
          <p:cNvSpPr/>
          <p:nvPr/>
        </p:nvSpPr>
        <p:spPr>
          <a:xfrm>
            <a:off x="0" y="171818"/>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duotone>
              <a:prstClr val="black"/>
              <a:srgbClr val="FF0000">
                <a:tint val="45000"/>
                <a:satMod val="400000"/>
              </a:srgbClr>
            </a:duotone>
          </a:blip>
          <a:stretch>
            <a:fillRect/>
          </a:stretch>
        </p:blipFill>
        <p:spPr>
          <a:xfrm>
            <a:off x="248099" y="1364149"/>
            <a:ext cx="2860850" cy="2860850"/>
          </a:xfrm>
          <a:prstGeom prst="rect">
            <a:avLst/>
          </a:prstGeom>
        </p:spPr>
      </p:pic>
      <p:sp>
        <p:nvSpPr>
          <p:cNvPr id="6" name="object 6"/>
          <p:cNvSpPr/>
          <p:nvPr/>
        </p:nvSpPr>
        <p:spPr>
          <a:xfrm>
            <a:off x="7343999" y="4966970"/>
            <a:ext cx="1800225" cy="195580"/>
          </a:xfrm>
          <a:custGeom>
            <a:avLst/>
            <a:gdLst/>
            <a:ahLst/>
            <a:cxnLst/>
            <a:rect l="l" t="t" r="r" b="b"/>
            <a:pathLst>
              <a:path w="1800225" h="195579">
                <a:moveTo>
                  <a:pt x="1800000" y="0"/>
                </a:moveTo>
                <a:lnTo>
                  <a:pt x="0" y="0"/>
                </a:lnTo>
                <a:lnTo>
                  <a:pt x="0" y="194999"/>
                </a:lnTo>
                <a:lnTo>
                  <a:pt x="1800000" y="194999"/>
                </a:lnTo>
                <a:lnTo>
                  <a:pt x="1800000" y="0"/>
                </a:lnTo>
                <a:close/>
              </a:path>
            </a:pathLst>
          </a:custGeom>
          <a:solidFill>
            <a:srgbClr val="FF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61950"/>
            <a:ext cx="3477986"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895350"/>
            <a:ext cx="8763000" cy="3785652"/>
          </a:xfrm>
          <a:prstGeom prst="rect">
            <a:avLst/>
          </a:prstGeom>
          <a:noFill/>
        </p:spPr>
        <p:txBody>
          <a:bodyPr wrap="square" rtlCol="0">
            <a:spAutoFit/>
          </a:bodyPr>
          <a:lstStyle/>
          <a:p>
            <a:r>
              <a:rPr lang="en-IN" sz="1400" dirty="0">
                <a:solidFill>
                  <a:srgbClr val="00B0F0"/>
                </a:solidFill>
                <a:latin typeface="Arial" panose="020B0604020202020204" pitchFamily="34" charset="0"/>
                <a:cs typeface="Arial" panose="020B0604020202020204" pitchFamily="34" charset="0"/>
              </a:rPr>
              <a:t>import warnings</a:t>
            </a:r>
          </a:p>
          <a:p>
            <a:r>
              <a:rPr lang="en-US" sz="1200" dirty="0">
                <a:latin typeface="Arial" panose="020B0604020202020204" pitchFamily="34" charset="0"/>
                <a:cs typeface="Arial" panose="020B0604020202020204" pitchFamily="34" charset="0"/>
              </a:rPr>
              <a:t>Warning messages are typically issued in situations where it is useful to alert the user of some condition in a program, where that condition (normally) doesn’t warrant raising an exception and terminating the program.</a:t>
            </a:r>
            <a:endParaRPr lang="en-IN" sz="1200" dirty="0">
              <a:latin typeface="Arial" panose="020B0604020202020204" pitchFamily="34" charset="0"/>
              <a:cs typeface="Arial" panose="020B0604020202020204" pitchFamily="34" charset="0"/>
            </a:endParaRPr>
          </a:p>
          <a:p>
            <a:endParaRPr lang="en-IN" sz="1400" u="sng" dirty="0">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NumPy</a:t>
            </a:r>
          </a:p>
          <a:p>
            <a:r>
              <a:rPr lang="en-US" sz="1200" dirty="0">
                <a:latin typeface="Arial" panose="020B0604020202020204" pitchFamily="34" charset="0"/>
                <a:cs typeface="Arial" panose="020B0604020202020204" pitchFamily="34" charset="0"/>
              </a:rPr>
              <a:t>NumPy is a Python library used for working with arrays. It also has functions for working in domain of linear algebra, Fourier transform, and matrices</a:t>
            </a:r>
            <a:r>
              <a:rPr lang="en-US" sz="1200" dirty="0">
                <a:solidFill>
                  <a:srgbClr val="00B0F0"/>
                </a:solidFill>
                <a:latin typeface="Arial" panose="020B0604020202020204" pitchFamily="34" charset="0"/>
                <a:cs typeface="Arial" panose="020B0604020202020204" pitchFamily="34" charset="0"/>
              </a:rPr>
              <a:t>.</a:t>
            </a:r>
          </a:p>
          <a:p>
            <a:endParaRPr lang="en-US" sz="1200" dirty="0">
              <a:solidFill>
                <a:srgbClr val="00B0F0"/>
              </a:solidFill>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import pandas</a:t>
            </a:r>
          </a:p>
          <a:p>
            <a:r>
              <a:rPr lang="en-US" sz="1200" dirty="0">
                <a:latin typeface="Arial" panose="020B0604020202020204" pitchFamily="34" charset="0"/>
                <a:cs typeface="Arial" panose="020B0604020202020204" pitchFamily="34" charset="0"/>
              </a:rPr>
              <a:t>Pandas is a game changer, and it is one of the most popular and commonly used tools in data analytics. Pandas is that it takes data from a CSV or TSV file or a SQL database and generates a Python object with rows and columns called a data frame, which looks remarkably similar to a table in statistics tools like Excel. Working with this is far more convenient than dealing with lists and/or dictionaries</a:t>
            </a:r>
            <a:r>
              <a:rPr lang="en-US" sz="1400" dirty="0">
                <a:latin typeface="Arial" panose="020B0604020202020204" pitchFamily="34" charset="0"/>
                <a:cs typeface="Arial" panose="020B0604020202020204" pitchFamily="34" charset="0"/>
              </a:rPr>
              <a:t>.</a:t>
            </a:r>
          </a:p>
          <a:p>
            <a:endParaRPr lang="en-IN" sz="1400" dirty="0">
              <a:solidFill>
                <a:srgbClr val="00B0F0"/>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matplotlib</a:t>
            </a:r>
          </a:p>
          <a:p>
            <a:r>
              <a:rPr lang="en-US" sz="1200" dirty="0">
                <a:latin typeface="Arial" panose="020B0604020202020204" pitchFamily="34" charset="0"/>
                <a:cs typeface="Arial" panose="020B0604020202020204" pitchFamily="34" charset="0"/>
              </a:rPr>
              <a:t>Matplotlib is a python library used to create 2D graphs and plots by using python scripts. It has a module named pyplot which makes things easy for plotting by providing feature to control line styles, font properties, formatting axes etc.</a:t>
            </a:r>
            <a:endParaRPr lang="en-IN" sz="1200" dirty="0">
              <a:latin typeface="Arial" panose="020B0604020202020204" pitchFamily="34" charset="0"/>
              <a:cs typeface="Arial" panose="020B0604020202020204" pitchFamily="34" charset="0"/>
            </a:endParaRPr>
          </a:p>
          <a:p>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3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46903"/>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777478"/>
            <a:ext cx="8828314" cy="4124206"/>
          </a:xfrm>
          <a:prstGeom prst="rect">
            <a:avLst/>
          </a:prstGeom>
          <a:noFill/>
        </p:spPr>
        <p:txBody>
          <a:bodyPr wrap="square" rtlCol="0">
            <a:spAutoFit/>
          </a:bodyPr>
          <a:lstStyle/>
          <a:p>
            <a:r>
              <a:rPr lang="en-IN" sz="1400" dirty="0">
                <a:solidFill>
                  <a:srgbClr val="00B0F0"/>
                </a:solidFill>
                <a:latin typeface="Times New Roman" panose="02020603050405020304" pitchFamily="18" charset="0"/>
                <a:cs typeface="Times New Roman" panose="02020603050405020304" pitchFamily="18" charset="0"/>
              </a:rPr>
              <a:t>import seaborn</a:t>
            </a:r>
          </a:p>
          <a:p>
            <a:r>
              <a:rPr lang="en-US" sz="1200" dirty="0">
                <a:latin typeface="Times New Roman" panose="02020603050405020304" pitchFamily="18" charset="0"/>
                <a:cs typeface="Times New Roman" panose="02020603050405020304" pitchFamily="18" charset="0"/>
              </a:rPr>
              <a:t>The import seaborn portion of the code tells Python to bring the Seaborn library into your current environment. The as </a:t>
            </a:r>
            <a:r>
              <a:rPr lang="en-US" sz="1200" dirty="0" err="1">
                <a:latin typeface="Times New Roman" panose="02020603050405020304" pitchFamily="18" charset="0"/>
                <a:cs typeface="Times New Roman" panose="02020603050405020304" pitchFamily="18" charset="0"/>
              </a:rPr>
              <a:t>sns</a:t>
            </a:r>
            <a:r>
              <a:rPr lang="en-US" sz="1200" dirty="0">
                <a:latin typeface="Times New Roman" panose="02020603050405020304" pitchFamily="18" charset="0"/>
                <a:cs typeface="Times New Roman" panose="02020603050405020304" pitchFamily="18" charset="0"/>
              </a:rPr>
              <a:t> portion of the code then tells Python to give Seaborn the alias of </a:t>
            </a:r>
            <a:r>
              <a:rPr lang="en-US" sz="1200" dirty="0" err="1">
                <a:latin typeface="Times New Roman" panose="02020603050405020304" pitchFamily="18" charset="0"/>
                <a:cs typeface="Times New Roman" panose="02020603050405020304" pitchFamily="18" charset="0"/>
              </a:rPr>
              <a:t>sns</a:t>
            </a:r>
            <a:r>
              <a:rPr lang="en-US" sz="1200" dirty="0">
                <a:latin typeface="Times New Roman" panose="02020603050405020304" pitchFamily="18" charset="0"/>
                <a:cs typeface="Times New Roman" panose="02020603050405020304" pitchFamily="18" charset="0"/>
              </a:rPr>
              <a:t>. This allows you to use Seaborn functions by simply typing sns.function_name rather than </a:t>
            </a:r>
            <a:r>
              <a:rPr lang="en-US" sz="1200" dirty="0" err="1">
                <a:latin typeface="Times New Roman" panose="02020603050405020304" pitchFamily="18" charset="0"/>
                <a:cs typeface="Times New Roman" panose="02020603050405020304" pitchFamily="18" charset="0"/>
              </a:rPr>
              <a:t>seaborn.function_name</a:t>
            </a:r>
            <a:r>
              <a:rPr lang="en-US" sz="12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sklearn.model_selection import </a:t>
            </a:r>
            <a:r>
              <a:rPr lang="en-US" sz="1400" dirty="0" err="1">
                <a:solidFill>
                  <a:srgbClr val="00B0F0"/>
                </a:solidFill>
                <a:latin typeface="Times New Roman" panose="02020603050405020304" pitchFamily="18" charset="0"/>
                <a:cs typeface="Times New Roman" panose="02020603050405020304" pitchFamily="18" charset="0"/>
              </a:rPr>
              <a:t>train_test_split</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Sklearn train_test_split function splits a dataset into training data and test data.</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sklearn.preprocessing import </a:t>
            </a:r>
            <a:r>
              <a:rPr lang="en-US" sz="1400" dirty="0" err="1">
                <a:solidFill>
                  <a:srgbClr val="00B0F0"/>
                </a:solidFill>
                <a:latin typeface="Times New Roman" panose="02020603050405020304" pitchFamily="18" charset="0"/>
                <a:cs typeface="Times New Roman" panose="02020603050405020304" pitchFamily="18" charset="0"/>
              </a:rPr>
              <a:t>StandardScaler</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StandardScaler</a:t>
            </a:r>
            <a:r>
              <a:rPr lang="en-US" sz="1200" dirty="0">
                <a:latin typeface="Times New Roman" panose="02020603050405020304" pitchFamily="18" charset="0"/>
                <a:cs typeface="Times New Roman" panose="02020603050405020304" pitchFamily="18" charset="0"/>
              </a:rPr>
              <a:t> removes the mean and scales each feature/variable to unit variance. This operation is performed feature-wise in an independent way. </a:t>
            </a:r>
            <a:r>
              <a:rPr lang="en-US" sz="1200" dirty="0" err="1">
                <a:latin typeface="Times New Roman" panose="02020603050405020304" pitchFamily="18" charset="0"/>
                <a:cs typeface="Times New Roman" panose="02020603050405020304" pitchFamily="18" charset="0"/>
              </a:rPr>
              <a:t>StandardScaler</a:t>
            </a:r>
            <a:r>
              <a:rPr lang="en-US" sz="1200" dirty="0">
                <a:latin typeface="Times New Roman" panose="02020603050405020304" pitchFamily="18" charset="0"/>
                <a:cs typeface="Times New Roman" panose="02020603050405020304" pitchFamily="18" charset="0"/>
              </a:rPr>
              <a:t> can be influenced by outliers (if they exist in the dataset) since it involves the estimation of the empirical mean and standard deviation of each feature.</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a:t>
            </a:r>
            <a:r>
              <a:rPr lang="en-US" sz="1400" dirty="0" err="1">
                <a:solidFill>
                  <a:srgbClr val="00B0F0"/>
                </a:solidFill>
                <a:latin typeface="Times New Roman" panose="02020603050405020304" pitchFamily="18" charset="0"/>
                <a:cs typeface="Times New Roman" panose="02020603050405020304" pitchFamily="18" charset="0"/>
              </a:rPr>
              <a:t>sklearn.linear_model</a:t>
            </a:r>
            <a:r>
              <a:rPr lang="en-US" sz="1400" dirty="0">
                <a:solidFill>
                  <a:srgbClr val="00B0F0"/>
                </a:solidFill>
                <a:latin typeface="Times New Roman" panose="02020603050405020304" pitchFamily="18" charset="0"/>
                <a:cs typeface="Times New Roman" panose="02020603050405020304" pitchFamily="18" charset="0"/>
              </a:rPr>
              <a:t> import </a:t>
            </a:r>
            <a:r>
              <a:rPr lang="en-US" sz="1400" dirty="0" err="1">
                <a:solidFill>
                  <a:srgbClr val="00B0F0"/>
                </a:solidFill>
                <a:latin typeface="Times New Roman" panose="02020603050405020304" pitchFamily="18" charset="0"/>
                <a:cs typeface="Times New Roman" panose="02020603050405020304" pitchFamily="18" charset="0"/>
              </a:rPr>
              <a:t>LinearRegression</a:t>
            </a:r>
            <a:endParaRPr lang="en-US" sz="1400" dirty="0">
              <a:solidFill>
                <a:srgbClr val="00B0F0"/>
              </a:solidFill>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Linear regression is a statistical method for modeling relationships between a dependent variable with a given set of independent variables</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solidFill>
                  <a:srgbClr val="00B0F0"/>
                </a:solidFill>
                <a:latin typeface="Times New Roman" panose="02020603050405020304" pitchFamily="18" charset="0"/>
                <a:cs typeface="Times New Roman" panose="02020603050405020304" pitchFamily="18" charset="0"/>
              </a:rPr>
              <a:t>from </a:t>
            </a:r>
            <a:r>
              <a:rPr lang="en-US" sz="1400" dirty="0" err="1">
                <a:solidFill>
                  <a:srgbClr val="00B0F0"/>
                </a:solidFill>
                <a:latin typeface="Times New Roman" panose="02020603050405020304" pitchFamily="18" charset="0"/>
                <a:cs typeface="Times New Roman" panose="02020603050405020304" pitchFamily="18" charset="0"/>
              </a:rPr>
              <a:t>sklearn.feature_selection</a:t>
            </a:r>
            <a:r>
              <a:rPr lang="en-US" sz="1400" dirty="0">
                <a:solidFill>
                  <a:srgbClr val="00B0F0"/>
                </a:solidFill>
                <a:latin typeface="Times New Roman" panose="02020603050405020304" pitchFamily="18" charset="0"/>
                <a:cs typeface="Times New Roman" panose="02020603050405020304" pitchFamily="18" charset="0"/>
              </a:rPr>
              <a:t> import RFE</a:t>
            </a:r>
          </a:p>
          <a:p>
            <a:r>
              <a:rPr lang="en-US" sz="1200" dirty="0">
                <a:latin typeface="Times New Roman" panose="02020603050405020304" pitchFamily="18" charset="0"/>
                <a:cs typeface="Times New Roman" panose="02020603050405020304" pitchFamily="18"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7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398556"/>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4" name="TextBox 3">
            <a:extLst>
              <a:ext uri="{FF2B5EF4-FFF2-40B4-BE49-F238E27FC236}">
                <a16:creationId xmlns:a16="http://schemas.microsoft.com/office/drawing/2014/main" id="{E2606249-43C2-C651-EAF1-209073E4BA2A}"/>
              </a:ext>
            </a:extLst>
          </p:cNvPr>
          <p:cNvSpPr txBox="1"/>
          <p:nvPr/>
        </p:nvSpPr>
        <p:spPr>
          <a:xfrm>
            <a:off x="419100" y="866959"/>
            <a:ext cx="8305800" cy="3385542"/>
          </a:xfrm>
          <a:prstGeom prst="rect">
            <a:avLst/>
          </a:prstGeom>
          <a:noFill/>
        </p:spPr>
        <p:txBody>
          <a:bodyPr wrap="square" rtlCol="0">
            <a:spAutoFit/>
          </a:bodyPr>
          <a:lstStyle/>
          <a:p>
            <a:endParaRPr lang="en-US" dirty="0">
              <a:solidFill>
                <a:srgbClr val="00B0F0"/>
              </a:solidFill>
            </a:endParaRPr>
          </a:p>
          <a:p>
            <a:r>
              <a:rPr lang="en-US" sz="1400" dirty="0">
                <a:solidFill>
                  <a:srgbClr val="00B0F0"/>
                </a:solidFill>
              </a:rPr>
              <a:t>from </a:t>
            </a:r>
            <a:r>
              <a:rPr lang="en-US" sz="1400" dirty="0" err="1">
                <a:solidFill>
                  <a:srgbClr val="00B0F0"/>
                </a:solidFill>
              </a:rPr>
              <a:t>sklearn.feature_selection</a:t>
            </a:r>
            <a:r>
              <a:rPr lang="en-US" sz="1400" dirty="0">
                <a:solidFill>
                  <a:srgbClr val="00B0F0"/>
                </a:solidFill>
              </a:rPr>
              <a:t> import RFE</a:t>
            </a:r>
          </a:p>
          <a:p>
            <a:r>
              <a:rPr lang="en-US" sz="1400" dirty="0">
                <a:latin typeface="Arial" panose="020B0604020202020204" pitchFamily="34" charset="0"/>
                <a:cs typeface="Arial" panose="020B0604020202020204" pitchFamily="34"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endParaRPr>
          </a:p>
          <a:p>
            <a:r>
              <a:rPr lang="en-IN" sz="1400" dirty="0">
                <a:solidFill>
                  <a:srgbClr val="00B0F0"/>
                </a:solidFill>
              </a:rPr>
              <a:t>from </a:t>
            </a:r>
            <a:r>
              <a:rPr lang="en-IN" sz="1400" dirty="0" err="1">
                <a:solidFill>
                  <a:srgbClr val="00B0F0"/>
                </a:solidFill>
              </a:rPr>
              <a:t>sklearn.metrices</a:t>
            </a:r>
            <a:r>
              <a:rPr lang="en-IN" sz="1400" dirty="0">
                <a:solidFill>
                  <a:srgbClr val="00B0F0"/>
                </a:solidFill>
              </a:rPr>
              <a:t> import r2_score</a:t>
            </a:r>
          </a:p>
          <a:p>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sklearn</a:t>
            </a:r>
            <a:r>
              <a:rPr lang="en-US" sz="1400" dirty="0">
                <a:latin typeface="Arial" panose="020B0604020202020204" pitchFamily="34" charset="0"/>
                <a:cs typeface="Arial" panose="020B0604020202020204" pitchFamily="34" charset="0"/>
              </a:rPr>
              <a:t>. metrics module implements several loss, score, and utility functions to measure classification performance. Some metrics might require probability estimates of the positive class, confidence values, or binary decisions values.</a:t>
            </a:r>
          </a:p>
          <a:p>
            <a:endParaRPr lang="en-US" sz="1400" dirty="0">
              <a:latin typeface="Arial" panose="020B0604020202020204" pitchFamily="34" charset="0"/>
              <a:cs typeface="Arial" panose="020B0604020202020204" pitchFamily="34" charset="0"/>
            </a:endParaRPr>
          </a:p>
          <a:p>
            <a:r>
              <a:rPr lang="en-US" sz="1400" dirty="0">
                <a:solidFill>
                  <a:srgbClr val="00B0F0"/>
                </a:solidFill>
              </a:rPr>
              <a:t>from </a:t>
            </a:r>
            <a:r>
              <a:rPr lang="en-US" sz="1400" dirty="0" err="1">
                <a:solidFill>
                  <a:srgbClr val="00B0F0"/>
                </a:solidFill>
              </a:rPr>
              <a:t>sklearn.metrices</a:t>
            </a:r>
            <a:r>
              <a:rPr lang="en-US" sz="1400" dirty="0">
                <a:solidFill>
                  <a:srgbClr val="00B0F0"/>
                </a:solidFill>
              </a:rPr>
              <a:t> import </a:t>
            </a:r>
            <a:r>
              <a:rPr lang="en-US" sz="1400" dirty="0" err="1">
                <a:solidFill>
                  <a:srgbClr val="00B0F0"/>
                </a:solidFill>
              </a:rPr>
              <a:t>mean_square_error</a:t>
            </a:r>
            <a:endParaRPr lang="en-US" sz="1400" dirty="0">
              <a:solidFill>
                <a:srgbClr val="00B0F0"/>
              </a:solidFill>
            </a:endParaRPr>
          </a:p>
          <a:p>
            <a:r>
              <a:rPr lang="en-US" sz="1400" dirty="0">
                <a:latin typeface="Arial" panose="020B0604020202020204" pitchFamily="34" charset="0"/>
                <a:cs typeface="Arial" panose="020B0604020202020204" pitchFamily="34" charset="0"/>
              </a:rPr>
              <a:t>The Mean Squared Error (MSE) or Mean Squared Deviation (MSD) of an estimator measures the average of error squares i.e. the average squared difference between the estimated values and true value. It is a risk function, corresponding to the expected value of the squared error loss.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267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TotalTime>
  <Words>1567</Words>
  <Application>Microsoft Office PowerPoint</Application>
  <PresentationFormat>On-screen Show (16:9)</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Tahoma</vt:lpstr>
      <vt:lpstr>Times New Roman</vt:lpstr>
      <vt:lpstr>Trebuchet MS</vt:lpstr>
      <vt:lpstr>Wingdings</vt:lpstr>
      <vt:lpstr>Office Theme</vt:lpstr>
      <vt:lpstr>UBER DATA ANALYSIS</vt:lpstr>
      <vt:lpstr>MACHINE LEARNING</vt:lpstr>
      <vt:lpstr>INTRODUCTION</vt:lpstr>
      <vt:lpstr>PROBLEM STATEMENT</vt:lpstr>
      <vt:lpstr>CHALLENGES</vt:lpstr>
      <vt:lpstr>SOLUTION APPROACH</vt:lpstr>
      <vt:lpstr>LIBRARIES USED</vt:lpstr>
      <vt:lpstr>LIBRARIES USED</vt:lpstr>
      <vt:lpstr>LIBRARIES USED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dc:creator>lenovo</dc:creator>
  <cp:lastModifiedBy>Tsheringma Tamang</cp:lastModifiedBy>
  <cp:revision>3</cp:revision>
  <dcterms:created xsi:type="dcterms:W3CDTF">2023-02-07T08:55:18Z</dcterms:created>
  <dcterms:modified xsi:type="dcterms:W3CDTF">2023-02-09T09:25:23Z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ies>
</file>