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tableStyles+xml" PartName="/ppt/tableStyles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tags+xml" PartName="/ppt/tags/tag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custDataLst>
    <p:tags r:id="rId23"/>
  </p:custDataLst>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93296810-A885-4BE3-A3E7-6D5BEEA58F35}" styleName="Medium Style 2 - Accent 6">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cmpd="sng" w="38100">
              <a:solidFill>
                <a:schemeClr val="lt1"/>
              </a:solidFill>
            </a:ln>
          </a:top>
        </a:tcBdr>
        <a:fill>
          <a:solidFill>
            <a:schemeClr val="accent6"/>
          </a:solidFill>
        </a:fill>
      </a:tcStyle>
    </a:lastRow>
    <a:firstRow>
      <a:tcTxStyle b="on">
        <a:fontRef idx="minor">
          <a:prstClr val="black"/>
        </a:fontRef>
        <a:schemeClr val="lt1"/>
      </a:tcTxStyle>
      <a:tcStyle>
        <a:tcBdr>
          <a:bottom>
            <a:ln cmpd="sng" w="38100">
              <a:solidFill>
                <a:schemeClr val="lt1"/>
              </a:solidFill>
            </a:ln>
          </a:bottom>
        </a:tcBdr>
        <a:fill>
          <a:solidFill>
            <a:schemeClr val="accent6"/>
          </a:solidFill>
        </a:fill>
      </a:tcStyle>
    </a:firstRow>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tags" Target="tags/tag1.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tableStyles" Target="tableStyle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05-12-2024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05-12-2024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05-12-2024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05-12-2024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image" Target="../media/image5.jpg" /><Relationship Id="rId1" Type="http://schemas.openxmlformats.org/officeDocument/2006/relationships/slideLayout" Target="../slideLayouts/slideLayout2.xml" /><Relationship Id="rId4" Type="http://schemas.openxmlformats.org/officeDocument/2006/relationships/image" Target="../media/image7.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17</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a:t>
            </a:r>
            <a:r>
              <a:rPr lang="en-US" sz="3200" b="1" dirty="0">
                <a:solidFill>
                  <a:srgbClr val="000000"/>
                </a:solidFill>
                <a:latin typeface="Times New Roman" panose="02020603050405020304" pitchFamily="18" charset="0"/>
                <a:cs typeface="Times New Roman" panose="02020603050405020304" pitchFamily="18" charset="0"/>
              </a:rPr>
              <a:t>6</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9940" y="1449069"/>
            <a:ext cx="10612120" cy="5089843"/>
          </a:xfrm>
        </p:spPr>
        <p:txBody>
          <a:bodyPr/>
          <a:lstStyle/>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NLTK (Natural Language Toolkit)</a:t>
            </a: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Purpose: </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Provides tools for text preprocessing, tokenization, stemming, lemmatization, and more</a:t>
            </a: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a:t>
            </a:r>
          </a:p>
          <a:p>
            <a:pPr marL="0" marR="0" lvl="0" indent="0" algn="l" rtl="0">
              <a:lnSpc>
                <a:spcPct val="100000"/>
              </a:lnSpc>
              <a:spcBef>
                <a:spcPts val="0"/>
              </a:spcBef>
              <a:spcAft>
                <a:spcPts val="0"/>
              </a:spcAft>
              <a:buClr>
                <a:srgbClr val="000000"/>
              </a:buClr>
              <a:buSzPts val="3000"/>
              <a:buFont typeface="Arial"/>
              <a:buNone/>
            </a:pPr>
            <a:endPar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 in Mental Health: </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Useful for preparing and cleaning text data, removing stop words, and employing basic sentiment analysis using tools like VADER, which works well with social media and mental health-related text.</a:t>
            </a:r>
          </a:p>
          <a:p>
            <a:pPr marL="0" indent="0" algn="just">
              <a:buClr>
                <a:srgbClr val="FF0000"/>
              </a:buClr>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8380" y="1469072"/>
            <a:ext cx="10175240" cy="5252403"/>
          </a:xfrm>
        </p:spPr>
        <p:txBody>
          <a:bodyPr/>
          <a:lstStyle/>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err="1">
                <a:solidFill>
                  <a:srgbClr val="000000"/>
                </a:solidFill>
                <a:latin typeface="Times New Roman" panose="02020603050405020304" pitchFamily="18" charset="0"/>
                <a:ea typeface="Arial"/>
                <a:cs typeface="Times New Roman" panose="02020603050405020304" pitchFamily="18" charset="0"/>
                <a:sym typeface="Arial"/>
              </a:rPr>
              <a:t>TextBlob</a:t>
            </a:r>
            <a:endPar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Purpose</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Simplifies NLP tasks like part-of-speech tagging, noun phrase extraction, and sentiment analysis.</a:t>
            </a:r>
          </a:p>
          <a:p>
            <a:pPr marL="0" marR="0" lvl="0" indent="0" algn="l" rtl="0">
              <a:lnSpc>
                <a:spcPct val="100000"/>
              </a:lnSpc>
              <a:spcBef>
                <a:spcPts val="0"/>
              </a:spcBef>
              <a:spcAft>
                <a:spcPts val="0"/>
              </a:spcAft>
              <a:buClr>
                <a:srgbClr val="000000"/>
              </a:buClr>
              <a:buSzPts val="3000"/>
              <a:buFont typeface="Arial"/>
              <a:buNone/>
            </a:pPr>
            <a:endPar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 in Mental Health:</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Good for basic sentiment classification (positive, negative, neutral) and extracting insights from user reviews, forum posts, or survey responses related to mental health.</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1033794" y="1499869"/>
            <a:ext cx="10515600" cy="5039043"/>
          </a:xfrm>
        </p:spPr>
        <p:txBody>
          <a:bodyPr/>
          <a:lstStyle/>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Transformers (Hugging Face)</a:t>
            </a: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Purpose</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Provides pre-trained state-of-the-art NLP models like BERT, </a:t>
            </a:r>
            <a:r>
              <a:rPr lang="en-US" sz="2400" b="0" i="0" u="none" strike="noStrike" cap="none" dirty="0" err="1">
                <a:solidFill>
                  <a:srgbClr val="000000"/>
                </a:solidFill>
                <a:latin typeface="Times New Roman" panose="02020603050405020304" pitchFamily="18" charset="0"/>
                <a:ea typeface="Arial"/>
                <a:cs typeface="Times New Roman" panose="02020603050405020304" pitchFamily="18" charset="0"/>
                <a:sym typeface="Arial"/>
              </a:rPr>
              <a:t>RoBERTa</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and GPT for various tasks, including sentiment analysis.</a:t>
            </a:r>
          </a:p>
          <a:p>
            <a:pPr marL="0" marR="0" lvl="0" indent="0" algn="l" rtl="0">
              <a:lnSpc>
                <a:spcPct val="100000"/>
              </a:lnSpc>
              <a:spcBef>
                <a:spcPts val="0"/>
              </a:spcBef>
              <a:spcAft>
                <a:spcPts val="0"/>
              </a:spcAft>
              <a:buClr>
                <a:srgbClr val="000000"/>
              </a:buClr>
              <a:buSzPts val="3000"/>
              <a:buFont typeface="Arial"/>
              <a:buNone/>
            </a:pPr>
            <a:endPar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 in Mental Health:</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Ideal for fine-tuning models to detect nuanced emotions and sentiments specific to mental health contexts, such as detecting anxiety, depression, or other mental health issues from text data.</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a:xfrm>
            <a:off x="838200" y="1530349"/>
            <a:ext cx="10561320" cy="5008563"/>
          </a:xfrm>
        </p:spPr>
        <p:txBody>
          <a:bodyPr/>
          <a:lstStyle/>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err="1">
                <a:solidFill>
                  <a:srgbClr val="000000"/>
                </a:solidFill>
                <a:latin typeface="Times New Roman" panose="02020603050405020304" pitchFamily="18" charset="0"/>
                <a:ea typeface="Arial"/>
                <a:cs typeface="Times New Roman" panose="02020603050405020304" pitchFamily="18" charset="0"/>
                <a:sym typeface="Arial"/>
              </a:rPr>
              <a:t>spaCy</a:t>
            </a:r>
            <a:endPar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Purpose</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 fast and efficient NLP library for tasks like named entity recognition, dependency parsing, and text preprocessing.</a:t>
            </a:r>
          </a:p>
          <a:p>
            <a:pPr marL="0" marR="0" lvl="0" indent="0" algn="l" rtl="0">
              <a:lnSpc>
                <a:spcPct val="100000"/>
              </a:lnSpc>
              <a:spcBef>
                <a:spcPts val="0"/>
              </a:spcBef>
              <a:spcAft>
                <a:spcPts val="0"/>
              </a:spcAft>
              <a:buClr>
                <a:srgbClr val="000000"/>
              </a:buClr>
              <a:buSzPts val="3000"/>
              <a:buFont typeface="Arial"/>
              <a:buNone/>
            </a:pPr>
            <a:endPar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 in Mental Health</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Helps identify specific terms and phrases related to mental health conditions and entities, enabling a more context-aware sentiment analysis.</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a:xfrm>
            <a:off x="838200" y="1499869"/>
            <a:ext cx="10591800" cy="5039043"/>
          </a:xfrm>
        </p:spPr>
        <p:txBody>
          <a:bodyPr/>
          <a:lstStyle/>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SentiStrength</a:t>
            </a: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Purpose</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Designed specifically to estimate the strength of positive and negative sentiments in short texts like social media messages.</a:t>
            </a:r>
          </a:p>
          <a:p>
            <a:pPr marL="0" marR="0" lvl="0" indent="0" algn="l" rtl="0">
              <a:lnSpc>
                <a:spcPct val="100000"/>
              </a:lnSpc>
              <a:spcBef>
                <a:spcPts val="0"/>
              </a:spcBef>
              <a:spcAft>
                <a:spcPts val="0"/>
              </a:spcAft>
              <a:buClr>
                <a:srgbClr val="000000"/>
              </a:buClr>
              <a:buSzPts val="3000"/>
              <a:buFont typeface="Arial"/>
              <a:buNone/>
            </a:pPr>
            <a:endPar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 in Mental Health:</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Well-suited for analyzing sentiment in short, informal texts (e.g., tweets, posts) that are common in mental health discussions, and can capture both positive and negative emotions simultaneously.</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pic>
        <p:nvPicPr>
          <p:cNvPr id="3" name="Google Shape;240;g3d9b5b649e4c62a3_0">
            <a:extLst>
              <a:ext uri="{FF2B5EF4-FFF2-40B4-BE49-F238E27FC236}">
                <a16:creationId xmlns:a16="http://schemas.microsoft.com/office/drawing/2014/main" id="{965038E7-0736-E4D0-A00A-9F76594C66DF}"/>
              </a:ext>
            </a:extLst>
          </p:cNvPr>
          <p:cNvPicPr preferRelativeResize="0"/>
          <p:nvPr/>
        </p:nvPicPr>
        <p:blipFill>
          <a:blip r:embed="rId2">
            <a:alphaModFix/>
          </a:blip>
          <a:stretch>
            <a:fillRect/>
          </a:stretch>
        </p:blipFill>
        <p:spPr>
          <a:xfrm>
            <a:off x="759033" y="1014175"/>
            <a:ext cx="4754261" cy="2414825"/>
          </a:xfrm>
          <a:prstGeom prst="rect">
            <a:avLst/>
          </a:prstGeom>
          <a:noFill/>
          <a:ln>
            <a:noFill/>
          </a:ln>
        </p:spPr>
      </p:pic>
      <p:pic>
        <p:nvPicPr>
          <p:cNvPr id="4" name="Google Shape;249;g3d9b5b649e4c62a3_8">
            <a:extLst>
              <a:ext uri="{FF2B5EF4-FFF2-40B4-BE49-F238E27FC236}">
                <a16:creationId xmlns:a16="http://schemas.microsoft.com/office/drawing/2014/main" id="{3F447F88-8877-2EE7-416B-489121F8EE4B}"/>
              </a:ext>
            </a:extLst>
          </p:cNvPr>
          <p:cNvPicPr preferRelativeResize="0"/>
          <p:nvPr/>
        </p:nvPicPr>
        <p:blipFill>
          <a:blip r:embed="rId3">
            <a:alphaModFix/>
          </a:blip>
          <a:stretch>
            <a:fillRect/>
          </a:stretch>
        </p:blipFill>
        <p:spPr>
          <a:xfrm>
            <a:off x="6228124" y="1014174"/>
            <a:ext cx="4590646" cy="2323141"/>
          </a:xfrm>
          <a:prstGeom prst="rect">
            <a:avLst/>
          </a:prstGeom>
          <a:noFill/>
          <a:ln>
            <a:noFill/>
          </a:ln>
        </p:spPr>
      </p:pic>
      <p:pic>
        <p:nvPicPr>
          <p:cNvPr id="10" name="Picture 9">
            <a:extLst>
              <a:ext uri="{FF2B5EF4-FFF2-40B4-BE49-F238E27FC236}">
                <a16:creationId xmlns:a16="http://schemas.microsoft.com/office/drawing/2014/main" id="{4A200A50-413D-1423-F646-1034D999F322}"/>
              </a:ext>
            </a:extLst>
          </p:cNvPr>
          <p:cNvPicPr>
            <a:picLocks noChangeAspect="1"/>
          </p:cNvPicPr>
          <p:nvPr/>
        </p:nvPicPr>
        <p:blipFill>
          <a:blip r:embed="rId4"/>
          <a:stretch>
            <a:fillRect/>
          </a:stretch>
        </p:blipFill>
        <p:spPr>
          <a:xfrm>
            <a:off x="3630299" y="3762138"/>
            <a:ext cx="4328640" cy="2519812"/>
          </a:xfrm>
          <a:prstGeom prst="rect">
            <a:avLst/>
          </a:prstGeom>
        </p:spPr>
      </p:pic>
    </p:spTree>
    <p:extLst>
      <p:ext uri="{BB962C8B-B14F-4D97-AF65-F5344CB8AC3E}">
        <p14:creationId xmlns:p14="http://schemas.microsoft.com/office/powerpoint/2010/main"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615" y="244117"/>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4852" y="244117"/>
            <a:ext cx="11284120" cy="5846672"/>
          </a:xfrm>
        </p:spPr>
        <p:txBody>
          <a:bodyPr>
            <a:noAutofit/>
          </a:bodyPr>
          <a:lstStyle/>
          <a:p>
            <a:pPr marL="0" indent="0" algn="just">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nSpc>
                <a:spcPct val="100000"/>
              </a:lnSpc>
              <a:spcBef>
                <a:spcPts val="0"/>
              </a:spcBef>
              <a:buClr>
                <a:srgbClr val="000000"/>
              </a:buClr>
              <a:buSzPts val="2400"/>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In conclusion, Python-based sentiment analysis offers a powerful tool for understanding and interpreting textual data by determining the sentiment behind user inputs. By leveraging libraries like NLTK, </a:t>
            </a:r>
            <a:r>
              <a:rPr lang="en-IN" sz="2400" b="0" i="0" u="none" strike="noStrike" cap="none" dirty="0" err="1">
                <a:solidFill>
                  <a:srgbClr val="000000"/>
                </a:solidFill>
                <a:latin typeface="Times New Roman" panose="02020603050405020304" pitchFamily="18" charset="0"/>
                <a:ea typeface="Arial"/>
                <a:cs typeface="Times New Roman" panose="02020603050405020304" pitchFamily="18" charset="0"/>
                <a:sym typeface="Arial"/>
              </a:rPr>
              <a:t>TextBlob</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and </a:t>
            </a:r>
            <a:r>
              <a:rPr lang="en-US" sz="2400" b="0" i="0" u="none" strike="noStrike" cap="none" dirty="0" err="1">
                <a:solidFill>
                  <a:srgbClr val="000000"/>
                </a:solidFill>
                <a:latin typeface="Times New Roman" panose="02020603050405020304" pitchFamily="18" charset="0"/>
                <a:ea typeface="Arial"/>
                <a:cs typeface="Times New Roman" panose="02020603050405020304" pitchFamily="18" charset="0"/>
                <a:sym typeface="Arial"/>
              </a:rPr>
              <a:t>spaCy</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developers can effectively analyze sentiment from various sources such as social media posts, customer reviews, and surveys.</a:t>
            </a:r>
          </a:p>
          <a:p>
            <a:pPr>
              <a:lnSpc>
                <a:spcPct val="100000"/>
              </a:lnSpc>
              <a:spcBef>
                <a:spcPts val="0"/>
              </a:spcBef>
              <a:buClr>
                <a:srgbClr val="000000"/>
              </a:buClr>
              <a:buSzPts val="2400"/>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These libraries provide robust methods for natural language processing, enabling the classification of text into categories such as positive, negative</a:t>
            </a:r>
            <a:r>
              <a:rPr lang="en-US" sz="2400" b="0" i="0" u="none" strike="noStrike" cap="none" dirty="0">
                <a:solidFill>
                  <a:srgbClr val="000000"/>
                </a:solidFill>
                <a:latin typeface="Arial"/>
                <a:ea typeface="Arial"/>
                <a:cs typeface="Arial"/>
                <a:sym typeface="Arial"/>
              </a:rPr>
              <a:t>, </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or neutral.</a:t>
            </a:r>
          </a:p>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17</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1"/>
          <p:cNvSpPr txBox="1"/>
          <p:nvPr>
            <p:ph idx="1" type="body"/>
          </p:nvPr>
        </p:nvSpPr>
        <p:spPr>
          <a:xfrm>
            <a:off x="1118584" y="3232771"/>
            <a:ext cx="10404600" cy="2481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B050"/>
              </a:buClr>
              <a:buSzPts val="2400"/>
              <a:buNone/>
            </a:pPr>
            <a:r>
              <a:rPr b="1" lang="en-US" sz="2400">
                <a:solidFill>
                  <a:srgbClr val="00B050"/>
                </a:solidFill>
                <a:latin typeface="Times New Roman"/>
                <a:ea typeface="Times New Roman"/>
                <a:cs typeface="Times New Roman"/>
                <a:sym typeface="Times New Roman"/>
              </a:rPr>
              <a:t>Guided by</a:t>
            </a:r>
            <a:r>
              <a:rPr b="1" lang="en-US" sz="2400">
                <a:latin typeface="Times New Roman"/>
                <a:ea typeface="Times New Roman"/>
                <a:cs typeface="Times New Roman"/>
                <a:sym typeface="Times New Roman"/>
              </a:rPr>
              <a:t>                                                      </a:t>
            </a:r>
            <a:r>
              <a:rPr b="1" lang="en-US" sz="2400">
                <a:solidFill>
                  <a:srgbClr val="00B050"/>
                </a:solidFill>
                <a:latin typeface="Times New Roman"/>
                <a:ea typeface="Times New Roman"/>
                <a:cs typeface="Times New Roman"/>
                <a:sym typeface="Times New Roman"/>
              </a:rPr>
              <a:t>Team</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Ms. S Uma Mageshwari M.E		Nandhini K (811722104098)</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Assistant Professor, CSE 			Pooja P (811722104108)</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						                             Priyadharshini  A (811722104114)</a:t>
            </a:r>
            <a:endParaRPr b="1">
              <a:latin typeface="Times New Roman"/>
              <a:ea typeface="Times New Roman"/>
              <a:cs typeface="Times New Roman"/>
              <a:sym typeface="Times New Roman"/>
            </a:endParaRPr>
          </a:p>
        </p:txBody>
      </p:sp>
      <p:sp>
        <p:nvSpPr>
          <p:cNvPr id="17" name="Google Shape;17;p1"/>
          <p:cNvSpPr txBox="1"/>
          <p:nvPr>
            <p:ph idx="12" type="sldNum"/>
          </p:nvPr>
        </p:nvSpPr>
        <p:spPr>
          <a:xfrm>
            <a:off x="9311640" y="6437002"/>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dk1"/>
                </a:solidFill>
                <a:latin typeface="Times New Roman"/>
                <a:ea typeface="Times New Roman"/>
                <a:cs typeface="Times New Roman"/>
                <a:sym typeface="Times New Roman"/>
              </a:rPr>
              <a:t>‹#›</a:t>
            </a:fld>
            <a:endParaRPr b="1">
              <a:solidFill>
                <a:schemeClr val="dk1"/>
              </a:solidFill>
              <a:latin typeface="Times New Roman"/>
              <a:ea typeface="Times New Roman"/>
              <a:cs typeface="Times New Roman"/>
              <a:sym typeface="Times New Roman"/>
            </a:endParaRPr>
          </a:p>
        </p:txBody>
      </p:sp>
      <p:sp>
        <p:nvSpPr>
          <p:cNvPr id="18" name="Google Shape;18;p1"/>
          <p:cNvSpPr txBox="1"/>
          <p:nvPr/>
        </p:nvSpPr>
        <p:spPr>
          <a:xfrm>
            <a:off x="0" y="1143635"/>
            <a:ext cx="12192000" cy="11379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rgbClr val="FF0000"/>
              </a:buClr>
              <a:buSzPts val="3600"/>
              <a:buFont typeface="Arial"/>
              <a:buNone/>
            </a:pPr>
            <a:r>
              <a:rPr b="1" i="0" lang="en-US" sz="3600" u="none" cap="none" strike="noStrike">
                <a:solidFill>
                  <a:srgbClr val="FF0000"/>
                </a:solidFill>
                <a:latin typeface="Times New Roman"/>
                <a:ea typeface="Times New Roman"/>
                <a:cs typeface="Times New Roman"/>
                <a:sym typeface="Times New Roman"/>
              </a:rPr>
              <a:t>SENTIMENTAL  ANALYSIS USING </a:t>
            </a:r>
            <a:endParaRPr/>
          </a:p>
          <a:p>
            <a:pPr indent="0" lvl="0" marL="0" marR="0" rtl="0" algn="ctr">
              <a:lnSpc>
                <a:spcPct val="90000"/>
              </a:lnSpc>
              <a:spcBef>
                <a:spcPts val="1000"/>
              </a:spcBef>
              <a:spcAft>
                <a:spcPts val="0"/>
              </a:spcAft>
              <a:buClr>
                <a:srgbClr val="FF0000"/>
              </a:buClr>
              <a:buSzPts val="3600"/>
              <a:buFont typeface="Arial"/>
              <a:buNone/>
            </a:pPr>
            <a:r>
              <a:rPr b="1" i="0" lang="en-US" sz="3600" u="none" cap="none" strike="noStrike">
                <a:solidFill>
                  <a:srgbClr val="FF0000"/>
                </a:solidFill>
                <a:latin typeface="Times New Roman"/>
                <a:ea typeface="Times New Roman"/>
                <a:cs typeface="Times New Roman"/>
                <a:sym typeface="Times New Roman"/>
              </a:rPr>
              <a:t>GOOGLE GEMINI LLM</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46" y="647077"/>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1529080" y="1981200"/>
            <a:ext cx="10662920" cy="3931940"/>
          </a:xfrm>
        </p:spPr>
        <p:txBody>
          <a:bodyPr>
            <a:normAutofit/>
          </a:bodyPr>
          <a:lstStyle/>
          <a:p>
            <a:pPr marL="0" indent="0" algn="just">
              <a:buClr>
                <a:srgbClr val="FF0000"/>
              </a:buClr>
              <a:buNone/>
            </a:pPr>
            <a:endParaRPr lang="en-IN" sz="2400" dirty="0"/>
          </a:p>
          <a:p>
            <a:pPr marL="0" indent="0" algn="just">
              <a:buClr>
                <a:srgbClr val="FF0000"/>
              </a:buClr>
              <a:buNone/>
            </a:pPr>
            <a:endParaRPr lang="en-IN" sz="2400" dirty="0"/>
          </a:p>
          <a:p>
            <a:pPr marL="0" indent="0" algn="just">
              <a:buClr>
                <a:srgbClr val="FF0000"/>
              </a:buClr>
              <a:buNone/>
            </a:pPr>
            <a:endParaRPr lang="en-IN" sz="2400" dirty="0"/>
          </a:p>
          <a:p>
            <a:pPr marL="0" indent="0" algn="just">
              <a:buClr>
                <a:srgbClr val="FF0000"/>
              </a:buClr>
              <a:buNone/>
            </a:pPr>
            <a:endParaRPr lang="en-IN" sz="2400" dirty="0"/>
          </a:p>
          <a:p>
            <a:pPr marL="0" indent="0" algn="just">
              <a:buClr>
                <a:srgbClr val="FF0000"/>
              </a:buClr>
              <a:buNone/>
            </a:pPr>
            <a:r>
              <a:rPr lang="en-IN" sz="2400" dirty="0"/>
              <a:t> </a:t>
            </a:r>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
        <p:nvSpPr>
          <p:cNvPr id="6" name="TextBox 5">
            <a:extLst>
              <a:ext uri="{FF2B5EF4-FFF2-40B4-BE49-F238E27FC236}">
                <a16:creationId xmlns:a16="http://schemas.microsoft.com/office/drawing/2014/main" id="{406FFA31-81FE-87D1-B8C6-B708FA5D17C2}"/>
              </a:ext>
            </a:extLst>
          </p:cNvPr>
          <p:cNvSpPr txBox="1"/>
          <p:nvPr/>
        </p:nvSpPr>
        <p:spPr>
          <a:xfrm>
            <a:off x="1191436" y="1981200"/>
            <a:ext cx="10322560" cy="2241960"/>
          </a:xfrm>
          <a:prstGeom prst="rect">
            <a:avLst/>
          </a:prstGeom>
          <a:noFill/>
        </p:spPr>
        <p:txBody>
          <a:bodyPr wrap="square">
            <a:spAutoFit/>
          </a:bodyPr>
          <a:lstStyle/>
          <a:p>
            <a:pPr marL="12065" marR="5080" lvl="0" indent="0" algn="just" rtl="0">
              <a:lnSpc>
                <a:spcPct val="150000"/>
              </a:lnSpc>
              <a:spcBef>
                <a:spcPts val="0"/>
              </a:spcBef>
              <a:spcAft>
                <a:spcPts val="0"/>
              </a:spcAft>
              <a:buClr>
                <a:srgbClr val="000000"/>
              </a:buClr>
              <a:buSzPts val="2400"/>
              <a:buFont typeface="Arial"/>
              <a:buNone/>
            </a:pPr>
            <a:r>
              <a:rPr lang="en-IN"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The objective is to revolutionize mental wellness in healthcare by leveraging advanced sentiment analysis technology to assess individual’s mental states, provide personalized recommendations for improvement, and empower users to track their emotional journey for informed decision-making and self-improvement.</a:t>
            </a: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4" name="TextBox 3">
            <a:extLst>
              <a:ext uri="{FF2B5EF4-FFF2-40B4-BE49-F238E27FC236}">
                <a16:creationId xmlns:a16="http://schemas.microsoft.com/office/drawing/2014/main" id="{72CE71F7-A2B4-EB28-B688-6D52A50526B7}"/>
              </a:ext>
            </a:extLst>
          </p:cNvPr>
          <p:cNvSpPr txBox="1"/>
          <p:nvPr/>
        </p:nvSpPr>
        <p:spPr>
          <a:xfrm>
            <a:off x="568960" y="955040"/>
            <a:ext cx="11430000" cy="4455835"/>
          </a:xfrm>
          <a:prstGeom prst="rect">
            <a:avLst/>
          </a:prstGeom>
          <a:noFill/>
        </p:spPr>
        <p:txBody>
          <a:bodyPr wrap="square">
            <a:spAutoFit/>
          </a:bodyPr>
          <a:lstStyle/>
          <a:p>
            <a:pPr marL="342900" marR="0" lvl="0" indent="-342900" algn="just" rtl="0">
              <a:lnSpc>
                <a:spcPct val="15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“Sentimental analysis using Google Gemini LLM” improves mental well-being through daily narrative analysis, assessing emotional states and offering personalized suggestions. It provides real-time insights and comprehensive reports for managing emotional health, promotes mental wellness with simple daily tasks, and encourages self-care.</a:t>
            </a:r>
          </a:p>
          <a:p>
            <a:pPr marL="342900" marR="0" lvl="0" indent="-342900" algn="just" rtl="0">
              <a:lnSpc>
                <a:spcPct val="15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Utilizing Django, Figma, Google Gemini LLM, and Git, it ensures a secure, seamless user experience. It offers a safe space for emotional expression, supporting individuals on their mental health journeys.</a:t>
            </a: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2253586933"/>
              </p:ext>
            </p:extLst>
          </p:nvPr>
        </p:nvGraphicFramePr>
        <p:xfrm>
          <a:off x="1112353" y="646331"/>
          <a:ext cx="9753600" cy="9367416"/>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1458285663"/>
                    </a:ext>
                  </a:extLst>
                </a:gridCol>
                <a:gridCol w="2438400">
                  <a:extLst>
                    <a:ext uri="{9D8B030D-6E8A-4147-A177-3AD203B41FA5}">
                      <a16:colId xmlns:a16="http://schemas.microsoft.com/office/drawing/2014/main" val="3321216741"/>
                    </a:ext>
                  </a:extLst>
                </a:gridCol>
                <a:gridCol w="2438400">
                  <a:extLst>
                    <a:ext uri="{9D8B030D-6E8A-4147-A177-3AD203B41FA5}">
                      <a16:colId xmlns:a16="http://schemas.microsoft.com/office/drawing/2014/main" val="2877018546"/>
                    </a:ext>
                  </a:extLst>
                </a:gridCol>
                <a:gridCol w="2438400">
                  <a:extLst>
                    <a:ext uri="{9D8B030D-6E8A-4147-A177-3AD203B41FA5}">
                      <a16:colId xmlns:a16="http://schemas.microsoft.com/office/drawing/2014/main" val="1421465586"/>
                    </a:ext>
                  </a:extLst>
                </a:gridCol>
              </a:tblGrid>
              <a:tr h="1019352">
                <a:tc>
                  <a:txBody>
                    <a:bodyPr/>
                    <a:lstStyle/>
                    <a:p>
                      <a:pPr algn="ctr"/>
                      <a:r>
                        <a:rPr lang="en-US" sz="2800" dirty="0"/>
                        <a:t>TITLE OF THE PAPER</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1019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 Sentimental Analysis with Amazon Review Data</a:t>
                      </a:r>
                    </a:p>
                    <a:p>
                      <a:endParaRPr lang="en-US" dirty="0"/>
                    </a:p>
                  </a:txBody>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IEEE</a:t>
                      </a:r>
                    </a:p>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2018</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This paper explores various machine learning algorithms such as Naive Bayes, Support Vector Machine (SVM) </a:t>
                      </a:r>
                      <a:endParaRPr lang="en-US" sz="1800" u="none" strike="noStrike" cap="none" dirty="0">
                        <a:solidFill>
                          <a:srgbClr val="000000"/>
                        </a:solidFill>
                        <a:latin typeface="Times New Roman"/>
                        <a:ea typeface="Times New Roman"/>
                        <a:cs typeface="Times New Roman"/>
                        <a:sym typeface="Times New Roman"/>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Machine learning models, Natural Language Processing (NLP), Python, and libraries like Scikit-learn were employed to analyze textual data</a:t>
                      </a:r>
                      <a:endParaRPr lang="en-US" sz="1800" u="none" strike="noStrike" cap="none" dirty="0">
                        <a:solidFill>
                          <a:srgbClr val="000000"/>
                        </a:solidFill>
                        <a:latin typeface="Times New Roman"/>
                        <a:ea typeface="Times New Roman"/>
                        <a:cs typeface="Times New Roman"/>
                        <a:sym typeface="Times New Roman"/>
                      </a:endParaRPr>
                    </a:p>
                    <a:p>
                      <a:endParaRPr lang="en-US" dirty="0"/>
                    </a:p>
                  </a:txBody>
                  <a:tcPr/>
                </a:tc>
                <a:extLst>
                  <a:ext uri="{0D108BD9-81ED-4DB2-BD59-A6C34878D82A}">
                    <a16:rowId xmlns:a16="http://schemas.microsoft.com/office/drawing/2014/main" val="1168724830"/>
                  </a:ext>
                </a:extLst>
              </a:tr>
              <a:tr h="1019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Sentimental Analysis of Twitter Data using Classifier Algorithms</a:t>
                      </a:r>
                    </a:p>
                    <a:p>
                      <a:endParaRPr lang="en-US" dirty="0"/>
                    </a:p>
                  </a:txBody>
                  <a:tcPr/>
                </a:tc>
                <a:tc>
                  <a:txBody>
                    <a:bodyPr/>
                    <a:lstStyle/>
                    <a:p>
                      <a:pPr marL="0" marR="0" lvl="0" indent="0" algn="ctr" rtl="0">
                        <a:lnSpc>
                          <a:spcPct val="100000"/>
                        </a:lnSpc>
                        <a:spcBef>
                          <a:spcPts val="0"/>
                        </a:spcBef>
                        <a:spcAft>
                          <a:spcPts val="0"/>
                        </a:spcAft>
                        <a:buClr>
                          <a:srgbClr val="000000"/>
                        </a:buClr>
                        <a:buSzPts val="2800"/>
                        <a:buFont typeface="Arial"/>
                        <a:buNone/>
                      </a:pPr>
                      <a:endParaRPr lang="en-US" sz="1800"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Springer </a:t>
                      </a:r>
                    </a:p>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2024</a:t>
                      </a:r>
                    </a:p>
                    <a:p>
                      <a:endParaRPr lang="en-US" dirty="0"/>
                    </a:p>
                  </a:txBody>
                  <a:tcPr/>
                </a:tc>
                <a:tc>
                  <a:txBody>
                    <a:bodyPr/>
                    <a:lstStyle/>
                    <a:p>
                      <a:r>
                        <a:rPr lang="en-US" sz="1800" u="none" strike="noStrike" cap="none" dirty="0">
                          <a:latin typeface="Times New Roman"/>
                          <a:ea typeface="Times New Roman"/>
                          <a:cs typeface="Times New Roman"/>
                          <a:sym typeface="Times New Roman"/>
                        </a:rPr>
                        <a:t>The paper presents an approach for analyzing sentiments expressed in Twitter data using various classifier algorithms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TensorFlow/</a:t>
                      </a:r>
                      <a:r>
                        <a:rPr lang="en-US" sz="1800" u="none" strike="noStrike" cap="none" dirty="0" err="1">
                          <a:latin typeface="Times New Roman"/>
                          <a:ea typeface="Times New Roman"/>
                          <a:cs typeface="Times New Roman"/>
                          <a:sym typeface="Times New Roman"/>
                        </a:rPr>
                        <a:t>Keras</a:t>
                      </a:r>
                      <a:r>
                        <a:rPr lang="en-US" sz="1800" u="none" strike="noStrike" cap="none" dirty="0">
                          <a:latin typeface="Times New Roman"/>
                          <a:ea typeface="Times New Roman"/>
                          <a:cs typeface="Times New Roman"/>
                          <a:sym typeface="Times New Roman"/>
                        </a:rPr>
                        <a:t> or </a:t>
                      </a:r>
                      <a:r>
                        <a:rPr lang="en-US" sz="1800" u="none" strike="noStrike" cap="none" dirty="0" err="1">
                          <a:latin typeface="Times New Roman"/>
                          <a:ea typeface="Times New Roman"/>
                          <a:cs typeface="Times New Roman"/>
                          <a:sym typeface="Times New Roman"/>
                        </a:rPr>
                        <a:t>PyTorch,Gensim,Pandas</a:t>
                      </a:r>
                      <a:r>
                        <a:rPr lang="en-US" sz="1800" u="none" strike="noStrike" cap="none" dirty="0">
                          <a:latin typeface="Times New Roman"/>
                          <a:ea typeface="Times New Roman"/>
                          <a:cs typeface="Times New Roman"/>
                          <a:sym typeface="Times New Roman"/>
                        </a:rPr>
                        <a:t> and </a:t>
                      </a:r>
                      <a:r>
                        <a:rPr lang="en-US" sz="1800" u="none" strike="noStrike" cap="none" dirty="0" err="1">
                          <a:latin typeface="Times New Roman"/>
                          <a:ea typeface="Times New Roman"/>
                          <a:cs typeface="Times New Roman"/>
                          <a:sym typeface="Times New Roman"/>
                        </a:rPr>
                        <a:t>NumPy,Tweepy</a:t>
                      </a:r>
                      <a:r>
                        <a:rPr lang="en-US" sz="1800" u="none" strike="noStrike" cap="none" dirty="0">
                          <a:latin typeface="Times New Roman"/>
                          <a:ea typeface="Times New Roman"/>
                          <a:cs typeface="Times New Roman"/>
                          <a:sym typeface="Times New Roman"/>
                        </a:rPr>
                        <a:t> or Twitter API</a:t>
                      </a:r>
                      <a:endParaRPr lang="en-US" sz="1800" u="none" strike="noStrike" cap="none" dirty="0">
                        <a:solidFill>
                          <a:srgbClr val="000000"/>
                        </a:solidFill>
                        <a:latin typeface="Times New Roman"/>
                        <a:ea typeface="Times New Roman"/>
                        <a:cs typeface="Times New Roman"/>
                        <a:sym typeface="Times New Roman"/>
                      </a:endParaRPr>
                    </a:p>
                    <a:p>
                      <a:endParaRPr lang="en-US" dirty="0"/>
                    </a:p>
                  </a:txBody>
                  <a:tcPr/>
                </a:tc>
                <a:extLst>
                  <a:ext uri="{0D108BD9-81ED-4DB2-BD59-A6C34878D82A}">
                    <a16:rowId xmlns:a16="http://schemas.microsoft.com/office/drawing/2014/main" val="1660361405"/>
                  </a:ext>
                </a:extLst>
              </a:tr>
              <a:tr h="1019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u="none" strike="noStrike" cap="none" dirty="0">
                          <a:solidFill>
                            <a:srgbClr val="000000"/>
                          </a:solidFill>
                          <a:latin typeface="Trebuchet MS"/>
                          <a:ea typeface="Trebuchet MS"/>
                          <a:cs typeface="Trebuchet MS"/>
                          <a:sym typeface="Trebuchet MS"/>
                        </a:rPr>
                        <a:t>Sentiment Analysis of Amazon Products Using Ensemble Machine Learning Algorithms</a:t>
                      </a:r>
                      <a:endParaRPr lang="en-US" sz="1800" u="none" strike="noStrike" cap="none" dirty="0">
                        <a:solidFill>
                          <a:srgbClr val="000000"/>
                        </a:solidFill>
                      </a:endParaRPr>
                    </a:p>
                    <a:p>
                      <a:endParaRPr lang="en-US" dirty="0"/>
                    </a:p>
                  </a:txBody>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IEEE</a:t>
                      </a:r>
                    </a:p>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2019</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The paper focuses on analyzing the sentiment of Amazon product reviews by leveraging multiple machine learning algorithms in an ensemble approach. </a:t>
                      </a:r>
                      <a:endParaRPr lang="en-US" sz="1800" u="none" strike="noStrike" cap="none" dirty="0">
                        <a:solidFill>
                          <a:srgbClr val="000000"/>
                        </a:solidFill>
                        <a:latin typeface="Times New Roman"/>
                        <a:ea typeface="Times New Roman"/>
                        <a:cs typeface="Times New Roman"/>
                        <a:sym typeface="Times New Roman"/>
                      </a:endParaRPr>
                    </a:p>
                    <a:p>
                      <a:endParaRPr lang="en-US" dirty="0"/>
                    </a:p>
                  </a:txBody>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Programming Language: Python</a:t>
                      </a:r>
                    </a:p>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scikit-</a:t>
                      </a:r>
                      <a:r>
                        <a:rPr lang="en-US" sz="1800" u="none" strike="noStrike" cap="none" dirty="0" err="1">
                          <a:latin typeface="Times New Roman"/>
                          <a:ea typeface="Times New Roman"/>
                          <a:cs typeface="Times New Roman"/>
                          <a:sym typeface="Times New Roman"/>
                        </a:rPr>
                        <a:t>learn,Natural</a:t>
                      </a:r>
                      <a:r>
                        <a:rPr lang="en-US" sz="1800" u="none" strike="noStrike" cap="none" dirty="0">
                          <a:latin typeface="Times New Roman"/>
                          <a:ea typeface="Times New Roman"/>
                          <a:cs typeface="Times New Roman"/>
                          <a:sym typeface="Times New Roman"/>
                        </a:rPr>
                        <a:t> Language Toolkit (NLTK),Pandas and NumPy.</a:t>
                      </a:r>
                    </a:p>
                    <a:p>
                      <a:endParaRPr lang="en-US" dirty="0"/>
                    </a:p>
                  </a:txBody>
                  <a:tcPr/>
                </a:tc>
                <a:extLst>
                  <a:ext uri="{0D108BD9-81ED-4DB2-BD59-A6C34878D82A}">
                    <a16:rowId xmlns:a16="http://schemas.microsoft.com/office/drawing/2014/main" val="2827881711"/>
                  </a:ext>
                </a:extLst>
              </a:tr>
              <a:tr h="101935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51027274"/>
                  </a:ext>
                </a:extLst>
              </a:tr>
              <a:tr h="101935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3455417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E985E8C-AA1F-1ABF-5192-F63A6EB59134}"/>
              </a:ext>
            </a:extLst>
          </p:cNvPr>
          <p:cNvPicPr>
            <a:picLocks noChangeAspect="1"/>
          </p:cNvPicPr>
          <p:nvPr/>
        </p:nvPicPr>
        <p:blipFill>
          <a:blip r:embed="rId2"/>
          <a:stretch>
            <a:fillRect/>
          </a:stretch>
        </p:blipFill>
        <p:spPr>
          <a:xfrm>
            <a:off x="609601" y="1495613"/>
            <a:ext cx="10563184" cy="4204147"/>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3" name="Google Shape;132;p7">
            <a:extLst>
              <a:ext uri="{FF2B5EF4-FFF2-40B4-BE49-F238E27FC236}">
                <a16:creationId xmlns:a16="http://schemas.microsoft.com/office/drawing/2014/main" id="{D739D85A-133F-D5FF-252F-DD438699E295}"/>
              </a:ext>
            </a:extLst>
          </p:cNvPr>
          <p:cNvPicPr preferRelativeResize="0"/>
          <p:nvPr/>
        </p:nvPicPr>
        <p:blipFill rotWithShape="1">
          <a:blip r:embed="rId2">
            <a:alphaModFix/>
          </a:blip>
          <a:srcRect/>
          <a:stretch/>
        </p:blipFill>
        <p:spPr>
          <a:xfrm>
            <a:off x="2354738" y="926007"/>
            <a:ext cx="7116475" cy="5430343"/>
          </a:xfrm>
          <a:prstGeom prst="rect">
            <a:avLst/>
          </a:prstGeom>
          <a:noFill/>
          <a:ln>
            <a:noFill/>
          </a:ln>
        </p:spPr>
      </p:pic>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95191" y="1000571"/>
            <a:ext cx="4917440" cy="955040"/>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5585419" y="1131699"/>
            <a:ext cx="5183188" cy="823912"/>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a:bodyPr>
          <a:lstStyle/>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
        <p:nvSpPr>
          <p:cNvPr id="9" name="TextBox 8">
            <a:extLst>
              <a:ext uri="{FF2B5EF4-FFF2-40B4-BE49-F238E27FC236}">
                <a16:creationId xmlns:a16="http://schemas.microsoft.com/office/drawing/2014/main" id="{62DDEC05-E9C1-D488-47FB-6DADBB8B449E}"/>
              </a:ext>
            </a:extLst>
          </p:cNvPr>
          <p:cNvSpPr txBox="1"/>
          <p:nvPr/>
        </p:nvSpPr>
        <p:spPr>
          <a:xfrm>
            <a:off x="1266984" y="2274838"/>
            <a:ext cx="5323021" cy="2308324"/>
          </a:xfrm>
          <a:prstGeom prst="rect">
            <a:avLst/>
          </a:prstGeom>
          <a:noFill/>
        </p:spPr>
        <p:txBody>
          <a:bodyPr wrap="square">
            <a:spAutoFit/>
          </a:bodyPr>
          <a:lstStyle/>
          <a:p>
            <a:pPr marL="361950" marR="0" lvl="0" indent="-285750" algn="l" rtl="0">
              <a:lnSpc>
                <a:spcPct val="100000"/>
              </a:lnSpc>
              <a:spcBef>
                <a:spcPts val="0"/>
              </a:spcBef>
              <a:spcAft>
                <a:spcPts val="0"/>
              </a:spcAft>
              <a:buClr>
                <a:srgbClr val="000000"/>
              </a:buClr>
              <a:buSzPts val="2400"/>
              <a:buFont typeface="Arial" panose="020B0604020202020204" pitchFamily="34" charset="0"/>
              <a:buChar char="•"/>
            </a:pPr>
            <a:r>
              <a:rPr lang="en-US" sz="2400" b="1" i="0" u="none" strike="noStrike" cap="none" dirty="0">
                <a:solidFill>
                  <a:srgbClr val="000000"/>
                </a:solidFill>
                <a:latin typeface="Times New Roman" panose="02020603050405020304" pitchFamily="18" charset="0"/>
                <a:cs typeface="Times New Roman" panose="02020603050405020304" pitchFamily="18" charset="0"/>
              </a:rPr>
              <a:t>Django Backend Server:</a:t>
            </a:r>
          </a:p>
          <a:p>
            <a:pPr marL="457200" marR="0" lvl="0" indent="0" algn="l" rtl="0">
              <a:lnSpc>
                <a:spcPct val="100000"/>
              </a:lnSpc>
              <a:spcBef>
                <a:spcPts val="0"/>
              </a:spcBef>
              <a:spcAft>
                <a:spcPts val="0"/>
              </a:spcAft>
              <a:buNone/>
            </a:pPr>
            <a:r>
              <a:rPr lang="en-US" sz="2400" dirty="0">
                <a:latin typeface="Times New Roman" panose="02020603050405020304" pitchFamily="18" charset="0"/>
                <a:cs typeface="Times New Roman" panose="02020603050405020304" pitchFamily="18" charset="0"/>
              </a:rPr>
              <a:t>  RAM: Minimum 16GB</a:t>
            </a:r>
          </a:p>
          <a:p>
            <a:pPr marL="457200" marR="0" lvl="0" indent="0" algn="l" rtl="0">
              <a:lnSpc>
                <a:spcPct val="100000"/>
              </a:lnSpc>
              <a:spcBef>
                <a:spcPts val="0"/>
              </a:spcBef>
              <a:spcAft>
                <a:spcPts val="0"/>
              </a:spcAft>
              <a:buNone/>
            </a:pPr>
            <a:r>
              <a:rPr lang="en-US" sz="2400" dirty="0">
                <a:latin typeface="Times New Roman" panose="02020603050405020304" pitchFamily="18" charset="0"/>
                <a:cs typeface="Times New Roman" panose="02020603050405020304" pitchFamily="18" charset="0"/>
              </a:rPr>
              <a:t>  Processor: Multi-core processor</a:t>
            </a:r>
          </a:p>
          <a:p>
            <a:pPr marL="533400" marR="0" lvl="0" indent="-457200" algn="l" rtl="0">
              <a:lnSpc>
                <a:spcPct val="100000"/>
              </a:lnSpc>
              <a:spcBef>
                <a:spcPts val="0"/>
              </a:spcBef>
              <a:spcAft>
                <a:spcPts val="0"/>
              </a:spcAft>
              <a:buClr>
                <a:srgbClr val="000000"/>
              </a:buClr>
              <a:buSzPts val="2400"/>
              <a:buFont typeface="Arial" panose="020B0604020202020204" pitchFamily="34" charset="0"/>
              <a:buChar char="•"/>
            </a:pPr>
            <a:r>
              <a:rPr lang="en-US" sz="2400" b="1" i="0" u="none" strike="noStrike" cap="none" dirty="0">
                <a:solidFill>
                  <a:srgbClr val="000000"/>
                </a:solidFill>
                <a:latin typeface="Times New Roman" panose="02020603050405020304" pitchFamily="18" charset="0"/>
                <a:cs typeface="Times New Roman" panose="02020603050405020304" pitchFamily="18" charset="0"/>
              </a:rPr>
              <a:t>Storage</a:t>
            </a:r>
            <a:r>
              <a:rPr lang="en-US" sz="2400" dirty="0">
                <a:latin typeface="Times New Roman" panose="02020603050405020304" pitchFamily="18" charset="0"/>
                <a:cs typeface="Times New Roman" panose="02020603050405020304" pitchFamily="18" charset="0"/>
              </a:rPr>
              <a:t>: SSD (minimum 500GB)</a:t>
            </a:r>
          </a:p>
          <a:p>
            <a:pPr marL="361950" marR="0" lvl="0" indent="-285750" algn="l"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t>
            </a:r>
            <a:r>
              <a:rPr lang="en-US" sz="2400" i="0" u="none" strike="noStrike" cap="none" dirty="0">
                <a:solidFill>
                  <a:srgbClr val="000000"/>
                </a:solidFill>
                <a:latin typeface="Times New Roman" panose="02020603050405020304" pitchFamily="18" charset="0"/>
                <a:cs typeface="Times New Roman" panose="02020603050405020304" pitchFamily="18" charset="0"/>
              </a:rPr>
              <a:t>Google Gemini LLM Integration</a:t>
            </a:r>
            <a:endParaRPr lang="en-US" sz="2400" dirty="0">
              <a:latin typeface="Times New Roman" panose="02020603050405020304" pitchFamily="18" charset="0"/>
              <a:cs typeface="Times New Roman" panose="02020603050405020304" pitchFamily="18" charset="0"/>
            </a:endParaRPr>
          </a:p>
          <a:p>
            <a:pPr marL="361950" marR="0" lvl="0" indent="-285750" algn="l"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Internet Connection SentiStrength</a:t>
            </a:r>
          </a:p>
        </p:txBody>
      </p:sp>
      <p:sp>
        <p:nvSpPr>
          <p:cNvPr id="13" name="TextBox 12">
            <a:extLst>
              <a:ext uri="{FF2B5EF4-FFF2-40B4-BE49-F238E27FC236}">
                <a16:creationId xmlns:a16="http://schemas.microsoft.com/office/drawing/2014/main" id="{5443269A-BA2B-3913-A30C-5816A1DD4767}"/>
              </a:ext>
            </a:extLst>
          </p:cNvPr>
          <p:cNvSpPr txBox="1"/>
          <p:nvPr/>
        </p:nvSpPr>
        <p:spPr>
          <a:xfrm>
            <a:off x="6693021" y="2070603"/>
            <a:ext cx="4334223" cy="3349956"/>
          </a:xfrm>
          <a:prstGeom prst="rect">
            <a:avLst/>
          </a:prstGeom>
          <a:noFill/>
        </p:spPr>
        <p:txBody>
          <a:bodyPr wrap="square">
            <a:spAutoFit/>
          </a:bodyPr>
          <a:lstStyle/>
          <a:p>
            <a:pPr marL="361950" marR="0" lvl="0" indent="-285750" algn="just" rtl="0">
              <a:lnSpc>
                <a:spcPct val="15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Front-end Development</a:t>
            </a:r>
          </a:p>
          <a:p>
            <a:pPr marL="457200" marR="0" lvl="0" indent="0" algn="just" rtl="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HTML,CSS,JavaScript</a:t>
            </a:r>
          </a:p>
          <a:p>
            <a:pPr marL="361950" marR="0" lvl="0" indent="-285750" algn="just" rtl="0">
              <a:lnSpc>
                <a:spcPct val="15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Backend Development</a:t>
            </a:r>
          </a:p>
          <a:p>
            <a:pPr marL="457200" marR="0" lvl="0" indent="0" algn="just" rtl="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Django</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t>
            </a:r>
          </a:p>
          <a:p>
            <a:pPr marL="361950" marR="0" lvl="0" indent="-285750" algn="just" rtl="0">
              <a:lnSpc>
                <a:spcPct val="15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User Interface Design </a:t>
            </a:r>
          </a:p>
          <a:p>
            <a:pPr marL="361950" marR="0" lvl="0" indent="-285750" algn="just" rtl="0">
              <a:lnSpc>
                <a:spcPct val="15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Version Control</a:t>
            </a: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1066800" y="1442720"/>
            <a:ext cx="10287000" cy="4734243"/>
          </a:xfrm>
        </p:spPr>
        <p:txBody>
          <a:bodyPr>
            <a:normAutofit/>
          </a:bodyPr>
          <a:lstStyle/>
          <a:p>
            <a:pPr marL="533400" indent="-457200">
              <a:buSzPts val="2400"/>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Arial"/>
                <a:cs typeface="Times New Roman" panose="02020603050405020304" pitchFamily="18" charset="0"/>
                <a:sym typeface="Arial"/>
              </a:rPr>
              <a:t>NLTK (Natural Language Toolkit) </a:t>
            </a:r>
          </a:p>
          <a:p>
            <a:pPr marL="533400" indent="-457200">
              <a:spcBef>
                <a:spcPts val="0"/>
              </a:spcBef>
              <a:buSzPts val="2400"/>
            </a:pPr>
            <a:r>
              <a:rPr lang="en-US" sz="2400" dirty="0" err="1">
                <a:latin typeface="Times New Roman" panose="02020603050405020304" pitchFamily="18" charset="0"/>
                <a:ea typeface="Arial"/>
                <a:cs typeface="Times New Roman" panose="02020603050405020304" pitchFamily="18" charset="0"/>
                <a:sym typeface="Arial"/>
              </a:rPr>
              <a:t>TextBlob</a:t>
            </a:r>
            <a:endParaRPr lang="en-US" sz="2400" dirty="0">
              <a:latin typeface="Times New Roman" panose="02020603050405020304" pitchFamily="18" charset="0"/>
              <a:ea typeface="Arial"/>
              <a:cs typeface="Times New Roman" panose="02020603050405020304" pitchFamily="18" charset="0"/>
              <a:sym typeface="Arial"/>
            </a:endParaRPr>
          </a:p>
          <a:p>
            <a:pPr marL="533400" indent="-457200">
              <a:spcBef>
                <a:spcPts val="0"/>
              </a:spcBef>
              <a:buSzPts val="2400"/>
            </a:pPr>
            <a:r>
              <a:rPr lang="en-US" sz="2400" dirty="0">
                <a:latin typeface="Times New Roman" panose="02020603050405020304" pitchFamily="18" charset="0"/>
                <a:ea typeface="Arial"/>
                <a:cs typeface="Times New Roman" panose="02020603050405020304" pitchFamily="18" charset="0"/>
                <a:sym typeface="Arial"/>
              </a:rPr>
              <a:t>Transformers (Hugging Face)</a:t>
            </a:r>
          </a:p>
          <a:p>
            <a:pPr marL="533400" indent="-457200">
              <a:spcBef>
                <a:spcPts val="0"/>
              </a:spcBef>
              <a:buSzPts val="2400"/>
            </a:pPr>
            <a:r>
              <a:rPr lang="en-US" sz="2400" dirty="0" err="1">
                <a:latin typeface="Times New Roman" panose="02020603050405020304" pitchFamily="18" charset="0"/>
                <a:ea typeface="Arial"/>
                <a:cs typeface="Times New Roman" panose="02020603050405020304" pitchFamily="18" charset="0"/>
                <a:sym typeface="Arial"/>
              </a:rPr>
              <a:t>spaCy</a:t>
            </a:r>
            <a:endParaRPr lang="en-US" sz="2400" dirty="0">
              <a:latin typeface="Times New Roman" panose="02020603050405020304" pitchFamily="18" charset="0"/>
              <a:ea typeface="Arial"/>
              <a:cs typeface="Times New Roman" panose="02020603050405020304" pitchFamily="18" charset="0"/>
              <a:sym typeface="Arial"/>
            </a:endParaRPr>
          </a:p>
          <a:p>
            <a:pPr marL="533400" indent="-457200">
              <a:spcBef>
                <a:spcPts val="0"/>
              </a:spcBef>
              <a:buSzPts val="2400"/>
            </a:pPr>
            <a:r>
              <a:rPr lang="en-US" sz="2400" dirty="0">
                <a:latin typeface="Times New Roman" panose="02020603050405020304" pitchFamily="18" charset="0"/>
                <a:ea typeface="Arial"/>
                <a:cs typeface="Times New Roman" panose="02020603050405020304" pitchFamily="18" charset="0"/>
                <a:sym typeface="Arial"/>
              </a:rPr>
              <a:t>SentiStrength</a:t>
            </a:r>
          </a:p>
          <a:p>
            <a:pPr marL="0" indent="0">
              <a:buClr>
                <a:srgbClr val="FF0000"/>
              </a:buClr>
              <a:buNone/>
            </a:pPr>
            <a:endPar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Clr>
                <a:srgbClr val="FF0000"/>
              </a:buClr>
              <a:buNone/>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Clr>
                <a:srgbClr val="FF0000"/>
              </a:buClr>
              <a:buNone/>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2.xml" val="3760282470"/>
  <p:tag name="ppt/slides/slide1.xml" val="976888186"/>
  <p:tag name="ppt/slides/slide3.xml" val="3464614699"/>
  <p:tag name="ppt/slides/slide4.xml" val="3962181299"/>
  <p:tag name="ppt/slides/slide5.xml" val="1774886370"/>
  <p:tag name="ppt/slides/slide6.xml" val="1188624433"/>
  <p:tag name="ppt/slides/slide7.xml" val="577725247"/>
  <p:tag name="ppt/slides/slide8.xml" val="3165634877"/>
  <p:tag name="ppt/slides/slide9.xml" val="2156967698"/>
  <p:tag name="ppt/slides/slide10.xml" val="3978002462"/>
  <p:tag name="ppt/slides/slide11.xml" val="4117266817"/>
  <p:tag name="ppt/slides/slide12.xml" val="108330967"/>
  <p:tag name="ppt/slides/slide13.xml" val="3074712502"/>
  <p:tag name="ppt/slides/slide14.xml" val="2614804570"/>
  <p:tag name="ppt/slides/slide15.xml" val="21800610"/>
  <p:tag name="ppt/slides/slide16.xml" val="436592962"/>
  <p:tag name="ppt/slides/slide17.xml" val="1987107719"/>
  <p:tag name="ppt/slideLayouts/slideLayout2.xml" val="3635683708"/>
  <p:tag name="ppt/slideMasters/slideMaster1.xml" val="2897931221"/>
  <p:tag name="ppt/slideLayouts/slideLayout11.xml" val="1060949199"/>
  <p:tag name="ppt/slideLayouts/slideLayout10.xml" val="1855106464"/>
  <p:tag name="ppt/slideLayouts/slideLayout9.xml" val="2094767250"/>
  <p:tag name="ppt/slideLayouts/slideLayout8.xml" val="3989846789"/>
  <p:tag name="ppt/slideLayouts/slideLayout7.xml" val="3154882424"/>
  <p:tag name="ppt/slideLayouts/slideLayout6.xml" val="2749885082"/>
  <p:tag name="ppt/slideLayouts/slideLayout5.xml" val="48362131"/>
  <p:tag name="ppt/slideLayouts/slideLayout4.xml" val="3154379690"/>
  <p:tag name="ppt/slideLayouts/slideLayout3.xml" val="1932054644"/>
  <p:tag name="ppt/slideLayouts/slideLayout1.xml" val="1843854791"/>
  <p:tag name="ppt/media/image2.jpeg" val="804364959"/>
  <p:tag name="ppt/notesMasters/notesMaster1.xml" val="662541108"/>
  <p:tag name="ppt/theme/theme2.xml" val="592271178"/>
  <p:tag name="ppt/media/image1.png" val="874823050"/>
  <p:tag name="ppt/media/image7.jpeg" val="805007944"/>
  <p:tag name="ppt/media/image6.jpg" val="2100600221"/>
  <p:tag name="ppt/media/image5.jpg" val="2014667049"/>
  <p:tag name="ppt/media/image4.jpg" val="3562495163"/>
  <p:tag name="ppt/theme/theme1.xml" val="1250634613"/>
  <p:tag name="ppt/media/image3.png" val="193592322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