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0" r:id="rId4"/>
    <p:sldId id="258" r:id="rId5"/>
    <p:sldId id="266" r:id="rId6"/>
    <p:sldId id="259" r:id="rId7"/>
    <p:sldId id="261" r:id="rId8"/>
    <p:sldId id="260" r:id="rId9"/>
    <p:sldId id="262" r:id="rId10"/>
    <p:sldId id="268" r:id="rId11"/>
    <p:sldId id="269" r:id="rId12"/>
    <p:sldId id="263" r:id="rId13"/>
    <p:sldId id="265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97264-EB0B-4689-AE0F-5CE3238ABBE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4E4FB-B8D2-44CF-BBB7-7C490FBC4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4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AD83-0012-400A-BE09-EFA21E326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69057-01B2-487B-B3BE-22D8410E7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A43E4-20CC-4AA2-85F6-0BD87853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FD3A-14DF-4B3B-B867-B82918F8AE28}" type="datetime1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7336B-7F36-4834-AD31-9F2CA0F6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57D0D-1841-4D9F-A7DA-F1335568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094F-0BBB-489E-9866-E3FA40AE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9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DD821-34D9-4CB6-9F48-3A622E68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E7685-0922-4755-A2ED-3725152EB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22D2A-2AA4-4E3F-B76B-D9F7B1DA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D85EC-2E90-4E40-9A92-4E330C66D3B4}" type="datetime1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8AC54-1DE6-4D39-8375-7732E8A82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D2257-98B8-43A4-8E2C-35E31775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094F-0BBB-489E-9866-E3FA40AE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8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61F168-07EE-4B53-98CF-DD76AA55C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84EAA-A754-47AC-93DA-DB4A14EFC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A3C77-59A6-40D9-B095-AF644B19B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2B84-4EFC-4372-A3CC-0DBD145F627D}" type="datetime1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EDC65-F140-4A22-AF09-467FACE7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7380A-0526-4980-BCC5-133F5C51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094F-0BBB-489E-9866-E3FA40AE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7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5B4A-DFA7-40D0-8B22-0FF732F4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1ACEB-A10F-4D9B-8621-6F8D080C8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D34C9-C062-414D-9D45-65EA6391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8129-BDF1-4937-AC03-3C88FF3DD327}" type="datetime1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2F362-6EDF-41F9-A67F-2B8F22A8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EB0E7-B070-4B1C-B698-E5B24EEA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094F-0BBB-489E-9866-E3FA40AE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0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B334-DE42-4027-8929-6B808797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D3755-EF5D-46B8-9453-ECCCC3A1E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5441F-A65D-44A6-A0B7-48F4DAFE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0535-A372-465D-9DC6-C5053FF95716}" type="datetime1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F2244-81ED-4D86-8B4D-D58E80C3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B0B7F-1A27-4BA7-ADDD-6A976504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094F-0BBB-489E-9866-E3FA40AE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9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58F5-AD8A-41EB-AC3D-1FD058188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01ACD-F805-47F3-9F3E-A44BB300F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48B8E-D93D-415A-A93F-4FE9D2C70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7756A-D8DF-47B7-928D-C1CE4095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BEF2-E247-478F-B1B0-30A1498AB454}" type="datetime1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F112B-87E4-4F9C-A66B-B2047ADF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03808-F95D-4ADF-8A55-580355F1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094F-0BBB-489E-9866-E3FA40AE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9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2810-FD6E-4520-94BE-5F1D75C0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2A1D3-754F-4562-9EB2-A2F874D9C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95423-F62F-4582-982C-8033E69B4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E7F6F-388E-44FB-B23B-A891DF519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507E9-650D-4D33-9ED9-40B064713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E06E2-C446-4638-983B-3340356B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0834-479B-4D56-9EE1-9A3248B3DE25}" type="datetime1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63503-F8B7-451D-AA31-B5FD3A0D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17BD8-FBE8-4950-B7C8-EE3BF147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094F-0BBB-489E-9866-E3FA40AE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7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B01C-5EE3-4875-99D9-F7C9DE8F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E927A0-6B08-4D8D-86A7-4B34BC4E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2E93-8D0E-4553-AC7D-88F08F79D551}" type="datetime1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80FEA-EC85-4470-9C04-E4BD64667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63AA9-1446-493F-8997-C556F625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094F-0BBB-489E-9866-E3FA40AE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9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8B91E-71AB-4E23-A75C-EC0D48EEC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F249-C29F-4CE6-A521-05FBF6A2D745}" type="datetime1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876B7-AA25-438F-B28E-A850ECE9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EED59-DB1D-49FA-BDEB-9C9F69C0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094F-0BBB-489E-9866-E3FA40AE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7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87FC-23F7-4B0D-B868-EA21A3D5E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DF9E8-0090-4E7D-9C56-47F78FC03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F9277-BCD7-4D45-9EB7-6C130A96D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AC8D4-6C7C-4497-B50F-FFFA54FC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E43C-4104-4B4C-A33B-85C9E0612FA6}" type="datetime1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C99F2-C4A8-457A-BE00-22538C45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63BB6-84C5-4688-A144-F75B7800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094F-0BBB-489E-9866-E3FA40AE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5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6ABA-E715-40F9-A922-279D34D9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C3300D-5CB4-445E-9112-4D45AA3B0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0CB55-C079-4D71-A23A-169DE6861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AF8E0-B336-4420-B662-71B6F06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463A-5006-4B1E-A7E5-D14C42494226}" type="datetime1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2FB95-D9E2-48EE-8219-3BF12B876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57766-DF67-4F56-8D6C-3F7BC6C3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094F-0BBB-489E-9866-E3FA40AE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6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4251A-239F-4276-ACD2-9CFB047FB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AE369-6855-43F9-8A80-17554FA6B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469A1-E6FE-4785-88B0-BBDD1E335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1E692-B2E9-43BD-B0EF-870CAE898528}" type="datetime1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FFF65-44D3-436B-A1C0-D8BF150B1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C6877-BA86-4B77-9AAD-9A78D0888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7094F-0BBB-489E-9866-E3FA40AE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5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23A7-86B0-4914-8C65-901D0B91E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7575" y="868362"/>
            <a:ext cx="83439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dobe Caslon Pro Bold" panose="0205070206050A020403" pitchFamily="18" charset="0"/>
              </a:rPr>
              <a:t>Automated Domestic Water Supply Control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727C6-E49E-4D99-9CD0-DC4004A31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7717" y="5074331"/>
            <a:ext cx="4181475" cy="531812"/>
          </a:xfrm>
        </p:spPr>
        <p:txBody>
          <a:bodyPr/>
          <a:lstStyle/>
          <a:p>
            <a:r>
              <a:rPr lang="en-US" dirty="0">
                <a:latin typeface="Adobe Caslon Pro Bold" panose="0205070206050A020403" pitchFamily="18" charset="0"/>
              </a:rPr>
              <a:t>Group Number 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57167-FC11-432B-8783-410E4368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094F-0BBB-489E-9866-E3FA40AEE63E}" type="slidenum">
              <a:rPr lang="en-US" sz="1800" smtClean="0">
                <a:latin typeface="Adobe Caslon Pro Bold" panose="0205070206050A020403" pitchFamily="18" charset="0"/>
              </a:rPr>
              <a:pPr/>
              <a:t>1</a:t>
            </a:fld>
            <a:endParaRPr lang="en-US" sz="1800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464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8B34-897D-4A10-B9D8-8A29FAE3D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en-US" dirty="0">
                <a:latin typeface="Adobe Caslon Pro Bold" panose="0205070206050A020403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2F422-9E09-47EB-A3D3-A0EAFD73D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43" y="1491343"/>
            <a:ext cx="9329057" cy="468562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dobe Caslon Pro" panose="0205050205050A020403" pitchFamily="18" charset="0"/>
              </a:rPr>
              <a:t>Development divided into 2 main parts. </a:t>
            </a:r>
          </a:p>
          <a:p>
            <a:pPr marL="0" indent="0">
              <a:buNone/>
            </a:pPr>
            <a:endParaRPr lang="en-US" dirty="0">
              <a:latin typeface="Adobe Caslon Pro" panose="0205050205050A0204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dobe Caslon Pro" panose="0205050205050A020403" pitchFamily="18" charset="0"/>
              </a:rPr>
              <a:t>Hardware system.</a:t>
            </a:r>
          </a:p>
          <a:p>
            <a:pPr lvl="1"/>
            <a:r>
              <a:rPr lang="en-US" dirty="0">
                <a:latin typeface="Adobe Caslon Pro" panose="0205050205050A020403" pitchFamily="18" charset="0"/>
              </a:rPr>
              <a:t>Build the Prototype of the water supply system</a:t>
            </a:r>
          </a:p>
          <a:p>
            <a:pPr lvl="1"/>
            <a:r>
              <a:rPr lang="en-US" dirty="0">
                <a:latin typeface="Adobe Caslon Pro" panose="0205050205050A020403" pitchFamily="18" charset="0"/>
              </a:rPr>
              <a:t>We don’t have to use relay modules because we use low voltages power sources for pumps and valves.</a:t>
            </a:r>
          </a:p>
          <a:p>
            <a:pPr lvl="1"/>
            <a:endParaRPr lang="en-US" dirty="0">
              <a:latin typeface="Adobe Caslon Pro" panose="0205050205050A0204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dobe Caslon Pro" panose="0205050205050A020403" pitchFamily="18" charset="0"/>
              </a:rPr>
              <a:t>Android mobile app.</a:t>
            </a:r>
          </a:p>
          <a:p>
            <a:pPr lvl="1"/>
            <a:r>
              <a:rPr lang="en-US" dirty="0">
                <a:latin typeface="Adobe Caslon Pro" panose="0205050205050A020403" pitchFamily="18" charset="0"/>
              </a:rPr>
              <a:t>We planned to use waterfall model to develop the mobile app. </a:t>
            </a:r>
          </a:p>
          <a:p>
            <a:pPr marL="0" indent="0">
              <a:buNone/>
            </a:pPr>
            <a:endParaRPr lang="en-US" dirty="0">
              <a:latin typeface="Adobe Caslon Pro" panose="0205050205050A0204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05570-1333-4419-8624-9DFF9BCC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3037094F-0BBB-489E-9866-E3FA40AEE63E}" type="slidenum">
              <a:rPr lang="en-US" sz="1800" smtClean="0">
                <a:latin typeface="Adobe Caslon Pro Bold" panose="0205070206050A020403" pitchFamily="18" charset="0"/>
              </a:rPr>
              <a:pPr algn="ctr"/>
              <a:t>10</a:t>
            </a:fld>
            <a:endParaRPr lang="en-US" sz="1800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087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8B34-897D-4A10-B9D8-8A29FAE3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Caslon Pro Bold" panose="0205070206050A020403" pitchFamily="18" charset="0"/>
              </a:rPr>
              <a:t>Layout of the android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2F422-9E09-47EB-A3D3-A0EAFD73D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5" y="1800629"/>
            <a:ext cx="10515600" cy="435133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CE2A49-8B14-4C1F-8519-7F088510B185}"/>
              </a:ext>
            </a:extLst>
          </p:cNvPr>
          <p:cNvSpPr/>
          <p:nvPr/>
        </p:nvSpPr>
        <p:spPr>
          <a:xfrm>
            <a:off x="2004644" y="1576388"/>
            <a:ext cx="5687163" cy="17813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Setup Stage </a:t>
            </a:r>
            <a:r>
              <a:rPr lang="en-US" sz="1600" dirty="0">
                <a:effectLst/>
                <a:latin typeface="Adobe Caslon Pro" panose="0205050205050A020403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(Only for the first time when initiating the system)</a:t>
            </a:r>
            <a:endParaRPr lang="en-US" sz="1400" dirty="0">
              <a:effectLst/>
              <a:latin typeface="Adobe Caslon Pro" panose="0205050205050A020403" pitchFamily="18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Adobe Caslon Pro" panose="0205050205050A020403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	</a:t>
            </a:r>
            <a:r>
              <a:rPr lang="en-US" sz="1600" dirty="0">
                <a:effectLst/>
                <a:latin typeface="Adobe Caslon Pro" panose="0205050205050A020403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Take water tank type</a:t>
            </a:r>
            <a:endParaRPr lang="en-US" sz="1400" dirty="0">
              <a:effectLst/>
              <a:latin typeface="Adobe Caslon Pro" panose="0205050205050A020403" pitchFamily="18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Adobe Caslon Pro" panose="0205050205050A020403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	Take Dimensions of the tank</a:t>
            </a:r>
            <a:endParaRPr lang="en-US" sz="1400" dirty="0">
              <a:effectLst/>
              <a:latin typeface="Adobe Caslon Pro" panose="0205050205050A020403" pitchFamily="18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Adobe Caslon Pro" panose="0205050205050A020403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	Take Details about automated Controlling</a:t>
            </a:r>
            <a:endParaRPr lang="en-US" sz="1400" dirty="0">
              <a:effectLst/>
              <a:latin typeface="Adobe Caslon Pro" panose="0205050205050A020403" pitchFamily="18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C097F9-A3D0-4794-9210-6A6B63C87DD1}"/>
              </a:ext>
            </a:extLst>
          </p:cNvPr>
          <p:cNvSpPr/>
          <p:nvPr/>
        </p:nvSpPr>
        <p:spPr>
          <a:xfrm>
            <a:off x="601693" y="4401090"/>
            <a:ext cx="3597505" cy="14456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Control </a:t>
            </a:r>
            <a:endParaRPr lang="en-US" sz="1600" dirty="0">
              <a:effectLst/>
              <a:latin typeface="Adobe Caslon Pro Bold" panose="0205070206050A020403" pitchFamily="18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Adobe Caslon Pro" panose="0205050205050A020403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	Automated Controlling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Adobe Caslon Pro" panose="0205050205050A020403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	Manual Controlling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0DD053E-E912-402E-BEE8-8C738B506F95}"/>
              </a:ext>
            </a:extLst>
          </p:cNvPr>
          <p:cNvGrpSpPr/>
          <p:nvPr/>
        </p:nvGrpSpPr>
        <p:grpSpPr>
          <a:xfrm>
            <a:off x="2366105" y="3473201"/>
            <a:ext cx="5065196" cy="849717"/>
            <a:chOff x="0" y="0"/>
            <a:chExt cx="3497580" cy="58674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AB3F46A-0EE6-4882-B14A-F4E30C58139D}"/>
                </a:ext>
              </a:extLst>
            </p:cNvPr>
            <p:cNvCxnSpPr/>
            <p:nvPr/>
          </p:nvCxnSpPr>
          <p:spPr>
            <a:xfrm flipV="1">
              <a:off x="0" y="251460"/>
              <a:ext cx="34899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D27A64-1C7D-4854-9FA6-A4F7C9A7D5FA}"/>
                </a:ext>
              </a:extLst>
            </p:cNvPr>
            <p:cNvCxnSpPr/>
            <p:nvPr/>
          </p:nvCxnSpPr>
          <p:spPr>
            <a:xfrm>
              <a:off x="1722120" y="0"/>
              <a:ext cx="0" cy="251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2CC1849-A25D-40E3-8F69-362936B56A27}"/>
                </a:ext>
              </a:extLst>
            </p:cNvPr>
            <p:cNvCxnSpPr/>
            <p:nvPr/>
          </p:nvCxnSpPr>
          <p:spPr>
            <a:xfrm>
              <a:off x="0" y="251460"/>
              <a:ext cx="0" cy="335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433C04E-6CF6-43DD-AA7B-39CAD3DA16FD}"/>
                </a:ext>
              </a:extLst>
            </p:cNvPr>
            <p:cNvCxnSpPr/>
            <p:nvPr/>
          </p:nvCxnSpPr>
          <p:spPr>
            <a:xfrm>
              <a:off x="3497580" y="251460"/>
              <a:ext cx="0" cy="335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28B04E-E14A-4DF4-909D-AA947E0DF803}"/>
              </a:ext>
            </a:extLst>
          </p:cNvPr>
          <p:cNvSpPr/>
          <p:nvPr/>
        </p:nvSpPr>
        <p:spPr>
          <a:xfrm>
            <a:off x="4946199" y="4401090"/>
            <a:ext cx="4557574" cy="175087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Information</a:t>
            </a:r>
            <a:endParaRPr lang="en-US" sz="1600" dirty="0">
              <a:effectLst/>
              <a:latin typeface="Adobe Caslon Pro Bold" panose="0205070206050A020403" pitchFamily="18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Adobe Caslon Pro" panose="0205050205050A020403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	Daily/ monthly water consumption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Adobe Caslon Pro" panose="0205050205050A020403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	Average speed of water sources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Adobe Caslon Pro" panose="0205050205050A020403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	Current State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71587E0-117C-4819-8F09-3F7B96B7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3037094F-0BBB-489E-9866-E3FA40AEE63E}" type="slidenum">
              <a:rPr lang="en-US" sz="1800" smtClean="0">
                <a:latin typeface="Adobe Caslon Pro Bold" panose="0205070206050A020403" pitchFamily="18" charset="0"/>
              </a:rPr>
              <a:pPr algn="ctr"/>
              <a:t>11</a:t>
            </a:fld>
            <a:endParaRPr lang="en-US" sz="1800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286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8B34-897D-4A10-B9D8-8A29FAE3D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en-US" dirty="0">
                <a:latin typeface="Adobe Caslon Pro Bold" panose="0205070206050A020403" pitchFamily="18" charset="0"/>
              </a:rPr>
              <a:t>Project plan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ED14E7-055F-404B-9824-F8398C65F2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607469"/>
              </p:ext>
            </p:extLst>
          </p:nvPr>
        </p:nvGraphicFramePr>
        <p:xfrm>
          <a:off x="1099456" y="1440317"/>
          <a:ext cx="8431375" cy="474276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44975">
                  <a:extLst>
                    <a:ext uri="{9D8B030D-6E8A-4147-A177-3AD203B41FA5}">
                      <a16:colId xmlns:a16="http://schemas.microsoft.com/office/drawing/2014/main" val="221226356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6895737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9110556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24736138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855348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71971527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8817323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48524217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4304477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23724062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8137728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948393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29115084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0231522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5424689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91864612"/>
                    </a:ext>
                  </a:extLst>
                </a:gridCol>
              </a:tblGrid>
              <a:tr h="20120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dirty="0">
                          <a:effectLst/>
                          <a:latin typeface="Adobe Caslon Pro" panose="0205050205050A020403" pitchFamily="18" charset="0"/>
                        </a:rPr>
                        <a:t>Stage</a:t>
                      </a:r>
                      <a:endParaRPr lang="en-US" sz="1100" b="1" u="none" dirty="0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gridSpan="1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>
                          <a:effectLst/>
                          <a:latin typeface="Adobe Caslon Pro" panose="0205050205050A020403" pitchFamily="18" charset="0"/>
                        </a:rPr>
                        <a:t>Duration</a:t>
                      </a:r>
                      <a:endParaRPr lang="en-US" sz="1100" b="1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797364"/>
                  </a:ext>
                </a:extLst>
              </a:tr>
              <a:tr h="2012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dirty="0">
                          <a:effectLst/>
                          <a:latin typeface="Adobe Caslon Pro" panose="0205050205050A020403" pitchFamily="18" charset="0"/>
                        </a:rPr>
                        <a:t>FEB</a:t>
                      </a:r>
                      <a:endParaRPr lang="en-US" sz="1100" b="1" u="none" dirty="0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dirty="0">
                          <a:effectLst/>
                          <a:latin typeface="Adobe Caslon Pro" panose="0205050205050A020403" pitchFamily="18" charset="0"/>
                        </a:rPr>
                        <a:t>MARCH</a:t>
                      </a:r>
                      <a:endParaRPr lang="en-US" sz="1100" b="1" u="none" dirty="0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dirty="0">
                          <a:effectLst/>
                          <a:latin typeface="Adobe Caslon Pro" panose="0205050205050A020403" pitchFamily="18" charset="0"/>
                        </a:rPr>
                        <a:t>APRIL</a:t>
                      </a:r>
                      <a:endParaRPr lang="en-US" sz="1100" b="1" u="none" dirty="0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>
                          <a:effectLst/>
                          <a:latin typeface="Adobe Caslon Pro" panose="0205050205050A020403" pitchFamily="18" charset="0"/>
                        </a:rPr>
                        <a:t>MAY</a:t>
                      </a:r>
                      <a:endParaRPr lang="en-US" sz="1100" b="1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305229"/>
                  </a:ext>
                </a:extLst>
              </a:tr>
              <a:tr h="4645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dirty="0">
                          <a:effectLst/>
                          <a:latin typeface="Adobe Caslon Pro" panose="0205050205050A020403" pitchFamily="18" charset="0"/>
                        </a:rPr>
                        <a:t>W1</a:t>
                      </a:r>
                      <a:endParaRPr lang="en-US" sz="1100" b="1" u="none" dirty="0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dirty="0">
                          <a:effectLst/>
                          <a:latin typeface="Adobe Caslon Pro" panose="0205050205050A020403" pitchFamily="18" charset="0"/>
                        </a:rPr>
                        <a:t>W2</a:t>
                      </a:r>
                      <a:endParaRPr lang="en-US" sz="1100" b="1" u="none" dirty="0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dirty="0">
                          <a:effectLst/>
                          <a:latin typeface="Adobe Caslon Pro" panose="0205050205050A020403" pitchFamily="18" charset="0"/>
                        </a:rPr>
                        <a:t>W3</a:t>
                      </a:r>
                      <a:endParaRPr lang="en-US" sz="1100" b="1" u="none" dirty="0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dirty="0">
                          <a:effectLst/>
                          <a:latin typeface="Adobe Caslon Pro" panose="0205050205050A020403" pitchFamily="18" charset="0"/>
                        </a:rPr>
                        <a:t>W4</a:t>
                      </a:r>
                      <a:endParaRPr lang="en-US" sz="1100" b="1" u="none" dirty="0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dirty="0">
                          <a:effectLst/>
                          <a:latin typeface="Adobe Caslon Pro" panose="0205050205050A020403" pitchFamily="18" charset="0"/>
                        </a:rPr>
                        <a:t>W5</a:t>
                      </a:r>
                      <a:endParaRPr lang="en-US" sz="1100" b="1" u="none" dirty="0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dirty="0">
                          <a:effectLst/>
                          <a:latin typeface="Adobe Caslon Pro" panose="0205050205050A020403" pitchFamily="18" charset="0"/>
                        </a:rPr>
                        <a:t>W6</a:t>
                      </a:r>
                      <a:endParaRPr lang="en-US" sz="1100" b="1" u="none" dirty="0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dirty="0">
                          <a:effectLst/>
                          <a:latin typeface="Adobe Caslon Pro" panose="0205050205050A020403" pitchFamily="18" charset="0"/>
                        </a:rPr>
                        <a:t>W7</a:t>
                      </a:r>
                      <a:endParaRPr lang="en-US" sz="1100" b="1" u="none" dirty="0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dirty="0">
                          <a:effectLst/>
                          <a:latin typeface="Adobe Caslon Pro" panose="0205050205050A020403" pitchFamily="18" charset="0"/>
                        </a:rPr>
                        <a:t>W8</a:t>
                      </a:r>
                      <a:endParaRPr lang="en-US" sz="1100" b="1" u="none" dirty="0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dirty="0">
                          <a:effectLst/>
                          <a:latin typeface="Adobe Caslon Pro" panose="0205050205050A020403" pitchFamily="18" charset="0"/>
                        </a:rPr>
                        <a:t>W9</a:t>
                      </a:r>
                      <a:endParaRPr lang="en-US" sz="1100" b="1" u="none" dirty="0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dirty="0">
                          <a:effectLst/>
                          <a:latin typeface="Adobe Caslon Pro" panose="0205050205050A020403" pitchFamily="18" charset="0"/>
                        </a:rPr>
                        <a:t>W10</a:t>
                      </a:r>
                      <a:endParaRPr lang="en-US" sz="1100" b="1" u="none" dirty="0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dirty="0">
                          <a:effectLst/>
                          <a:latin typeface="Adobe Caslon Pro" panose="0205050205050A020403" pitchFamily="18" charset="0"/>
                        </a:rPr>
                        <a:t>W11</a:t>
                      </a:r>
                      <a:endParaRPr lang="en-US" sz="1100" b="1" u="none" dirty="0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dirty="0">
                          <a:effectLst/>
                          <a:latin typeface="Adobe Caslon Pro" panose="0205050205050A020403" pitchFamily="18" charset="0"/>
                        </a:rPr>
                        <a:t>W12</a:t>
                      </a:r>
                      <a:endParaRPr lang="en-US" sz="1100" b="1" u="none" dirty="0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dirty="0">
                          <a:effectLst/>
                          <a:latin typeface="Adobe Caslon Pro" panose="0205050205050A020403" pitchFamily="18" charset="0"/>
                        </a:rPr>
                        <a:t>W13</a:t>
                      </a:r>
                      <a:endParaRPr lang="en-US" sz="1100" b="1" u="none" dirty="0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dirty="0">
                          <a:effectLst/>
                          <a:latin typeface="Adobe Caslon Pro" panose="0205050205050A020403" pitchFamily="18" charset="0"/>
                        </a:rPr>
                        <a:t>W14</a:t>
                      </a:r>
                      <a:endParaRPr lang="en-US" sz="1100" b="1" u="none" dirty="0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dirty="0">
                          <a:effectLst/>
                          <a:latin typeface="Adobe Caslon Pro" panose="0205050205050A020403" pitchFamily="18" charset="0"/>
                        </a:rPr>
                        <a:t>W15</a:t>
                      </a:r>
                      <a:endParaRPr lang="en-US" sz="1100" b="1" u="none" dirty="0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vert="vert270" anchor="ctr"/>
                </a:tc>
                <a:extLst>
                  <a:ext uri="{0D108BD9-81ED-4DB2-BD59-A6C34878D82A}">
                    <a16:rowId xmlns:a16="http://schemas.microsoft.com/office/drawing/2014/main" val="4067646067"/>
                  </a:ext>
                </a:extLst>
              </a:tr>
              <a:tr h="4306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>
                          <a:effectLst/>
                          <a:latin typeface="Adobe Caslon Pro" panose="0205050205050A020403" pitchFamily="18" charset="0"/>
                        </a:rPr>
                        <a:t>Requirement Gathering and Defining the scope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dirty="0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 dirty="0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dirty="0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 dirty="0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3285736"/>
                  </a:ext>
                </a:extLst>
              </a:tr>
              <a:tr h="215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>
                          <a:effectLst/>
                          <a:latin typeface="Adobe Caslon Pro" panose="0205050205050A020403" pitchFamily="18" charset="0"/>
                        </a:rPr>
                        <a:t>Submit proposal and presentation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dirty="0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 dirty="0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dirty="0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 dirty="0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780478"/>
                  </a:ext>
                </a:extLst>
              </a:tr>
              <a:tr h="4306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>
                          <a:effectLst/>
                          <a:latin typeface="Adobe Caslon Pro" panose="0205050205050A020403" pitchFamily="18" charset="0"/>
                        </a:rPr>
                        <a:t>Requirements Analysis and Specification 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dirty="0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 dirty="0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dirty="0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 dirty="0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9639202"/>
                  </a:ext>
                </a:extLst>
              </a:tr>
              <a:tr h="215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>
                          <a:effectLst/>
                          <a:latin typeface="Adobe Caslon Pro" panose="0205050205050A020403" pitchFamily="18" charset="0"/>
                        </a:rPr>
                        <a:t>System design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dirty="0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 dirty="0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8552727"/>
                  </a:ext>
                </a:extLst>
              </a:tr>
              <a:tr h="215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>
                          <a:effectLst/>
                          <a:latin typeface="Adobe Caslon Pro" panose="0205050205050A020403" pitchFamily="18" charset="0"/>
                        </a:rPr>
                        <a:t>Interface (mobile app) design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2173105"/>
                  </a:ext>
                </a:extLst>
              </a:tr>
              <a:tr h="215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>
                          <a:effectLst/>
                          <a:latin typeface="Adobe Caslon Pro" panose="0205050205050A020403" pitchFamily="18" charset="0"/>
                        </a:rPr>
                        <a:t>Gathering Hardware Requirements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dirty="0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 dirty="0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dirty="0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 dirty="0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94020623"/>
                  </a:ext>
                </a:extLst>
              </a:tr>
              <a:tr h="4306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>
                          <a:effectLst/>
                          <a:latin typeface="Adobe Caslon Pro" panose="0205050205050A020403" pitchFamily="18" charset="0"/>
                        </a:rPr>
                        <a:t>Development session 1 (build hardware prototype)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dirty="0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 dirty="0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dirty="0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 dirty="0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5789546"/>
                  </a:ext>
                </a:extLst>
              </a:tr>
              <a:tr h="4306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>
                          <a:effectLst/>
                          <a:latin typeface="Adobe Caslon Pro" panose="0205050205050A020403" pitchFamily="18" charset="0"/>
                        </a:rPr>
                        <a:t>Interface (mobile app) implementation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8536485"/>
                  </a:ext>
                </a:extLst>
              </a:tr>
              <a:tr h="4306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>
                          <a:effectLst/>
                          <a:latin typeface="Adobe Caslon Pro" panose="0205050205050A020403" pitchFamily="18" charset="0"/>
                        </a:rPr>
                        <a:t>Development session 2 (Functionality implementation)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dirty="0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 dirty="0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dirty="0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 dirty="0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dirty="0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 dirty="0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0290564"/>
                  </a:ext>
                </a:extLst>
              </a:tr>
              <a:tr h="215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>
                          <a:effectLst/>
                          <a:latin typeface="Adobe Caslon Pro" panose="0205050205050A020403" pitchFamily="18" charset="0"/>
                        </a:rPr>
                        <a:t>Integration and testing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dirty="0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 dirty="0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dirty="0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 dirty="0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3572760"/>
                  </a:ext>
                </a:extLst>
              </a:tr>
              <a:tr h="215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>
                          <a:effectLst/>
                          <a:latin typeface="Adobe Caslon Pro" panose="0205050205050A020403" pitchFamily="18" charset="0"/>
                        </a:rPr>
                        <a:t>Scope review and improvements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dirty="0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 dirty="0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dirty="0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 dirty="0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9000356"/>
                  </a:ext>
                </a:extLst>
              </a:tr>
              <a:tr h="215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>
                          <a:effectLst/>
                          <a:latin typeface="Adobe Caslon Pro" panose="0205050205050A020403" pitchFamily="18" charset="0"/>
                        </a:rPr>
                        <a:t>Final testing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dirty="0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 dirty="0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421001"/>
                  </a:ext>
                </a:extLst>
              </a:tr>
              <a:tr h="215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>
                          <a:effectLst/>
                          <a:latin typeface="Adobe Caslon Pro" panose="0205050205050A020403" pitchFamily="18" charset="0"/>
                        </a:rPr>
                        <a:t>Documentation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dirty="0">
                          <a:effectLst/>
                          <a:latin typeface="Adobe Caslon Pro" panose="0205050205050A020403" pitchFamily="18" charset="0"/>
                        </a:rPr>
                        <a:t> </a:t>
                      </a:r>
                      <a:endParaRPr lang="en-US" sz="1100" u="none" dirty="0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286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398BC-27A0-4716-8B30-B96A4F52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3037094F-0BBB-489E-9866-E3FA40AEE63E}" type="slidenum">
              <a:rPr lang="en-US" sz="1800" smtClean="0">
                <a:latin typeface="Adobe Caslon Pro Bold" panose="0205070206050A020403" pitchFamily="18" charset="0"/>
              </a:rPr>
              <a:pPr algn="ctr"/>
              <a:t>12</a:t>
            </a:fld>
            <a:endParaRPr lang="en-US" sz="1800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669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8B34-897D-4A10-B9D8-8A29FAE3D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en-US" dirty="0">
                <a:latin typeface="Adobe Caslon Pro Bold" panose="0205070206050A020403" pitchFamily="18" charset="0"/>
              </a:rPr>
              <a:t>Group Members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E35E84-86A2-4B01-984F-9ABDB1596D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8719193"/>
              </p:ext>
            </p:extLst>
          </p:nvPr>
        </p:nvGraphicFramePr>
        <p:xfrm>
          <a:off x="1381917" y="1690689"/>
          <a:ext cx="7914483" cy="392906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148026">
                  <a:extLst>
                    <a:ext uri="{9D8B030D-6E8A-4147-A177-3AD203B41FA5}">
                      <a16:colId xmlns:a16="http://schemas.microsoft.com/office/drawing/2014/main" val="4138480353"/>
                    </a:ext>
                  </a:extLst>
                </a:gridCol>
                <a:gridCol w="3766457">
                  <a:extLst>
                    <a:ext uri="{9D8B030D-6E8A-4147-A177-3AD203B41FA5}">
                      <a16:colId xmlns:a16="http://schemas.microsoft.com/office/drawing/2014/main" val="3024171630"/>
                    </a:ext>
                  </a:extLst>
                </a:gridCol>
              </a:tblGrid>
              <a:tr h="78637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dobe Caslon Pro Bold" panose="0205070206050A020403" pitchFamily="18" charset="0"/>
                        </a:rPr>
                        <a:t>Registration Number</a:t>
                      </a:r>
                      <a:endParaRPr lang="en-US" sz="2400" dirty="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dobe Caslon Pro Bold" panose="0205070206050A020403" pitchFamily="18" charset="0"/>
                        </a:rPr>
                        <a:t>       Name</a:t>
                      </a:r>
                      <a:endParaRPr lang="en-US" sz="2400" dirty="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7071699"/>
                  </a:ext>
                </a:extLst>
              </a:tr>
              <a:tr h="78567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UWU/CST/15/006</a:t>
                      </a:r>
                      <a:endParaRPr lang="en-US" sz="2000" b="0" dirty="0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Chandrapala</a:t>
                      </a:r>
                      <a:r>
                        <a:rPr lang="en-US" sz="2400" dirty="0">
                          <a:effectLst/>
                        </a:rPr>
                        <a:t> A.G.N.C</a:t>
                      </a:r>
                      <a:endParaRPr lang="en-US" sz="2000" b="0" dirty="0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1117396"/>
                  </a:ext>
                </a:extLst>
              </a:tr>
              <a:tr h="78567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UWU/CST/15/021</a:t>
                      </a:r>
                      <a:endParaRPr lang="en-US" sz="2000" b="0" dirty="0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Krishnagobal S.</a:t>
                      </a:r>
                      <a:endParaRPr lang="en-US" sz="2000" b="0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9707757"/>
                  </a:ext>
                </a:extLst>
              </a:tr>
              <a:tr h="78567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UWU/CST/15/036</a:t>
                      </a:r>
                      <a:endParaRPr lang="en-US" sz="2000" b="0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Priyadarshana L.P.K.R</a:t>
                      </a:r>
                      <a:endParaRPr lang="en-US" sz="2000" b="0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1919960"/>
                  </a:ext>
                </a:extLst>
              </a:tr>
              <a:tr h="78567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UWU/CST/15/053</a:t>
                      </a:r>
                      <a:endParaRPr lang="en-US" sz="2000" b="0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Weerathunge W.M.S. H.</a:t>
                      </a:r>
                      <a:endParaRPr lang="en-US" sz="2000" b="0" dirty="0">
                        <a:effectLst/>
                        <a:latin typeface="Adobe Caslon Pro" panose="0205050205050A020403" pitchFamily="18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44259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BF59F-31B0-4C49-92A4-DF850DC8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3037094F-0BBB-489E-9866-E3FA40AEE63E}" type="slidenum">
              <a:rPr lang="en-US" sz="1800" smtClean="0">
                <a:latin typeface="Adobe Caslon Pro Bold" panose="0205070206050A020403" pitchFamily="18" charset="0"/>
              </a:rPr>
              <a:pPr algn="ctr"/>
              <a:t>13</a:t>
            </a:fld>
            <a:endParaRPr lang="en-US" sz="1800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618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23A7-86B0-4914-8C65-901D0B91E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2261" y="1663019"/>
            <a:ext cx="83439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Adobe Caslon Pro Bold" panose="0205070206050A020403" pitchFamily="18" charset="0"/>
              </a:rPr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537C8-B5C2-4361-8416-B9F6EA5F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094F-0BBB-489E-9866-E3FA40AEE63E}" type="slidenum">
              <a:rPr lang="en-US" sz="1800" smtClean="0">
                <a:latin typeface="Adobe Caslon Pro Bold" panose="0205070206050A020403" pitchFamily="18" charset="0"/>
              </a:rPr>
              <a:t>14</a:t>
            </a:fld>
            <a:endParaRPr lang="en-US" sz="1800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68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8B34-897D-4A10-B9D8-8A29FAE3D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en-US" dirty="0">
                <a:latin typeface="Adobe Caslon Pro Bold" panose="0205070206050A020403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2F422-9E09-47EB-A3D3-A0EAFD73D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771"/>
            <a:ext cx="9220200" cy="463119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dobe Caslon Pro" panose="0205050205050A020403" pitchFamily="18" charset="0"/>
              </a:rPr>
              <a:t>Introduction</a:t>
            </a:r>
          </a:p>
          <a:p>
            <a:r>
              <a:rPr lang="en-US" dirty="0">
                <a:latin typeface="Adobe Caslon Pro" panose="0205050205050A020403" pitchFamily="18" charset="0"/>
              </a:rPr>
              <a:t>Sketch of the System </a:t>
            </a:r>
          </a:p>
          <a:p>
            <a:r>
              <a:rPr lang="en-US" dirty="0">
                <a:latin typeface="Adobe Caslon Pro" panose="0205050205050A020403" pitchFamily="18" charset="0"/>
              </a:rPr>
              <a:t>Functional Requirements</a:t>
            </a:r>
          </a:p>
          <a:p>
            <a:r>
              <a:rPr lang="en-US" dirty="0">
                <a:latin typeface="Adobe Caslon Pro" panose="0205050205050A020403" pitchFamily="18" charset="0"/>
              </a:rPr>
              <a:t>Non-Functional Requirements</a:t>
            </a:r>
          </a:p>
          <a:p>
            <a:r>
              <a:rPr lang="en-US" dirty="0">
                <a:latin typeface="Adobe Caslon Pro" panose="0205050205050A020403" pitchFamily="18" charset="0"/>
              </a:rPr>
              <a:t>User Roles </a:t>
            </a:r>
          </a:p>
          <a:p>
            <a:r>
              <a:rPr lang="en-US" dirty="0">
                <a:latin typeface="Adobe Caslon Pro" panose="0205050205050A020403" pitchFamily="18" charset="0"/>
              </a:rPr>
              <a:t>Hardware Requirements</a:t>
            </a:r>
          </a:p>
          <a:p>
            <a:r>
              <a:rPr lang="en-US" dirty="0">
                <a:latin typeface="Adobe Caslon Pro" panose="0205050205050A020403" pitchFamily="18" charset="0"/>
              </a:rPr>
              <a:t>Software Requirements</a:t>
            </a:r>
          </a:p>
          <a:p>
            <a:r>
              <a:rPr lang="en-US" dirty="0">
                <a:latin typeface="Adobe Caslon Pro" panose="0205050205050A020403" pitchFamily="18" charset="0"/>
              </a:rPr>
              <a:t>Methodology</a:t>
            </a:r>
          </a:p>
          <a:p>
            <a:r>
              <a:rPr lang="en-US" dirty="0">
                <a:latin typeface="Adobe Caslon Pro" panose="0205050205050A020403" pitchFamily="18" charset="0"/>
              </a:rPr>
              <a:t>Layout of the Android app</a:t>
            </a:r>
          </a:p>
          <a:p>
            <a:r>
              <a:rPr lang="en-US" dirty="0">
                <a:latin typeface="Adobe Caslon Pro" panose="0205050205050A020403" pitchFamily="18" charset="0"/>
              </a:rPr>
              <a:t>Project Plan</a:t>
            </a:r>
          </a:p>
          <a:p>
            <a:endParaRPr lang="en-US" dirty="0">
              <a:latin typeface="Adobe Caslon Pro" panose="0205050205050A0204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47F59-5BD6-4837-B916-86AE0372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3037094F-0BBB-489E-9866-E3FA40AEE63E}" type="slidenum">
              <a:rPr lang="en-US" sz="1800" smtClean="0">
                <a:latin typeface="Adobe Caslon Pro Bold" panose="0205070206050A020403" pitchFamily="18" charset="0"/>
              </a:rPr>
              <a:pPr algn="ctr"/>
              <a:t>2</a:t>
            </a:fld>
            <a:endParaRPr lang="en-US" sz="1800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3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8B34-897D-4A10-B9D8-8A29FAE3D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en-US" dirty="0">
                <a:latin typeface="Adobe Caslon Pro Bold" panose="0205070206050A020403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2F422-9E09-47EB-A3D3-A0EAFD73D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8285"/>
            <a:ext cx="9220200" cy="4108677"/>
          </a:xfrm>
        </p:spPr>
        <p:txBody>
          <a:bodyPr/>
          <a:lstStyle/>
          <a:p>
            <a:r>
              <a:rPr lang="en-US" dirty="0">
                <a:latin typeface="Adobe Caslon Pro" panose="0205050205050A020403" pitchFamily="18" charset="0"/>
              </a:rPr>
              <a:t>An alternative for manual Domestic Water Supply System</a:t>
            </a:r>
          </a:p>
          <a:p>
            <a:endParaRPr lang="en-US" dirty="0">
              <a:latin typeface="Adobe Caslon Pro" panose="0205050205050A020403" pitchFamily="18" charset="0"/>
            </a:endParaRPr>
          </a:p>
          <a:p>
            <a:r>
              <a:rPr lang="en-US" dirty="0">
                <a:latin typeface="Adobe Caslon Pro" panose="0205050205050A020403" pitchFamily="18" charset="0"/>
              </a:rPr>
              <a:t>Easier to use</a:t>
            </a:r>
          </a:p>
          <a:p>
            <a:endParaRPr lang="en-US" dirty="0">
              <a:latin typeface="Adobe Caslon Pro" panose="0205050205050A020403" pitchFamily="18" charset="0"/>
            </a:endParaRPr>
          </a:p>
          <a:p>
            <a:r>
              <a:rPr lang="en-US" dirty="0">
                <a:latin typeface="Adobe Caslon Pro" panose="0205050205050A020403" pitchFamily="18" charset="0"/>
              </a:rPr>
              <a:t>Able to monitor current status of the system</a:t>
            </a:r>
          </a:p>
          <a:p>
            <a:endParaRPr lang="en-US" dirty="0">
              <a:latin typeface="Adobe Caslon Pro" panose="0205050205050A020403" pitchFamily="18" charset="0"/>
            </a:endParaRPr>
          </a:p>
          <a:p>
            <a:r>
              <a:rPr lang="en-US" dirty="0">
                <a:latin typeface="Adobe Caslon Pro" panose="0205050205050A020403" pitchFamily="18" charset="0"/>
              </a:rPr>
              <a:t>Displays the History of water consumption</a:t>
            </a:r>
          </a:p>
          <a:p>
            <a:endParaRPr lang="en-US" dirty="0">
              <a:latin typeface="Adobe Caslon Pro" panose="0205050205050A0204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CD54E-9965-4528-9C13-36BD337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3037094F-0BBB-489E-9866-E3FA40AEE63E}" type="slidenum">
              <a:rPr lang="en-US" sz="1800" smtClean="0">
                <a:latin typeface="Adobe Caslon Pro Bold" panose="0205070206050A020403" pitchFamily="18" charset="0"/>
              </a:rPr>
              <a:pPr algn="ctr"/>
              <a:t>3</a:t>
            </a:fld>
            <a:endParaRPr lang="en-US" sz="1800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48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8B34-897D-4A10-B9D8-8A29FAE3D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en-US" dirty="0">
                <a:latin typeface="Adobe Caslon Pro Bold" panose="0205070206050A020403" pitchFamily="18" charset="0"/>
              </a:rPr>
              <a:t>Sketch of the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9E0F72-AA95-4229-884A-D3AB97FB3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451" y="1284517"/>
            <a:ext cx="5159828" cy="515982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9F98B-3667-4F86-9033-3C3F30E1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3037094F-0BBB-489E-9866-E3FA40AEE63E}" type="slidenum">
              <a:rPr lang="en-US" sz="1800" smtClean="0">
                <a:latin typeface="Adobe Caslon Pro Bold" panose="0205070206050A020403" pitchFamily="18" charset="0"/>
              </a:rPr>
              <a:pPr algn="ctr"/>
              <a:t>4</a:t>
            </a:fld>
            <a:endParaRPr lang="en-US" sz="1800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204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8B34-897D-4A10-B9D8-8A29FAE3D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en-US" dirty="0">
                <a:latin typeface="Adobe Caslon Pro Bold" panose="0205070206050A020403" pitchFamily="18" charset="0"/>
              </a:rPr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2F422-9E09-47EB-A3D3-A0EAFD73D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20200" cy="4351338"/>
          </a:xfrm>
        </p:spPr>
        <p:txBody>
          <a:bodyPr/>
          <a:lstStyle/>
          <a:p>
            <a:r>
              <a:rPr lang="en-US" dirty="0">
                <a:latin typeface="Adobe Caslon Pro" panose="0205050205050A020403" pitchFamily="18" charset="0"/>
              </a:rPr>
              <a:t>Take the information about the water tank and its dimensions from the user</a:t>
            </a:r>
          </a:p>
          <a:p>
            <a:r>
              <a:rPr lang="en-US" dirty="0">
                <a:latin typeface="Adobe Caslon Pro" panose="0205050205050A020403" pitchFamily="18" charset="0"/>
              </a:rPr>
              <a:t>Take user preference about source and water level range</a:t>
            </a:r>
          </a:p>
          <a:p>
            <a:r>
              <a:rPr lang="en-US" dirty="0">
                <a:latin typeface="Adobe Caslon Pro" panose="0205050205050A020403" pitchFamily="18" charset="0"/>
              </a:rPr>
              <a:t>Allow the user to turn on/off the Out Valve of the water tank.</a:t>
            </a:r>
          </a:p>
          <a:p>
            <a:r>
              <a:rPr lang="en-US" dirty="0">
                <a:latin typeface="Adobe Caslon Pro" panose="0205050205050A020403" pitchFamily="18" charset="0"/>
              </a:rPr>
              <a:t>The Mobile app should display the current status of the system.</a:t>
            </a:r>
          </a:p>
          <a:p>
            <a:r>
              <a:rPr lang="en-US" dirty="0">
                <a:latin typeface="Adobe Caslon Pro" panose="0205050205050A020403" pitchFamily="18" charset="0"/>
              </a:rPr>
              <a:t>As the user’s choice the system should automatically refill the tank when needed.</a:t>
            </a:r>
          </a:p>
          <a:p>
            <a:endParaRPr lang="en-US" dirty="0">
              <a:latin typeface="Adobe Caslon Pro" panose="0205050205050A020403" pitchFamily="18" charset="0"/>
            </a:endParaRPr>
          </a:p>
          <a:p>
            <a:endParaRPr lang="en-US" dirty="0">
              <a:latin typeface="Adobe Caslon Pro" panose="0205050205050A0204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69146-3D43-404B-9957-1FF46B89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3037094F-0BBB-489E-9866-E3FA40AEE63E}" type="slidenum">
              <a:rPr lang="en-US" sz="1800" smtClean="0">
                <a:latin typeface="Adobe Caslon Pro Bold" panose="0205070206050A020403" pitchFamily="18" charset="0"/>
              </a:rPr>
              <a:pPr algn="ctr"/>
              <a:t>5</a:t>
            </a:fld>
            <a:endParaRPr lang="en-US" sz="1800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83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8B34-897D-4A10-B9D8-8A29FAE3D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en-US" dirty="0">
                <a:latin typeface="Adobe Caslon Pro Bold" panose="0205070206050A020403" pitchFamily="18" charset="0"/>
              </a:rPr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2F422-9E09-47EB-A3D3-A0EAFD73D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" y="1884136"/>
            <a:ext cx="9329057" cy="4608739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Adobe Caslon Pro" panose="0205050205050A020403" pitchFamily="18" charset="0"/>
              </a:rPr>
              <a:t>User should be able to connect to the system.</a:t>
            </a:r>
          </a:p>
          <a:p>
            <a:pPr lvl="0"/>
            <a:r>
              <a:rPr lang="en-US" dirty="0">
                <a:latin typeface="Adobe Caslon Pro" panose="0205050205050A020403" pitchFamily="18" charset="0"/>
              </a:rPr>
              <a:t>The system should be accessible from anywhere within the house.</a:t>
            </a:r>
          </a:p>
          <a:p>
            <a:pPr lvl="0"/>
            <a:r>
              <a:rPr lang="en-US" dirty="0">
                <a:latin typeface="Adobe Caslon Pro" panose="0205050205050A020403" pitchFamily="18" charset="0"/>
              </a:rPr>
              <a:t>Average water filling speed calculation of water pump and Water Board supply should be accurate.</a:t>
            </a:r>
          </a:p>
          <a:p>
            <a:pPr lvl="0"/>
            <a:r>
              <a:rPr lang="en-US" dirty="0">
                <a:latin typeface="Adobe Caslon Pro" panose="0205050205050A020403" pitchFamily="18" charset="0"/>
              </a:rPr>
              <a:t>When the user stops filling the tank, system should respond immediately.</a:t>
            </a:r>
          </a:p>
          <a:p>
            <a:pPr lvl="0"/>
            <a:r>
              <a:rPr lang="en-US" dirty="0">
                <a:latin typeface="Adobe Caslon Pro" panose="0205050205050A020403" pitchFamily="18" charset="0"/>
              </a:rPr>
              <a:t>It should not allow unauthorized parties to access the system.</a:t>
            </a:r>
          </a:p>
          <a:p>
            <a:pPr lvl="0"/>
            <a:r>
              <a:rPr lang="en-US" dirty="0">
                <a:latin typeface="Adobe Caslon Pro" panose="0205050205050A020403" pitchFamily="18" charset="0"/>
              </a:rPr>
              <a:t>The mobile app interfaces should be well organized and understandable.</a:t>
            </a:r>
          </a:p>
          <a:p>
            <a:endParaRPr lang="en-US" dirty="0">
              <a:latin typeface="Adobe Caslon Pro" panose="0205050205050A0204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B25FB-A76F-4FA8-8A29-FF355E23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3037094F-0BBB-489E-9866-E3FA40AEE63E}" type="slidenum">
              <a:rPr lang="en-US" sz="1800" smtClean="0">
                <a:latin typeface="Adobe Caslon Pro Bold" panose="0205070206050A020403" pitchFamily="18" charset="0"/>
              </a:rPr>
              <a:pPr algn="ctr"/>
              <a:t>6</a:t>
            </a:fld>
            <a:endParaRPr lang="en-US" sz="1800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86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8B34-897D-4A10-B9D8-8A29FAE3D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en-US" dirty="0">
                <a:latin typeface="Adobe Caslon Pro Bold" panose="0205070206050A020403" pitchFamily="18" charset="0"/>
              </a:rPr>
              <a:t>User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2F422-9E09-47EB-A3D3-A0EAFD73D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9" y="1690688"/>
            <a:ext cx="9318171" cy="44862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dobe Caslon Pro" panose="0205050205050A020403" pitchFamily="18" charset="0"/>
              </a:rPr>
              <a:t>The user can control the system by his/her smart phone.</a:t>
            </a:r>
          </a:p>
          <a:p>
            <a:endParaRPr lang="en-US" dirty="0">
              <a:latin typeface="Adobe Caslon Pro" panose="0205050205050A020403" pitchFamily="18" charset="0"/>
            </a:endParaRPr>
          </a:p>
          <a:p>
            <a:r>
              <a:rPr lang="en-US" dirty="0">
                <a:latin typeface="Adobe Caslon Pro" panose="0205050205050A020403" pitchFamily="18" charset="0"/>
              </a:rPr>
              <a:t>The user can insert the dimensions of the water tank and setting the low level and the high level of the water tank.</a:t>
            </a:r>
          </a:p>
          <a:p>
            <a:endParaRPr lang="en-US" dirty="0">
              <a:latin typeface="Adobe Caslon Pro" panose="0205050205050A020403" pitchFamily="18" charset="0"/>
            </a:endParaRPr>
          </a:p>
          <a:p>
            <a:r>
              <a:rPr lang="en-US" dirty="0">
                <a:latin typeface="Adobe Caslon Pro" panose="0205050205050A020403" pitchFamily="18" charset="0"/>
              </a:rPr>
              <a:t>The user can turn on/off the National Water Board supply, water pump of the well, water out valve via mobile app. </a:t>
            </a:r>
          </a:p>
          <a:p>
            <a:endParaRPr lang="en-US" dirty="0">
              <a:latin typeface="Adobe Caslon Pro" panose="0205050205050A020403" pitchFamily="18" charset="0"/>
            </a:endParaRPr>
          </a:p>
          <a:p>
            <a:r>
              <a:rPr lang="en-US" dirty="0">
                <a:latin typeface="Adobe Caslon Pro" panose="0205050205050A020403" pitchFamily="18" charset="0"/>
              </a:rPr>
              <a:t>The user can allow the system to maintain the water level by itself as user choice. </a:t>
            </a:r>
          </a:p>
          <a:p>
            <a:endParaRPr lang="en-US" dirty="0">
              <a:latin typeface="Adobe Caslon Pro" panose="0205050205050A0204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D5569-12DD-413E-825D-D06FB5265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3037094F-0BBB-489E-9866-E3FA40AEE63E}" type="slidenum">
              <a:rPr lang="en-US" sz="1800" smtClean="0">
                <a:latin typeface="Adobe Caslon Pro Bold" panose="0205070206050A020403" pitchFamily="18" charset="0"/>
              </a:rPr>
              <a:pPr algn="ctr"/>
              <a:t>7</a:t>
            </a:fld>
            <a:endParaRPr lang="en-US" sz="1800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610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8B34-897D-4A10-B9D8-8A29FAE3D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en-US" dirty="0">
                <a:latin typeface="Adobe Caslon Pro Bold" panose="0205070206050A020403" pitchFamily="18" charset="0"/>
              </a:rPr>
              <a:t>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2F422-9E09-47EB-A3D3-A0EAFD73D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220200" cy="495798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dobe Caslon Pro" panose="0205050205050A020403" pitchFamily="18" charset="0"/>
              </a:rPr>
              <a:t>For prototype the domestic water supply system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300" dirty="0">
              <a:latin typeface="Adobe Caslon Pro" panose="0205050205050A020403" pitchFamily="18" charset="0"/>
            </a:endParaRPr>
          </a:p>
          <a:p>
            <a:pPr lvl="1"/>
            <a:r>
              <a:rPr lang="en-US" dirty="0">
                <a:latin typeface="Adobe Caslon Pro" panose="0205050205050A020403" pitchFamily="18" charset="0"/>
              </a:rPr>
              <a:t>Water Containers</a:t>
            </a:r>
          </a:p>
          <a:p>
            <a:pPr lvl="1"/>
            <a:r>
              <a:rPr lang="en-US" dirty="0">
                <a:latin typeface="Adobe Caslon Pro" panose="0205050205050A020403" pitchFamily="18" charset="0"/>
              </a:rPr>
              <a:t>Pipe network</a:t>
            </a:r>
          </a:p>
          <a:p>
            <a:pPr lvl="1"/>
            <a:r>
              <a:rPr lang="en-US" dirty="0">
                <a:latin typeface="Adobe Caslon Pro" panose="0205050205050A020403" pitchFamily="18" charset="0"/>
              </a:rPr>
              <a:t>Mini Electric Solenoid Valve</a:t>
            </a:r>
          </a:p>
          <a:p>
            <a:pPr lvl="1"/>
            <a:r>
              <a:rPr lang="en-US" dirty="0">
                <a:latin typeface="Adobe Caslon Pro" panose="0205050205050A020403" pitchFamily="18" charset="0"/>
              </a:rPr>
              <a:t>Mini Water Pump</a:t>
            </a:r>
          </a:p>
          <a:p>
            <a:pPr lvl="1"/>
            <a:endParaRPr lang="en-US" dirty="0">
              <a:latin typeface="Adobe Caslon Pro" panose="0205050205050A020403" pitchFamily="18" charset="0"/>
            </a:endParaRPr>
          </a:p>
          <a:p>
            <a:pPr lvl="1"/>
            <a:endParaRPr lang="en-US" dirty="0">
              <a:latin typeface="Adobe Caslon Pro" panose="0205050205050A0204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dobe Caslon Pro" panose="0205050205050A020403" pitchFamily="18" charset="0"/>
              </a:rPr>
              <a:t>For building the Automated system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300" dirty="0">
              <a:latin typeface="Adobe Caslon Pro" panose="0205050205050A020403" pitchFamily="18" charset="0"/>
            </a:endParaRPr>
          </a:p>
          <a:p>
            <a:pPr lvl="1"/>
            <a:r>
              <a:rPr lang="en-US" dirty="0">
                <a:latin typeface="Adobe Caslon Pro" panose="0205050205050A020403" pitchFamily="18" charset="0"/>
              </a:rPr>
              <a:t>Node MCU</a:t>
            </a:r>
          </a:p>
          <a:p>
            <a:pPr lvl="1"/>
            <a:r>
              <a:rPr lang="en-US" dirty="0">
                <a:latin typeface="Adobe Caslon Pro" panose="0205050205050A020403" pitchFamily="18" charset="0"/>
              </a:rPr>
              <a:t>Ultrasonic sensor</a:t>
            </a:r>
          </a:p>
          <a:p>
            <a:pPr lvl="1"/>
            <a:r>
              <a:rPr lang="en-US" dirty="0">
                <a:latin typeface="Adobe Caslon Pro" panose="0205050205050A020403" pitchFamily="18" charset="0"/>
              </a:rPr>
              <a:t>Jumper Wires</a:t>
            </a:r>
          </a:p>
          <a:p>
            <a:pPr lvl="1"/>
            <a:r>
              <a:rPr lang="en-US" dirty="0">
                <a:latin typeface="Adobe Caslon Pro" panose="0205050205050A020403" pitchFamily="18" charset="0"/>
              </a:rPr>
              <a:t>Project Board</a:t>
            </a:r>
          </a:p>
          <a:p>
            <a:endParaRPr lang="en-US" dirty="0">
              <a:latin typeface="Adobe Caslon Pro" panose="0205050205050A0204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9D539-3CE9-4810-92D9-7ECFC3853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0" y="1821655"/>
            <a:ext cx="1690688" cy="1690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A1294F-279B-440C-BE42-197365F25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180885"/>
            <a:ext cx="2234974" cy="2234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510F40-0516-469A-AED9-007EDA9EA5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85" y="4906056"/>
            <a:ext cx="1578429" cy="15784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522A96-7E97-4F96-8187-FE6E62D521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13" y="4274968"/>
            <a:ext cx="2514600" cy="251460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9D2FF9-D438-4940-A2B4-C89032B4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3037094F-0BBB-489E-9866-E3FA40AEE63E}" type="slidenum">
              <a:rPr lang="en-US" sz="1800" smtClean="0">
                <a:latin typeface="Adobe Caslon Pro Bold" panose="0205070206050A020403" pitchFamily="18" charset="0"/>
              </a:rPr>
              <a:pPr algn="ctr"/>
              <a:t>8</a:t>
            </a:fld>
            <a:endParaRPr lang="en-US" sz="1800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53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8B34-897D-4A10-B9D8-8A29FAE3D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en-US" dirty="0">
                <a:latin typeface="Adobe Caslon Pro Bold" panose="0205070206050A020403" pitchFamily="18" charset="0"/>
              </a:rPr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2F422-9E09-47EB-A3D3-A0EAFD73D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20200" cy="4351338"/>
          </a:xfrm>
        </p:spPr>
        <p:txBody>
          <a:bodyPr/>
          <a:lstStyle/>
          <a:p>
            <a:r>
              <a:rPr lang="en-US" dirty="0">
                <a:latin typeface="Adobe Caslon Pro" panose="0205050205050A020403" pitchFamily="18" charset="0"/>
              </a:rPr>
              <a:t>Android Studio</a:t>
            </a:r>
          </a:p>
          <a:p>
            <a:endParaRPr lang="en-US" dirty="0">
              <a:latin typeface="Adobe Caslon Pro" panose="0205050205050A020403" pitchFamily="18" charset="0"/>
            </a:endParaRPr>
          </a:p>
          <a:p>
            <a:endParaRPr lang="en-US" dirty="0">
              <a:latin typeface="Adobe Caslon Pro" panose="0205050205050A020403" pitchFamily="18" charset="0"/>
            </a:endParaRPr>
          </a:p>
          <a:p>
            <a:endParaRPr lang="en-US" dirty="0">
              <a:latin typeface="Adobe Caslon Pro" panose="0205050205050A020403" pitchFamily="18" charset="0"/>
            </a:endParaRPr>
          </a:p>
          <a:p>
            <a:r>
              <a:rPr lang="en-US" dirty="0">
                <a:latin typeface="Adobe Caslon Pro" panose="0205050205050A020403" pitchFamily="18" charset="0"/>
              </a:rPr>
              <a:t>Arduino IDE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6FD27D-72B3-4DCC-BEE7-2573C9A4C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57" y="1817103"/>
            <a:ext cx="3712029" cy="15860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AB3526-6303-43C1-BB53-64FE8529C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556" y="4414145"/>
            <a:ext cx="2459029" cy="1673369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4BC13-4FD3-4570-9482-F01052E0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3037094F-0BBB-489E-9866-E3FA40AEE63E}" type="slidenum">
              <a:rPr lang="en-US" sz="1800" smtClean="0">
                <a:latin typeface="Adobe Caslon Pro Bold" panose="0205070206050A020403" pitchFamily="18" charset="0"/>
              </a:rPr>
              <a:pPr algn="ctr"/>
              <a:t>9</a:t>
            </a:fld>
            <a:endParaRPr lang="en-US" sz="1800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268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547</Words>
  <Application>Microsoft Office PowerPoint</Application>
  <PresentationFormat>Widescreen</PresentationFormat>
  <Paragraphs>341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Adobe Caslon Pro</vt:lpstr>
      <vt:lpstr>Adobe Caslon Pro Bold</vt:lpstr>
      <vt:lpstr>Arial</vt:lpstr>
      <vt:lpstr>Calibri</vt:lpstr>
      <vt:lpstr>Calibri Light</vt:lpstr>
      <vt:lpstr>Iskoola Pota</vt:lpstr>
      <vt:lpstr>Wingdings</vt:lpstr>
      <vt:lpstr>Office Theme</vt:lpstr>
      <vt:lpstr>Automated Domestic Water Supply Control System</vt:lpstr>
      <vt:lpstr>Content</vt:lpstr>
      <vt:lpstr>Introduction</vt:lpstr>
      <vt:lpstr>Sketch of the System</vt:lpstr>
      <vt:lpstr>Functional Requirements</vt:lpstr>
      <vt:lpstr>Non-Functional Requirements</vt:lpstr>
      <vt:lpstr>User Roles</vt:lpstr>
      <vt:lpstr>Hardware Requirements</vt:lpstr>
      <vt:lpstr>Software Requirements</vt:lpstr>
      <vt:lpstr>Methodology</vt:lpstr>
      <vt:lpstr>Layout of the android app</vt:lpstr>
      <vt:lpstr>Project plan</vt:lpstr>
      <vt:lpstr>Group Members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Domestic Water Supply Control System</dc:title>
  <dc:creator>Sachithre Weerathunge</dc:creator>
  <cp:lastModifiedBy>Sachithre Weerathunge</cp:lastModifiedBy>
  <cp:revision>27</cp:revision>
  <dcterms:created xsi:type="dcterms:W3CDTF">2018-02-21T06:26:09Z</dcterms:created>
  <dcterms:modified xsi:type="dcterms:W3CDTF">2018-02-21T10:27:47Z</dcterms:modified>
</cp:coreProperties>
</file>