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03D314C-7201-4C0F-9405-EFFE29FC3CFF}" type="datetimeFigureOut">
              <a:rPr lang="en-US" smtClean="0"/>
              <a:t>11/1/2017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F929AD1-9457-472C-B16A-F04C330A00B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3D314C-7201-4C0F-9405-EFFE29FC3CFF}"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29AD1-9457-472C-B16A-F04C330A00B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3D314C-7201-4C0F-9405-EFFE29FC3CFF}"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29AD1-9457-472C-B16A-F04C330A00B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3D314C-7201-4C0F-9405-EFFE29FC3CFF}"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29AD1-9457-472C-B16A-F04C330A00BA}" type="slidenum">
              <a:rPr lang="en-US" smtClean="0"/>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03D314C-7201-4C0F-9405-EFFE29FC3CFF}"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29AD1-9457-472C-B16A-F04C330A00BA}"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03D314C-7201-4C0F-9405-EFFE29FC3CFF}"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29AD1-9457-472C-B16A-F04C330A00BA}" type="slidenum">
              <a:rPr lang="en-US" smtClean="0"/>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03D314C-7201-4C0F-9405-EFFE29FC3CFF}" type="datetimeFigureOut">
              <a:rPr lang="en-US" smtClean="0"/>
              <a:t>11/1/2017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929AD1-9457-472C-B16A-F04C330A00B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03D314C-7201-4C0F-9405-EFFE29FC3CFF}" type="datetimeFigureOut">
              <a:rPr lang="en-US" smtClean="0"/>
              <a:t>11/1/2017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929AD1-9457-472C-B16A-F04C330A00BA}" type="slidenum">
              <a:rPr lang="en-US" smtClean="0"/>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3D314C-7201-4C0F-9405-EFFE29FC3CFF}" type="datetimeFigureOut">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929AD1-9457-472C-B16A-F04C330A00B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C03D314C-7201-4C0F-9405-EFFE29FC3CFF}"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29AD1-9457-472C-B16A-F04C330A00B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03D314C-7201-4C0F-9405-EFFE29FC3CFF}" type="datetimeFigureOut">
              <a:rPr lang="en-US" smtClean="0"/>
              <a:t>11/1/2017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F929AD1-9457-472C-B16A-F04C330A00BA}"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03D314C-7201-4C0F-9405-EFFE29FC3CFF}" type="datetimeFigureOut">
              <a:rPr lang="en-US" smtClean="0"/>
              <a:t>11/1/2017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F929AD1-9457-472C-B16A-F04C330A00B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ONLINE HOTEL RESERVATION SYSTEM</a:t>
            </a:r>
            <a:endParaRPr lang="en-US" dirty="0"/>
          </a:p>
        </p:txBody>
      </p:sp>
      <p:sp>
        <p:nvSpPr>
          <p:cNvPr id="3" name="Subtitle 2"/>
          <p:cNvSpPr>
            <a:spLocks noGrp="1"/>
          </p:cNvSpPr>
          <p:nvPr>
            <p:ph type="subTitle" idx="1"/>
          </p:nvPr>
        </p:nvSpPr>
        <p:spPr/>
        <p:txBody>
          <a:bodyPr/>
          <a:lstStyle/>
          <a:p>
            <a:r>
              <a:rPr lang="en-US" dirty="0" smtClean="0"/>
              <a:t>Group No : 11</a:t>
            </a:r>
          </a:p>
          <a:p>
            <a:r>
              <a:rPr lang="en-US" dirty="0" smtClean="0"/>
              <a:t>Computer Science and Technology</a:t>
            </a:r>
            <a:endParaRPr lang="en-US" dirty="0"/>
          </a:p>
        </p:txBody>
      </p:sp>
    </p:spTree>
    <p:extLst>
      <p:ext uri="{BB962C8B-B14F-4D97-AF65-F5344CB8AC3E}">
        <p14:creationId xmlns:p14="http://schemas.microsoft.com/office/powerpoint/2010/main" val="38409409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800600"/>
          </a:xfrm>
        </p:spPr>
        <p:txBody>
          <a:bodyPr>
            <a:normAutofit fontScale="77500" lnSpcReduction="20000"/>
          </a:bodyPr>
          <a:lstStyle/>
          <a:p>
            <a:pPr marL="109728" indent="0" algn="just">
              <a:buNone/>
            </a:pPr>
            <a:r>
              <a:rPr lang="en-US" b="1" dirty="0"/>
              <a:t> </a:t>
            </a:r>
            <a:endParaRPr lang="en-US" dirty="0"/>
          </a:p>
          <a:p>
            <a:pPr lvl="0" algn="just"/>
            <a:r>
              <a:rPr lang="en-US" dirty="0"/>
              <a:t>Design the Class diagram, Use Case diagram and ER diagram.</a:t>
            </a:r>
          </a:p>
          <a:p>
            <a:pPr lvl="0" algn="just"/>
            <a:r>
              <a:rPr lang="en-US" dirty="0"/>
              <a:t>Design the database structure.</a:t>
            </a:r>
          </a:p>
          <a:p>
            <a:pPr lvl="0" algn="just"/>
            <a:r>
              <a:rPr lang="en-US" dirty="0"/>
              <a:t>Design tables for the database. </a:t>
            </a:r>
          </a:p>
          <a:p>
            <a:pPr marL="109728" indent="0" algn="just">
              <a:buNone/>
            </a:pPr>
            <a:r>
              <a:rPr lang="en-US" dirty="0" smtClean="0"/>
              <a:t>	</a:t>
            </a:r>
            <a:r>
              <a:rPr lang="en-US" sz="2000" dirty="0" smtClean="0"/>
              <a:t>(</a:t>
            </a:r>
            <a:r>
              <a:rPr lang="en-US" sz="2000" dirty="0" smtClean="0"/>
              <a:t>Customer, login, registration, room, </a:t>
            </a:r>
            <a:r>
              <a:rPr lang="en-US" sz="2000" dirty="0" err="1" smtClean="0"/>
              <a:t>reception_hall</a:t>
            </a:r>
            <a:r>
              <a:rPr lang="en-US" sz="2000" dirty="0" smtClean="0"/>
              <a:t>, </a:t>
            </a:r>
            <a:r>
              <a:rPr lang="en-US" sz="2000" dirty="0" smtClean="0"/>
              <a:t>reservation</a:t>
            </a:r>
            <a:r>
              <a:rPr lang="en-US" sz="2000" dirty="0" smtClean="0"/>
              <a:t>, user, </a:t>
            </a:r>
            <a:r>
              <a:rPr lang="en-US" sz="2000" dirty="0" smtClean="0"/>
              <a:t>	bill</a:t>
            </a:r>
            <a:r>
              <a:rPr lang="en-US" sz="2000" dirty="0" smtClean="0"/>
              <a:t>, payments, </a:t>
            </a:r>
            <a:r>
              <a:rPr lang="en-US" sz="2000" dirty="0" err="1" smtClean="0"/>
              <a:t>bill_payment</a:t>
            </a:r>
            <a:r>
              <a:rPr lang="en-US" sz="2000" dirty="0" smtClean="0"/>
              <a:t>, receptionist, </a:t>
            </a:r>
            <a:r>
              <a:rPr lang="en-US" sz="2000" dirty="0" smtClean="0"/>
              <a:t>admin</a:t>
            </a:r>
            <a:r>
              <a:rPr lang="en-US" sz="2000" dirty="0" smtClean="0"/>
              <a:t>)</a:t>
            </a:r>
          </a:p>
          <a:p>
            <a:pPr marL="109728" indent="0" algn="just">
              <a:buNone/>
            </a:pPr>
            <a:endParaRPr lang="en-US" sz="2000" dirty="0"/>
          </a:p>
          <a:p>
            <a:pPr lvl="0" algn="just"/>
            <a:r>
              <a:rPr lang="en-US" dirty="0"/>
              <a:t>Design interfaces</a:t>
            </a:r>
            <a:r>
              <a:rPr lang="en-US" dirty="0" smtClean="0"/>
              <a:t>.</a:t>
            </a:r>
          </a:p>
          <a:p>
            <a:pPr marL="109728" lvl="0" indent="0" algn="just">
              <a:buNone/>
            </a:pPr>
            <a:r>
              <a:rPr lang="en-US" dirty="0"/>
              <a:t>	</a:t>
            </a:r>
            <a:r>
              <a:rPr lang="en-US" sz="2000" dirty="0" smtClean="0"/>
              <a:t>(Home, </a:t>
            </a:r>
            <a:r>
              <a:rPr lang="en-US" sz="2000" dirty="0" err="1" smtClean="0"/>
              <a:t>Book_rooms</a:t>
            </a:r>
            <a:r>
              <a:rPr lang="en-US" sz="2000" dirty="0" smtClean="0"/>
              <a:t>, </a:t>
            </a:r>
            <a:r>
              <a:rPr lang="en-US" sz="2000" dirty="0" err="1" smtClean="0"/>
              <a:t>Book_halls</a:t>
            </a:r>
            <a:r>
              <a:rPr lang="en-US" sz="2000" dirty="0" smtClean="0"/>
              <a:t>, Contact us, About us, 	Gallery, </a:t>
            </a:r>
            <a:r>
              <a:rPr lang="en-US" sz="2000" dirty="0" err="1" smtClean="0"/>
              <a:t>User_login</a:t>
            </a:r>
            <a:r>
              <a:rPr lang="en-US" sz="2000" dirty="0" smtClean="0"/>
              <a:t>, Registration, </a:t>
            </a:r>
            <a:r>
              <a:rPr lang="en-US" sz="2000" dirty="0" smtClean="0"/>
              <a:t>Payments, </a:t>
            </a:r>
            <a:r>
              <a:rPr lang="en-US" sz="2000" dirty="0" err="1" smtClean="0"/>
              <a:t>Adimin</a:t>
            </a:r>
            <a:r>
              <a:rPr lang="en-US" sz="2000" dirty="0" err="1" smtClean="0"/>
              <a:t>_Interfaces</a:t>
            </a:r>
            <a:r>
              <a:rPr lang="en-US" sz="2000" dirty="0" smtClean="0"/>
              <a:t>)</a:t>
            </a:r>
            <a:endParaRPr lang="en-US" sz="2000" dirty="0" smtClean="0"/>
          </a:p>
          <a:p>
            <a:pPr marL="109728" lvl="0" indent="0" algn="just">
              <a:buNone/>
            </a:pPr>
            <a:endParaRPr lang="en-US" sz="2000" dirty="0" smtClean="0"/>
          </a:p>
          <a:p>
            <a:pPr algn="just"/>
            <a:r>
              <a:rPr lang="en-US" dirty="0" smtClean="0"/>
              <a:t>Implement some functionalities.</a:t>
            </a:r>
          </a:p>
          <a:p>
            <a:pPr marL="109728" indent="0" algn="just">
              <a:buNone/>
            </a:pPr>
            <a:r>
              <a:rPr lang="en-US" sz="2000" dirty="0"/>
              <a:t>	</a:t>
            </a:r>
            <a:r>
              <a:rPr lang="en-US" sz="2000" dirty="0" smtClean="0"/>
              <a:t>*</a:t>
            </a:r>
            <a:r>
              <a:rPr lang="en-US" sz="2000" dirty="0"/>
              <a:t>U</a:t>
            </a:r>
            <a:r>
              <a:rPr lang="en-US" sz="2000" dirty="0" smtClean="0"/>
              <a:t>ser login, Admin login</a:t>
            </a:r>
          </a:p>
          <a:p>
            <a:pPr marL="109728" indent="0" algn="just">
              <a:buNone/>
            </a:pPr>
            <a:r>
              <a:rPr lang="en-US" sz="2000" dirty="0"/>
              <a:t>	</a:t>
            </a:r>
            <a:r>
              <a:rPr lang="en-US" sz="2000" dirty="0" smtClean="0"/>
              <a:t>*</a:t>
            </a:r>
            <a:r>
              <a:rPr lang="en-US" sz="2000" dirty="0"/>
              <a:t>U</a:t>
            </a:r>
            <a:r>
              <a:rPr lang="en-US" sz="2000" dirty="0" smtClean="0"/>
              <a:t>ser registration</a:t>
            </a:r>
            <a:r>
              <a:rPr lang="en-US" sz="2000" dirty="0"/>
              <a:t> </a:t>
            </a:r>
            <a:r>
              <a:rPr lang="en-US" sz="2000" dirty="0" smtClean="0"/>
              <a:t>details are successfully save in database</a:t>
            </a:r>
            <a:endParaRPr lang="en-US" sz="2000" dirty="0"/>
          </a:p>
          <a:p>
            <a:pPr marL="109728" indent="0" algn="just">
              <a:buNone/>
            </a:pPr>
            <a:r>
              <a:rPr lang="en-US" sz="2000" dirty="0" smtClean="0"/>
              <a:t>	*Logout</a:t>
            </a:r>
          </a:p>
          <a:p>
            <a:pPr marL="109728" indent="0" algn="just">
              <a:buNone/>
            </a:pPr>
            <a:r>
              <a:rPr lang="en-US" sz="2000" dirty="0"/>
              <a:t>	</a:t>
            </a:r>
            <a:r>
              <a:rPr lang="en-US" sz="2000" dirty="0" smtClean="0"/>
              <a:t>*Complete some validations</a:t>
            </a:r>
            <a:endParaRPr lang="en-US" sz="2200" dirty="0" smtClean="0"/>
          </a:p>
          <a:p>
            <a:pPr algn="just"/>
            <a:endParaRPr lang="en-US" dirty="0"/>
          </a:p>
          <a:p>
            <a:pPr algn="just"/>
            <a:endParaRPr lang="en-US" dirty="0"/>
          </a:p>
          <a:p>
            <a:pPr algn="just"/>
            <a:endParaRPr lang="en-US" dirty="0"/>
          </a:p>
        </p:txBody>
      </p:sp>
      <p:sp>
        <p:nvSpPr>
          <p:cNvPr id="3" name="Title 2"/>
          <p:cNvSpPr>
            <a:spLocks noGrp="1"/>
          </p:cNvSpPr>
          <p:nvPr>
            <p:ph type="title"/>
          </p:nvPr>
        </p:nvSpPr>
        <p:spPr/>
        <p:txBody>
          <a:bodyPr>
            <a:normAutofit/>
          </a:bodyPr>
          <a:lstStyle/>
          <a:p>
            <a:pPr lvl="0"/>
            <a:r>
              <a:rPr lang="en-US" dirty="0"/>
              <a:t>PROGRESS OF THE </a:t>
            </a:r>
            <a:r>
              <a:rPr lang="en-US" dirty="0" smtClean="0"/>
              <a:t>PROJECT</a:t>
            </a:r>
            <a:endParaRPr lang="en-US" dirty="0"/>
          </a:p>
        </p:txBody>
      </p:sp>
    </p:spTree>
    <p:extLst>
      <p:ext uri="{BB962C8B-B14F-4D97-AF65-F5344CB8AC3E}">
        <p14:creationId xmlns:p14="http://schemas.microsoft.com/office/powerpoint/2010/main" val="10248717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dirty="0" smtClean="0"/>
              <a:t>Develop</a:t>
            </a:r>
            <a:r>
              <a:rPr lang="en-US" dirty="0"/>
              <a:t>​ ​code​ ​for​ ​completed​ </a:t>
            </a:r>
            <a:r>
              <a:rPr lang="en-US" dirty="0" smtClean="0"/>
              <a:t>​user </a:t>
            </a:r>
            <a:r>
              <a:rPr lang="en-US" dirty="0"/>
              <a:t>​</a:t>
            </a:r>
            <a:r>
              <a:rPr lang="en-US" dirty="0" smtClean="0"/>
              <a:t>interfaces.</a:t>
            </a:r>
          </a:p>
          <a:p>
            <a:pPr algn="just"/>
            <a:r>
              <a:rPr lang="en-US" dirty="0" smtClean="0"/>
              <a:t>Do</a:t>
            </a:r>
            <a:r>
              <a:rPr lang="en-US" dirty="0"/>
              <a:t>​ ​system​ ​testing​ ​after​ ​hosting​ ​database​ ​on​ </a:t>
            </a:r>
            <a:endParaRPr lang="en-US" dirty="0" smtClean="0"/>
          </a:p>
          <a:p>
            <a:pPr marL="109728" indent="0" algn="just">
              <a:buNone/>
            </a:pPr>
            <a:r>
              <a:rPr lang="en-US" dirty="0"/>
              <a:t> </a:t>
            </a:r>
            <a:r>
              <a:rPr lang="en-US" dirty="0" smtClean="0"/>
              <a:t>  </a:t>
            </a:r>
            <a:r>
              <a:rPr lang="en-US" dirty="0" smtClean="0"/>
              <a:t>​</a:t>
            </a:r>
            <a:r>
              <a:rPr lang="en-US" dirty="0"/>
              <a:t>internet​ .</a:t>
            </a:r>
          </a:p>
          <a:p>
            <a:pPr algn="just"/>
            <a:r>
              <a:rPr lang="en-US" dirty="0" smtClean="0"/>
              <a:t>Do</a:t>
            </a:r>
            <a:r>
              <a:rPr lang="en-US" dirty="0"/>
              <a:t>​ ​integrated​ ​system​ ​testing​ ​with​ ​desktop​ </a:t>
            </a:r>
            <a:r>
              <a:rPr lang="en-US" dirty="0" smtClean="0"/>
              <a:t>​</a:t>
            </a:r>
          </a:p>
          <a:p>
            <a:pPr marL="109728" indent="0" algn="just">
              <a:buNone/>
            </a:pPr>
            <a:r>
              <a:rPr lang="en-US" dirty="0" smtClean="0"/>
              <a:t>   application</a:t>
            </a:r>
            <a:endParaRPr lang="en-US" dirty="0"/>
          </a:p>
          <a:p>
            <a:pPr algn="just"/>
            <a:r>
              <a:rPr lang="en-US" dirty="0" smtClean="0"/>
              <a:t>Remaining </a:t>
            </a:r>
            <a:r>
              <a:rPr lang="en-US" dirty="0"/>
              <a:t>implementations of the functions should be done.</a:t>
            </a:r>
          </a:p>
          <a:p>
            <a:pPr algn="just"/>
            <a:r>
              <a:rPr lang="en-US" dirty="0" smtClean="0"/>
              <a:t>Validations </a:t>
            </a:r>
            <a:r>
              <a:rPr lang="en-US" dirty="0"/>
              <a:t>and the verifications should be done</a:t>
            </a:r>
          </a:p>
          <a:p>
            <a:pPr algn="just"/>
            <a:r>
              <a:rPr lang="en-US" dirty="0" smtClean="0"/>
              <a:t>Develop </a:t>
            </a:r>
            <a:r>
              <a:rPr lang="en-US" dirty="0"/>
              <a:t>and finalize the hotel reservation system.</a:t>
            </a:r>
          </a:p>
          <a:p>
            <a:endParaRPr lang="en-US" dirty="0"/>
          </a:p>
          <a:p>
            <a:endParaRPr lang="en-US" dirty="0"/>
          </a:p>
        </p:txBody>
      </p:sp>
      <p:sp>
        <p:nvSpPr>
          <p:cNvPr id="3" name="Title 2"/>
          <p:cNvSpPr>
            <a:spLocks noGrp="1"/>
          </p:cNvSpPr>
          <p:nvPr>
            <p:ph type="title"/>
          </p:nvPr>
        </p:nvSpPr>
        <p:spPr/>
        <p:txBody>
          <a:bodyPr>
            <a:normAutofit/>
          </a:bodyPr>
          <a:lstStyle/>
          <a:p>
            <a:pPr lvl="0"/>
            <a:r>
              <a:rPr lang="en-US" dirty="0"/>
              <a:t>FUTURE </a:t>
            </a:r>
            <a:r>
              <a:rPr lang="en-US" dirty="0" smtClean="0"/>
              <a:t>WORKS</a:t>
            </a:r>
            <a:endParaRPr lang="en-US" dirty="0"/>
          </a:p>
        </p:txBody>
      </p:sp>
    </p:spTree>
    <p:extLst>
      <p:ext uri="{BB962C8B-B14F-4D97-AF65-F5344CB8AC3E}">
        <p14:creationId xmlns:p14="http://schemas.microsoft.com/office/powerpoint/2010/main" val="18774596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465553"/>
              </p:ext>
            </p:extLst>
          </p:nvPr>
        </p:nvGraphicFramePr>
        <p:xfrm>
          <a:off x="685800" y="1143000"/>
          <a:ext cx="8153400" cy="5009143"/>
        </p:xfrm>
        <a:graphic>
          <a:graphicData uri="http://schemas.openxmlformats.org/drawingml/2006/table">
            <a:tbl>
              <a:tblPr firstRow="1" firstCol="1" bandRow="1">
                <a:tableStyleId>{5C22544A-7EE6-4342-B048-85BDC9FD1C3A}</a:tableStyleId>
              </a:tblPr>
              <a:tblGrid>
                <a:gridCol w="796596">
                  <a:extLst>
                    <a:ext uri="{9D8B030D-6E8A-4147-A177-3AD203B41FA5}">
                      <a16:colId xmlns:a16="http://schemas.microsoft.com/office/drawing/2014/main" val="20000"/>
                    </a:ext>
                  </a:extLst>
                </a:gridCol>
                <a:gridCol w="2342931">
                  <a:extLst>
                    <a:ext uri="{9D8B030D-6E8A-4147-A177-3AD203B41FA5}">
                      <a16:colId xmlns:a16="http://schemas.microsoft.com/office/drawing/2014/main" val="20001"/>
                    </a:ext>
                  </a:extLst>
                </a:gridCol>
                <a:gridCol w="2981597">
                  <a:extLst>
                    <a:ext uri="{9D8B030D-6E8A-4147-A177-3AD203B41FA5}">
                      <a16:colId xmlns:a16="http://schemas.microsoft.com/office/drawing/2014/main" val="20002"/>
                    </a:ext>
                  </a:extLst>
                </a:gridCol>
                <a:gridCol w="2032276">
                  <a:extLst>
                    <a:ext uri="{9D8B030D-6E8A-4147-A177-3AD203B41FA5}">
                      <a16:colId xmlns:a16="http://schemas.microsoft.com/office/drawing/2014/main" val="20003"/>
                    </a:ext>
                  </a:extLst>
                </a:gridCol>
              </a:tblGrid>
              <a:tr h="481283">
                <a:tc>
                  <a:txBody>
                    <a:bodyPr/>
                    <a:lstStyle/>
                    <a:p>
                      <a:pPr marL="0" marR="0" algn="just">
                        <a:lnSpc>
                          <a:spcPct val="115000"/>
                        </a:lnSpc>
                        <a:spcBef>
                          <a:spcPts val="0"/>
                        </a:spcBef>
                        <a:spcAft>
                          <a:spcPts val="0"/>
                        </a:spcAft>
                      </a:pPr>
                      <a:r>
                        <a:rPr lang="en-US" sz="1200" dirty="0">
                          <a:effectLst/>
                        </a:rPr>
                        <a:t>No</a:t>
                      </a:r>
                      <a:endParaRPr lang="en-US" sz="1100" dirty="0">
                        <a:effectLst/>
                        <a:latin typeface="Calibri"/>
                        <a:ea typeface="Calibri"/>
                        <a:cs typeface="Iskoola Pota"/>
                      </a:endParaRPr>
                    </a:p>
                  </a:txBody>
                  <a:tcPr marL="68580" marR="68580" marT="0" marB="0"/>
                </a:tc>
                <a:tc>
                  <a:txBody>
                    <a:bodyPr/>
                    <a:lstStyle/>
                    <a:p>
                      <a:pPr marL="0" marR="0" algn="just">
                        <a:lnSpc>
                          <a:spcPct val="115000"/>
                        </a:lnSpc>
                        <a:spcBef>
                          <a:spcPts val="0"/>
                        </a:spcBef>
                        <a:spcAft>
                          <a:spcPts val="0"/>
                        </a:spcAft>
                      </a:pPr>
                      <a:r>
                        <a:rPr lang="en-US" sz="1200">
                          <a:effectLst/>
                        </a:rPr>
                        <a:t>Registration Number</a:t>
                      </a:r>
                      <a:endParaRPr lang="en-US" sz="1100">
                        <a:effectLst/>
                        <a:latin typeface="Calibri"/>
                        <a:ea typeface="Calibri"/>
                        <a:cs typeface="Iskoola Pota"/>
                      </a:endParaRPr>
                    </a:p>
                  </a:txBody>
                  <a:tcPr marL="68580" marR="68580" marT="0" marB="0"/>
                </a:tc>
                <a:tc>
                  <a:txBody>
                    <a:bodyPr/>
                    <a:lstStyle/>
                    <a:p>
                      <a:pPr marL="0" marR="0" algn="just">
                        <a:lnSpc>
                          <a:spcPct val="115000"/>
                        </a:lnSpc>
                        <a:spcBef>
                          <a:spcPts val="0"/>
                        </a:spcBef>
                        <a:spcAft>
                          <a:spcPts val="0"/>
                        </a:spcAft>
                      </a:pPr>
                      <a:r>
                        <a:rPr lang="en-US" sz="1200">
                          <a:effectLst/>
                        </a:rPr>
                        <a:t>Name</a:t>
                      </a:r>
                      <a:endParaRPr lang="en-US" sz="1100">
                        <a:effectLst/>
                        <a:latin typeface="Calibri"/>
                        <a:ea typeface="Calibri"/>
                        <a:cs typeface="Iskoola Pota"/>
                      </a:endParaRPr>
                    </a:p>
                  </a:txBody>
                  <a:tcPr marL="68580" marR="68580" marT="0" marB="0"/>
                </a:tc>
                <a:tc>
                  <a:txBody>
                    <a:bodyPr/>
                    <a:lstStyle/>
                    <a:p>
                      <a:pPr marL="0" marR="0" algn="just">
                        <a:lnSpc>
                          <a:spcPct val="115000"/>
                        </a:lnSpc>
                        <a:spcBef>
                          <a:spcPts val="0"/>
                        </a:spcBef>
                        <a:spcAft>
                          <a:spcPts val="1000"/>
                        </a:spcAft>
                      </a:pPr>
                      <a:r>
                        <a:rPr lang="en-US" sz="1200">
                          <a:effectLst/>
                        </a:rPr>
                        <a:t>Individual Contribution</a:t>
                      </a:r>
                      <a:endParaRPr lang="en-US" sz="1100">
                        <a:effectLst/>
                        <a:latin typeface="Calibri"/>
                        <a:ea typeface="Calibri"/>
                        <a:cs typeface="Iskoola Pota"/>
                      </a:endParaRPr>
                    </a:p>
                  </a:txBody>
                  <a:tcPr marL="68580" marR="68580" marT="0" marB="0"/>
                </a:tc>
                <a:extLst>
                  <a:ext uri="{0D108BD9-81ED-4DB2-BD59-A6C34878D82A}">
                    <a16:rowId xmlns:a16="http://schemas.microsoft.com/office/drawing/2014/main" val="10000"/>
                  </a:ext>
                </a:extLst>
              </a:tr>
              <a:tr h="1195117">
                <a:tc>
                  <a:txBody>
                    <a:bodyPr/>
                    <a:lstStyle/>
                    <a:p>
                      <a:pPr marL="0" marR="0" algn="just">
                        <a:lnSpc>
                          <a:spcPct val="115000"/>
                        </a:lnSpc>
                        <a:spcBef>
                          <a:spcPts val="0"/>
                        </a:spcBef>
                        <a:spcAft>
                          <a:spcPts val="1000"/>
                        </a:spcAft>
                      </a:pPr>
                      <a:r>
                        <a:rPr lang="en-US" sz="1200">
                          <a:effectLst/>
                        </a:rPr>
                        <a:t>1</a:t>
                      </a:r>
                      <a:endParaRPr lang="en-US" sz="1100">
                        <a:effectLst/>
                        <a:latin typeface="Calibri"/>
                        <a:ea typeface="Calibri"/>
                        <a:cs typeface="Iskoola Pota"/>
                      </a:endParaRPr>
                    </a:p>
                  </a:txBody>
                  <a:tcPr marL="68580" marR="68580" marT="0" marB="0"/>
                </a:tc>
                <a:tc>
                  <a:txBody>
                    <a:bodyPr/>
                    <a:lstStyle/>
                    <a:p>
                      <a:pPr marL="0" marR="0" algn="just">
                        <a:lnSpc>
                          <a:spcPct val="115000"/>
                        </a:lnSpc>
                        <a:spcBef>
                          <a:spcPts val="0"/>
                        </a:spcBef>
                        <a:spcAft>
                          <a:spcPts val="1000"/>
                        </a:spcAft>
                      </a:pPr>
                      <a:r>
                        <a:rPr lang="en-US" sz="1200" dirty="0">
                          <a:effectLst/>
                        </a:rPr>
                        <a:t>UWU/CST/15/013</a:t>
                      </a:r>
                      <a:endParaRPr lang="en-US" sz="1100" dirty="0">
                        <a:effectLst/>
                        <a:latin typeface="Calibri"/>
                        <a:ea typeface="Calibri"/>
                        <a:cs typeface="Iskoola Pota"/>
                      </a:endParaRPr>
                    </a:p>
                  </a:txBody>
                  <a:tcPr marL="68580" marR="68580" marT="0" marB="0"/>
                </a:tc>
                <a:tc>
                  <a:txBody>
                    <a:bodyPr/>
                    <a:lstStyle/>
                    <a:p>
                      <a:pPr marL="0" marR="0" algn="just">
                        <a:lnSpc>
                          <a:spcPct val="115000"/>
                        </a:lnSpc>
                        <a:spcBef>
                          <a:spcPts val="0"/>
                        </a:spcBef>
                        <a:spcAft>
                          <a:spcPts val="1000"/>
                        </a:spcAft>
                      </a:pPr>
                      <a:r>
                        <a:rPr lang="en-US" sz="1200" dirty="0" err="1">
                          <a:effectLst/>
                        </a:rPr>
                        <a:t>Jayasinghe</a:t>
                      </a:r>
                      <a:r>
                        <a:rPr lang="en-US" sz="1200" dirty="0">
                          <a:effectLst/>
                        </a:rPr>
                        <a:t> </a:t>
                      </a:r>
                      <a:r>
                        <a:rPr lang="en-US" sz="1200" dirty="0" smtClean="0">
                          <a:effectLst/>
                        </a:rPr>
                        <a:t>K</a:t>
                      </a:r>
                      <a:r>
                        <a:rPr lang="en-US" sz="1200" dirty="0">
                          <a:effectLst/>
                        </a:rPr>
                        <a:t>. C.                     </a:t>
                      </a:r>
                      <a:endParaRPr lang="en-US" sz="1100" dirty="0">
                        <a:effectLst/>
                        <a:latin typeface="Calibri"/>
                        <a:ea typeface="Calibri"/>
                        <a:cs typeface="Iskoola Pota"/>
                      </a:endParaRPr>
                    </a:p>
                  </a:txBody>
                  <a:tcPr marL="68580" marR="68580" marT="0" marB="0"/>
                </a:tc>
                <a:tc>
                  <a:txBody>
                    <a:bodyPr/>
                    <a:lstStyle/>
                    <a:p>
                      <a:pPr marL="0" marR="0">
                        <a:lnSpc>
                          <a:spcPct val="115000"/>
                        </a:lnSpc>
                        <a:spcBef>
                          <a:spcPts val="0"/>
                        </a:spcBef>
                        <a:spcAft>
                          <a:spcPts val="1000"/>
                        </a:spcAft>
                      </a:pPr>
                      <a:r>
                        <a:rPr lang="en-US" sz="1200" dirty="0">
                          <a:effectLst/>
                        </a:rPr>
                        <a:t>Designed and implement the database , Design class diagram and Use Case diagrams, Do documentation.</a:t>
                      </a:r>
                      <a:endParaRPr lang="en-US" sz="1100" dirty="0">
                        <a:effectLst/>
                        <a:latin typeface="Calibri"/>
                        <a:ea typeface="Calibri"/>
                        <a:cs typeface="Iskoola Pota"/>
                      </a:endParaRPr>
                    </a:p>
                  </a:txBody>
                  <a:tcPr marL="68580" marR="68580" marT="0" marB="0"/>
                </a:tc>
                <a:extLst>
                  <a:ext uri="{0D108BD9-81ED-4DB2-BD59-A6C34878D82A}">
                    <a16:rowId xmlns:a16="http://schemas.microsoft.com/office/drawing/2014/main" val="10001"/>
                  </a:ext>
                </a:extLst>
              </a:tr>
              <a:tr h="1066800">
                <a:tc>
                  <a:txBody>
                    <a:bodyPr/>
                    <a:lstStyle/>
                    <a:p>
                      <a:pPr marL="0" marR="0" algn="just">
                        <a:lnSpc>
                          <a:spcPct val="115000"/>
                        </a:lnSpc>
                        <a:spcBef>
                          <a:spcPts val="0"/>
                        </a:spcBef>
                        <a:spcAft>
                          <a:spcPts val="1000"/>
                        </a:spcAft>
                      </a:pPr>
                      <a:r>
                        <a:rPr lang="en-US" sz="1200">
                          <a:effectLst/>
                        </a:rPr>
                        <a:t>2</a:t>
                      </a:r>
                      <a:endParaRPr lang="en-US" sz="1100">
                        <a:effectLst/>
                        <a:latin typeface="Calibri"/>
                        <a:ea typeface="Calibri"/>
                        <a:cs typeface="Iskoola Pota"/>
                      </a:endParaRPr>
                    </a:p>
                  </a:txBody>
                  <a:tcPr marL="68580" marR="68580" marT="0" marB="0"/>
                </a:tc>
                <a:tc>
                  <a:txBody>
                    <a:bodyPr/>
                    <a:lstStyle/>
                    <a:p>
                      <a:pPr marL="0" marR="0" algn="just">
                        <a:lnSpc>
                          <a:spcPct val="115000"/>
                        </a:lnSpc>
                        <a:spcBef>
                          <a:spcPts val="0"/>
                        </a:spcBef>
                        <a:spcAft>
                          <a:spcPts val="1000"/>
                        </a:spcAft>
                      </a:pPr>
                      <a:r>
                        <a:rPr lang="en-US" sz="1200">
                          <a:effectLst/>
                        </a:rPr>
                        <a:t>UWU/CST/15/024</a:t>
                      </a:r>
                      <a:endParaRPr lang="en-US" sz="1100">
                        <a:effectLst/>
                        <a:latin typeface="Calibri"/>
                        <a:ea typeface="Calibri"/>
                        <a:cs typeface="Iskoola Pota"/>
                      </a:endParaRPr>
                    </a:p>
                  </a:txBody>
                  <a:tcPr marL="68580" marR="68580" marT="0" marB="0"/>
                </a:tc>
                <a:tc>
                  <a:txBody>
                    <a:bodyPr/>
                    <a:lstStyle/>
                    <a:p>
                      <a:pPr marL="0" marR="0" algn="just">
                        <a:lnSpc>
                          <a:spcPct val="115000"/>
                        </a:lnSpc>
                        <a:spcBef>
                          <a:spcPts val="0"/>
                        </a:spcBef>
                        <a:spcAft>
                          <a:spcPts val="1000"/>
                        </a:spcAft>
                      </a:pPr>
                      <a:r>
                        <a:rPr lang="en-US" sz="1200" dirty="0" err="1">
                          <a:effectLst/>
                        </a:rPr>
                        <a:t>Mahadeva</a:t>
                      </a:r>
                      <a:r>
                        <a:rPr lang="en-US" sz="1200" dirty="0">
                          <a:effectLst/>
                        </a:rPr>
                        <a:t> S.                            </a:t>
                      </a:r>
                      <a:endParaRPr lang="en-US" sz="1100" dirty="0">
                        <a:effectLst/>
                        <a:latin typeface="Calibri"/>
                        <a:ea typeface="Calibri"/>
                        <a:cs typeface="Iskoola Pota"/>
                      </a:endParaRPr>
                    </a:p>
                  </a:txBody>
                  <a:tcPr marL="68580" marR="68580" marT="0" marB="0"/>
                </a:tc>
                <a:tc>
                  <a:txBody>
                    <a:bodyPr/>
                    <a:lstStyle/>
                    <a:p>
                      <a:pPr marL="0" marR="0">
                        <a:lnSpc>
                          <a:spcPct val="115000"/>
                        </a:lnSpc>
                        <a:spcBef>
                          <a:spcPts val="0"/>
                        </a:spcBef>
                        <a:spcAft>
                          <a:spcPts val="1000"/>
                        </a:spcAft>
                      </a:pPr>
                      <a:r>
                        <a:rPr lang="en-US" sz="1200" dirty="0">
                          <a:effectLst/>
                        </a:rPr>
                        <a:t>Design interface ‘Gallery’, </a:t>
                      </a:r>
                      <a:r>
                        <a:rPr lang="en-US" sz="1200" dirty="0" smtClean="0">
                          <a:effectLst/>
                        </a:rPr>
                        <a:t>Design</a:t>
                      </a:r>
                      <a:r>
                        <a:rPr lang="en-US" sz="1200" baseline="0" dirty="0" smtClean="0">
                          <a:effectLst/>
                        </a:rPr>
                        <a:t> </a:t>
                      </a:r>
                      <a:r>
                        <a:rPr lang="en-US" sz="1200" dirty="0" smtClean="0">
                          <a:effectLst/>
                        </a:rPr>
                        <a:t>ER </a:t>
                      </a:r>
                      <a:r>
                        <a:rPr lang="en-US" sz="1200" dirty="0">
                          <a:effectLst/>
                        </a:rPr>
                        <a:t>diagram , Do documentation.</a:t>
                      </a:r>
                      <a:endParaRPr lang="en-US" sz="1100" dirty="0">
                        <a:effectLst/>
                        <a:latin typeface="Calibri"/>
                        <a:ea typeface="Calibri"/>
                        <a:cs typeface="Iskoola Pota"/>
                      </a:endParaRPr>
                    </a:p>
                  </a:txBody>
                  <a:tcPr marL="68580" marR="68580" marT="0" marB="0"/>
                </a:tc>
                <a:extLst>
                  <a:ext uri="{0D108BD9-81ED-4DB2-BD59-A6C34878D82A}">
                    <a16:rowId xmlns:a16="http://schemas.microsoft.com/office/drawing/2014/main" val="10002"/>
                  </a:ext>
                </a:extLst>
              </a:tr>
              <a:tr h="685800">
                <a:tc>
                  <a:txBody>
                    <a:bodyPr/>
                    <a:lstStyle/>
                    <a:p>
                      <a:pPr marL="0" marR="0" algn="just">
                        <a:lnSpc>
                          <a:spcPct val="115000"/>
                        </a:lnSpc>
                        <a:spcBef>
                          <a:spcPts val="0"/>
                        </a:spcBef>
                        <a:spcAft>
                          <a:spcPts val="1000"/>
                        </a:spcAft>
                      </a:pPr>
                      <a:r>
                        <a:rPr lang="en-US" sz="1200">
                          <a:effectLst/>
                        </a:rPr>
                        <a:t>3</a:t>
                      </a:r>
                      <a:endParaRPr lang="en-US" sz="1100">
                        <a:effectLst/>
                        <a:latin typeface="Calibri"/>
                        <a:ea typeface="Calibri"/>
                        <a:cs typeface="Iskoola Pota"/>
                      </a:endParaRPr>
                    </a:p>
                  </a:txBody>
                  <a:tcPr marL="68580" marR="68580" marT="0" marB="0"/>
                </a:tc>
                <a:tc>
                  <a:txBody>
                    <a:bodyPr/>
                    <a:lstStyle/>
                    <a:p>
                      <a:pPr marL="0" marR="0" algn="just">
                        <a:lnSpc>
                          <a:spcPct val="115000"/>
                        </a:lnSpc>
                        <a:spcBef>
                          <a:spcPts val="0"/>
                        </a:spcBef>
                        <a:spcAft>
                          <a:spcPts val="1000"/>
                        </a:spcAft>
                      </a:pPr>
                      <a:r>
                        <a:rPr lang="en-US" sz="1200">
                          <a:effectLst/>
                        </a:rPr>
                        <a:t>UWU/CST/15/036</a:t>
                      </a:r>
                      <a:endParaRPr lang="en-US" sz="1100">
                        <a:effectLst/>
                        <a:latin typeface="Calibri"/>
                        <a:ea typeface="Calibri"/>
                        <a:cs typeface="Iskoola Pota"/>
                      </a:endParaRPr>
                    </a:p>
                  </a:txBody>
                  <a:tcPr marL="68580" marR="68580" marT="0" marB="0"/>
                </a:tc>
                <a:tc>
                  <a:txBody>
                    <a:bodyPr/>
                    <a:lstStyle/>
                    <a:p>
                      <a:pPr marL="0" marR="0" algn="just">
                        <a:lnSpc>
                          <a:spcPct val="115000"/>
                        </a:lnSpc>
                        <a:spcBef>
                          <a:spcPts val="0"/>
                        </a:spcBef>
                        <a:spcAft>
                          <a:spcPts val="1000"/>
                        </a:spcAft>
                      </a:pPr>
                      <a:r>
                        <a:rPr lang="en-US" sz="1200" dirty="0" err="1">
                          <a:effectLst/>
                        </a:rPr>
                        <a:t>Priyadarshana</a:t>
                      </a:r>
                      <a:r>
                        <a:rPr lang="en-US" sz="1200" dirty="0">
                          <a:effectLst/>
                        </a:rPr>
                        <a:t> L. P. K. R.    </a:t>
                      </a:r>
                      <a:endParaRPr lang="en-US" sz="1100" dirty="0">
                        <a:effectLst/>
                        <a:latin typeface="Calibri"/>
                        <a:ea typeface="Calibri"/>
                        <a:cs typeface="Iskoola Pota"/>
                      </a:endParaRPr>
                    </a:p>
                  </a:txBody>
                  <a:tcPr marL="68580" marR="68580" marT="0" marB="0"/>
                </a:tc>
                <a:tc>
                  <a:txBody>
                    <a:bodyPr/>
                    <a:lstStyle/>
                    <a:p>
                      <a:pPr marL="0" marR="0" algn="just">
                        <a:lnSpc>
                          <a:spcPct val="115000"/>
                        </a:lnSpc>
                        <a:spcBef>
                          <a:spcPts val="0"/>
                        </a:spcBef>
                        <a:spcAft>
                          <a:spcPts val="1000"/>
                        </a:spcAft>
                      </a:pPr>
                      <a:r>
                        <a:rPr lang="en-US" sz="1200" dirty="0">
                          <a:effectLst/>
                        </a:rPr>
                        <a:t>Design interfaces for admin</a:t>
                      </a:r>
                      <a:r>
                        <a:rPr lang="en-US" sz="1200" dirty="0" smtClean="0">
                          <a:effectLst/>
                        </a:rPr>
                        <a:t>. Implement</a:t>
                      </a:r>
                      <a:r>
                        <a:rPr lang="en-US" sz="1200" baseline="0" dirty="0" smtClean="0">
                          <a:effectLst/>
                        </a:rPr>
                        <a:t> Use Case </a:t>
                      </a:r>
                      <a:r>
                        <a:rPr lang="en-US" sz="1200" dirty="0" smtClean="0">
                          <a:effectLst/>
                        </a:rPr>
                        <a:t>Diagram</a:t>
                      </a:r>
                      <a:endParaRPr lang="en-US" sz="1100" dirty="0">
                        <a:effectLst/>
                        <a:latin typeface="Calibri"/>
                        <a:ea typeface="Calibri"/>
                        <a:cs typeface="Iskoola Pota"/>
                      </a:endParaRPr>
                    </a:p>
                  </a:txBody>
                  <a:tcPr marL="68580" marR="68580" marT="0" marB="0"/>
                </a:tc>
                <a:extLst>
                  <a:ext uri="{0D108BD9-81ED-4DB2-BD59-A6C34878D82A}">
                    <a16:rowId xmlns:a16="http://schemas.microsoft.com/office/drawing/2014/main" val="10003"/>
                  </a:ext>
                </a:extLst>
              </a:tr>
              <a:tr h="609600">
                <a:tc>
                  <a:txBody>
                    <a:bodyPr/>
                    <a:lstStyle/>
                    <a:p>
                      <a:pPr marL="0" marR="0" algn="just">
                        <a:lnSpc>
                          <a:spcPct val="115000"/>
                        </a:lnSpc>
                        <a:spcBef>
                          <a:spcPts val="0"/>
                        </a:spcBef>
                        <a:spcAft>
                          <a:spcPts val="1000"/>
                        </a:spcAft>
                      </a:pPr>
                      <a:r>
                        <a:rPr lang="en-US" sz="1200">
                          <a:effectLst/>
                        </a:rPr>
                        <a:t>4</a:t>
                      </a:r>
                      <a:endParaRPr lang="en-US" sz="1100">
                        <a:effectLst/>
                        <a:latin typeface="Calibri"/>
                        <a:ea typeface="Calibri"/>
                        <a:cs typeface="Iskoola Pota"/>
                      </a:endParaRPr>
                    </a:p>
                  </a:txBody>
                  <a:tcPr marL="68580" marR="68580" marT="0" marB="0"/>
                </a:tc>
                <a:tc>
                  <a:txBody>
                    <a:bodyPr/>
                    <a:lstStyle/>
                    <a:p>
                      <a:pPr marL="0" marR="0" algn="just">
                        <a:lnSpc>
                          <a:spcPct val="115000"/>
                        </a:lnSpc>
                        <a:spcBef>
                          <a:spcPts val="0"/>
                        </a:spcBef>
                        <a:spcAft>
                          <a:spcPts val="1000"/>
                        </a:spcAft>
                      </a:pPr>
                      <a:r>
                        <a:rPr lang="en-US" sz="1200">
                          <a:effectLst/>
                        </a:rPr>
                        <a:t>UWU/CST/15/049</a:t>
                      </a:r>
                      <a:endParaRPr lang="en-US" sz="1100">
                        <a:effectLst/>
                        <a:latin typeface="Calibri"/>
                        <a:ea typeface="Calibri"/>
                        <a:cs typeface="Iskoola Pota"/>
                      </a:endParaRPr>
                    </a:p>
                  </a:txBody>
                  <a:tcPr marL="68580" marR="68580" marT="0" marB="0"/>
                </a:tc>
                <a:tc>
                  <a:txBody>
                    <a:bodyPr/>
                    <a:lstStyle/>
                    <a:p>
                      <a:pPr marL="0" marR="0" algn="just">
                        <a:lnSpc>
                          <a:spcPct val="115000"/>
                        </a:lnSpc>
                        <a:spcBef>
                          <a:spcPts val="0"/>
                        </a:spcBef>
                        <a:spcAft>
                          <a:spcPts val="1000"/>
                        </a:spcAft>
                      </a:pPr>
                      <a:r>
                        <a:rPr lang="en-US" sz="1200">
                          <a:effectLst/>
                        </a:rPr>
                        <a:t>Thanish M. M. M.                   </a:t>
                      </a:r>
                      <a:endParaRPr lang="en-US" sz="1100">
                        <a:effectLst/>
                        <a:latin typeface="Calibri"/>
                        <a:ea typeface="Calibri"/>
                        <a:cs typeface="Iskoola Pota"/>
                      </a:endParaRPr>
                    </a:p>
                  </a:txBody>
                  <a:tcPr marL="68580" marR="68580" marT="0" marB="0"/>
                </a:tc>
                <a:tc>
                  <a:txBody>
                    <a:bodyPr/>
                    <a:lstStyle/>
                    <a:p>
                      <a:pPr marL="0" marR="0">
                        <a:lnSpc>
                          <a:spcPct val="115000"/>
                        </a:lnSpc>
                        <a:spcBef>
                          <a:spcPts val="0"/>
                        </a:spcBef>
                        <a:spcAft>
                          <a:spcPts val="1000"/>
                        </a:spcAft>
                      </a:pPr>
                      <a:r>
                        <a:rPr lang="en-US" sz="1200">
                          <a:effectLst/>
                        </a:rPr>
                        <a:t>Implement class diagram</a:t>
                      </a:r>
                      <a:endParaRPr lang="en-US" sz="1100">
                        <a:effectLst/>
                        <a:latin typeface="Calibri"/>
                        <a:ea typeface="Calibri"/>
                        <a:cs typeface="Iskoola Pota"/>
                      </a:endParaRPr>
                    </a:p>
                  </a:txBody>
                  <a:tcPr marL="68580" marR="68580" marT="0" marB="0"/>
                </a:tc>
                <a:extLst>
                  <a:ext uri="{0D108BD9-81ED-4DB2-BD59-A6C34878D82A}">
                    <a16:rowId xmlns:a16="http://schemas.microsoft.com/office/drawing/2014/main" val="10004"/>
                  </a:ext>
                </a:extLst>
              </a:tr>
              <a:tr h="970543">
                <a:tc>
                  <a:txBody>
                    <a:bodyPr/>
                    <a:lstStyle/>
                    <a:p>
                      <a:pPr marL="0" marR="0" algn="just">
                        <a:lnSpc>
                          <a:spcPct val="115000"/>
                        </a:lnSpc>
                        <a:spcBef>
                          <a:spcPts val="0"/>
                        </a:spcBef>
                        <a:spcAft>
                          <a:spcPts val="1000"/>
                        </a:spcAft>
                      </a:pPr>
                      <a:r>
                        <a:rPr lang="en-US" sz="1200">
                          <a:effectLst/>
                        </a:rPr>
                        <a:t>5</a:t>
                      </a:r>
                      <a:endParaRPr lang="en-US" sz="1100">
                        <a:effectLst/>
                        <a:latin typeface="Calibri"/>
                        <a:ea typeface="Calibri"/>
                        <a:cs typeface="Iskoola Pota"/>
                      </a:endParaRPr>
                    </a:p>
                  </a:txBody>
                  <a:tcPr marL="68580" marR="68580" marT="0" marB="0"/>
                </a:tc>
                <a:tc>
                  <a:txBody>
                    <a:bodyPr/>
                    <a:lstStyle/>
                    <a:p>
                      <a:pPr marL="0" marR="0" algn="just">
                        <a:lnSpc>
                          <a:spcPct val="115000"/>
                        </a:lnSpc>
                        <a:spcBef>
                          <a:spcPts val="0"/>
                        </a:spcBef>
                        <a:spcAft>
                          <a:spcPts val="1000"/>
                        </a:spcAft>
                      </a:pPr>
                      <a:r>
                        <a:rPr lang="en-US" sz="1200">
                          <a:effectLst/>
                        </a:rPr>
                        <a:t>UWU/CST/15/060</a:t>
                      </a:r>
                      <a:endParaRPr lang="en-US" sz="1100">
                        <a:effectLst/>
                        <a:latin typeface="Calibri"/>
                        <a:ea typeface="Calibri"/>
                        <a:cs typeface="Iskoola Pota"/>
                      </a:endParaRPr>
                    </a:p>
                  </a:txBody>
                  <a:tcPr marL="68580" marR="68580" marT="0" marB="0"/>
                </a:tc>
                <a:tc>
                  <a:txBody>
                    <a:bodyPr/>
                    <a:lstStyle/>
                    <a:p>
                      <a:pPr marL="0" marR="0" algn="just">
                        <a:lnSpc>
                          <a:spcPct val="115000"/>
                        </a:lnSpc>
                        <a:spcBef>
                          <a:spcPts val="0"/>
                        </a:spcBef>
                        <a:spcAft>
                          <a:spcPts val="1000"/>
                        </a:spcAft>
                      </a:pPr>
                      <a:r>
                        <a:rPr lang="en-US" sz="1200">
                          <a:effectLst/>
                        </a:rPr>
                        <a:t>Senadheera H. L.                     </a:t>
                      </a:r>
                      <a:endParaRPr lang="en-US" sz="1100">
                        <a:effectLst/>
                        <a:latin typeface="Calibri"/>
                        <a:ea typeface="Calibri"/>
                        <a:cs typeface="Iskoola Pota"/>
                      </a:endParaRPr>
                    </a:p>
                  </a:txBody>
                  <a:tcPr marL="68580" marR="68580" marT="0" marB="0"/>
                </a:tc>
                <a:tc>
                  <a:txBody>
                    <a:bodyPr/>
                    <a:lstStyle/>
                    <a:p>
                      <a:pPr marL="0" marR="0">
                        <a:lnSpc>
                          <a:spcPct val="115000"/>
                        </a:lnSpc>
                        <a:spcBef>
                          <a:spcPts val="0"/>
                        </a:spcBef>
                        <a:spcAft>
                          <a:spcPts val="1000"/>
                        </a:spcAft>
                      </a:pPr>
                      <a:r>
                        <a:rPr lang="en-US" sz="1200" dirty="0">
                          <a:effectLst/>
                        </a:rPr>
                        <a:t>Design </a:t>
                      </a:r>
                      <a:r>
                        <a:rPr lang="en-US" sz="1200" dirty="0" smtClean="0">
                          <a:effectLst/>
                        </a:rPr>
                        <a:t>all Interfaces </a:t>
                      </a:r>
                      <a:r>
                        <a:rPr lang="en-US" sz="1200" dirty="0">
                          <a:effectLst/>
                        </a:rPr>
                        <a:t>for customer and implement use case diagram</a:t>
                      </a:r>
                      <a:endParaRPr lang="en-US" sz="1100" dirty="0">
                        <a:effectLst/>
                        <a:latin typeface="Calibri"/>
                        <a:ea typeface="Calibri"/>
                        <a:cs typeface="Iskoola Pota"/>
                      </a:endParaRPr>
                    </a:p>
                  </a:txBody>
                  <a:tcPr marL="68580" marR="68580" marT="0" marB="0"/>
                </a:tc>
                <a:extLst>
                  <a:ext uri="{0D108BD9-81ED-4DB2-BD59-A6C34878D82A}">
                    <a16:rowId xmlns:a16="http://schemas.microsoft.com/office/drawing/2014/main" val="10005"/>
                  </a:ext>
                </a:extLst>
              </a:tr>
            </a:tbl>
          </a:graphicData>
        </a:graphic>
      </p:graphicFrame>
      <p:sp>
        <p:nvSpPr>
          <p:cNvPr id="3" name="Title 2"/>
          <p:cNvSpPr>
            <a:spLocks noGrp="1"/>
          </p:cNvSpPr>
          <p:nvPr>
            <p:ph type="title"/>
          </p:nvPr>
        </p:nvSpPr>
        <p:spPr>
          <a:xfrm>
            <a:off x="457200" y="274638"/>
            <a:ext cx="8229600" cy="868362"/>
          </a:xfrm>
        </p:spPr>
        <p:txBody>
          <a:bodyPr>
            <a:normAutofit/>
          </a:bodyPr>
          <a:lstStyle/>
          <a:p>
            <a:r>
              <a:rPr lang="en-US" sz="2000" dirty="0" smtClean="0"/>
              <a:t>Individual Contribution</a:t>
            </a:r>
            <a:endParaRPr lang="en-US" sz="2000" dirty="0"/>
          </a:p>
        </p:txBody>
      </p:sp>
    </p:spTree>
    <p:extLst>
      <p:ext uri="{BB962C8B-B14F-4D97-AF65-F5344CB8AC3E}">
        <p14:creationId xmlns:p14="http://schemas.microsoft.com/office/powerpoint/2010/main" val="20936722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590800"/>
            <a:ext cx="8229600" cy="1143000"/>
          </a:xfrm>
        </p:spPr>
        <p:txBody>
          <a:bodyPr>
            <a:normAutofit/>
          </a:bodyPr>
          <a:lstStyle/>
          <a:p>
            <a:r>
              <a:rPr lang="en-US" dirty="0" smtClean="0"/>
              <a:t>THANK YOU…………!</a:t>
            </a:r>
            <a:endParaRPr lang="en-US" dirty="0"/>
          </a:p>
        </p:txBody>
      </p:sp>
    </p:spTree>
    <p:extLst>
      <p:ext uri="{BB962C8B-B14F-4D97-AF65-F5344CB8AC3E}">
        <p14:creationId xmlns:p14="http://schemas.microsoft.com/office/powerpoint/2010/main" val="38358943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109728" indent="0">
              <a:buNone/>
            </a:pPr>
            <a:endParaRPr lang="en-US" sz="3100" dirty="0"/>
          </a:p>
          <a:p>
            <a:pPr marL="109728" indent="0">
              <a:buNone/>
            </a:pPr>
            <a:r>
              <a:rPr lang="en-US" sz="3100" dirty="0" smtClean="0"/>
              <a:t>1.</a:t>
            </a:r>
            <a:r>
              <a:rPr lang="en-GB" sz="3100" dirty="0"/>
              <a:t> </a:t>
            </a:r>
            <a:r>
              <a:rPr lang="en-US" sz="3100" dirty="0" smtClean="0"/>
              <a:t>INTRODUCTION</a:t>
            </a:r>
            <a:endParaRPr lang="en-US" sz="3100" dirty="0"/>
          </a:p>
          <a:p>
            <a:pPr marL="109728" indent="0">
              <a:buNone/>
            </a:pPr>
            <a:r>
              <a:rPr lang="en-US" sz="3100" dirty="0" smtClean="0"/>
              <a:t>	1.1 </a:t>
            </a:r>
            <a:r>
              <a:rPr lang="en-US" sz="3100" dirty="0"/>
              <a:t>Project Background </a:t>
            </a:r>
            <a:endParaRPr lang="en-US" sz="3100" dirty="0" smtClean="0"/>
          </a:p>
          <a:p>
            <a:pPr marL="109728" indent="0">
              <a:buNone/>
            </a:pPr>
            <a:r>
              <a:rPr lang="en-US" sz="3100" dirty="0" smtClean="0"/>
              <a:t>	1.2 </a:t>
            </a:r>
            <a:r>
              <a:rPr lang="en-US" sz="3100" dirty="0"/>
              <a:t>Project </a:t>
            </a:r>
            <a:r>
              <a:rPr lang="en-US" sz="3100" dirty="0" smtClean="0"/>
              <a:t>aims/objectives </a:t>
            </a:r>
            <a:endParaRPr lang="en-US" sz="3100" dirty="0"/>
          </a:p>
          <a:p>
            <a:pPr marL="109728" indent="0">
              <a:buNone/>
            </a:pPr>
            <a:r>
              <a:rPr lang="en-US" sz="3100" dirty="0"/>
              <a:t>	</a:t>
            </a:r>
            <a:r>
              <a:rPr lang="en-US" sz="3100" dirty="0" smtClean="0"/>
              <a:t>1.3 Main </a:t>
            </a:r>
            <a:r>
              <a:rPr lang="en-US" sz="3100" dirty="0"/>
              <a:t>features of the </a:t>
            </a:r>
            <a:r>
              <a:rPr lang="en-US" sz="3100" dirty="0" smtClean="0"/>
              <a:t>system</a:t>
            </a:r>
            <a:endParaRPr lang="en-US" sz="3100" dirty="0"/>
          </a:p>
          <a:p>
            <a:pPr marL="109728" indent="0">
              <a:buNone/>
            </a:pPr>
            <a:r>
              <a:rPr lang="en-US" sz="3100" dirty="0" smtClean="0"/>
              <a:t>2.</a:t>
            </a:r>
            <a:r>
              <a:rPr lang="en-GB" sz="3100" dirty="0"/>
              <a:t> </a:t>
            </a:r>
            <a:r>
              <a:rPr lang="en-US" sz="3100" dirty="0" smtClean="0"/>
              <a:t>UML </a:t>
            </a:r>
            <a:r>
              <a:rPr lang="en-US" sz="3100" dirty="0"/>
              <a:t>DIAGRAMS	</a:t>
            </a:r>
          </a:p>
          <a:p>
            <a:pPr marL="109728" indent="0">
              <a:buNone/>
            </a:pPr>
            <a:r>
              <a:rPr lang="en-US" sz="3100" dirty="0" smtClean="0"/>
              <a:t>	2.1 </a:t>
            </a:r>
            <a:r>
              <a:rPr lang="en-US" sz="3100" dirty="0"/>
              <a:t>Class Diagram	</a:t>
            </a:r>
          </a:p>
          <a:p>
            <a:pPr marL="109728" indent="0">
              <a:buNone/>
            </a:pPr>
            <a:r>
              <a:rPr lang="en-US" sz="3100" dirty="0" smtClean="0"/>
              <a:t>	2.2 </a:t>
            </a:r>
            <a:r>
              <a:rPr lang="en-US" sz="3100" dirty="0"/>
              <a:t>Use Case Diagram	</a:t>
            </a:r>
          </a:p>
          <a:p>
            <a:pPr marL="109728" indent="0">
              <a:buNone/>
            </a:pPr>
            <a:r>
              <a:rPr lang="en-US" sz="3100" dirty="0" smtClean="0"/>
              <a:t>3. ER </a:t>
            </a:r>
            <a:r>
              <a:rPr lang="en-US" sz="3100" dirty="0"/>
              <a:t>DIAGRAM	</a:t>
            </a:r>
          </a:p>
          <a:p>
            <a:pPr marL="109728" indent="0">
              <a:buNone/>
            </a:pPr>
            <a:r>
              <a:rPr lang="en-US" sz="3100" dirty="0" smtClean="0"/>
              <a:t>4.</a:t>
            </a:r>
            <a:r>
              <a:rPr lang="en-GB" sz="3100" dirty="0"/>
              <a:t> </a:t>
            </a:r>
            <a:r>
              <a:rPr lang="en-US" sz="3100" dirty="0" smtClean="0"/>
              <a:t>PROGRESS </a:t>
            </a:r>
            <a:r>
              <a:rPr lang="en-US" sz="3100" dirty="0"/>
              <a:t>OF THE PROJECT	</a:t>
            </a:r>
          </a:p>
          <a:p>
            <a:pPr marL="109728" indent="0">
              <a:buNone/>
            </a:pPr>
            <a:r>
              <a:rPr lang="en-GB" sz="3100" dirty="0" smtClean="0"/>
              <a:t>	4.1 </a:t>
            </a:r>
            <a:r>
              <a:rPr lang="en-GB" sz="3100" dirty="0"/>
              <a:t>Description on the </a:t>
            </a:r>
            <a:r>
              <a:rPr lang="en-GB" sz="3100" dirty="0" smtClean="0"/>
              <a:t>work</a:t>
            </a:r>
            <a:endParaRPr lang="en-US" sz="3100" dirty="0"/>
          </a:p>
          <a:p>
            <a:pPr marL="109728" indent="0">
              <a:buNone/>
            </a:pPr>
            <a:r>
              <a:rPr lang="en-US" sz="3100" dirty="0" smtClean="0"/>
              <a:t>5.</a:t>
            </a:r>
            <a:r>
              <a:rPr lang="en-GB" sz="3100" dirty="0"/>
              <a:t> </a:t>
            </a:r>
            <a:r>
              <a:rPr lang="en-US" sz="3100" dirty="0" smtClean="0"/>
              <a:t>FUTURE </a:t>
            </a:r>
            <a:r>
              <a:rPr lang="en-US" sz="3100" dirty="0"/>
              <a:t>WORKS	</a:t>
            </a:r>
          </a:p>
          <a:p>
            <a:pPr marL="109728" indent="0">
              <a:buNone/>
            </a:pPr>
            <a:r>
              <a:rPr lang="en-US" sz="3100" dirty="0" smtClean="0"/>
              <a:t>6.</a:t>
            </a:r>
            <a:r>
              <a:rPr lang="en-GB" sz="3100" dirty="0"/>
              <a:t> </a:t>
            </a:r>
            <a:r>
              <a:rPr lang="en-US" sz="3100" dirty="0" smtClean="0"/>
              <a:t>INDIVIDUAL </a:t>
            </a:r>
            <a:r>
              <a:rPr lang="en-US" sz="3100" dirty="0"/>
              <a:t>CONTRIBUTION	</a:t>
            </a:r>
          </a:p>
          <a:p>
            <a:pPr marL="109728" indent="0">
              <a:buNone/>
            </a:pPr>
            <a:r>
              <a:rPr lang="en-US" dirty="0"/>
              <a:t> </a:t>
            </a:r>
          </a:p>
          <a:p>
            <a:endParaRPr lang="en-US" dirty="0"/>
          </a:p>
        </p:txBody>
      </p:sp>
      <p:sp>
        <p:nvSpPr>
          <p:cNvPr id="3" name="Title 2"/>
          <p:cNvSpPr>
            <a:spLocks noGrp="1"/>
          </p:cNvSpPr>
          <p:nvPr>
            <p:ph type="title"/>
          </p:nvPr>
        </p:nvSpPr>
        <p:spPr/>
        <p:txBody>
          <a:bodyPr/>
          <a:lstStyle/>
          <a:p>
            <a:r>
              <a:rPr lang="en-US" dirty="0" smtClean="0"/>
              <a:t>Content……..</a:t>
            </a:r>
            <a:endParaRPr lang="en-US" dirty="0"/>
          </a:p>
        </p:txBody>
      </p:sp>
    </p:spTree>
    <p:extLst>
      <p:ext uri="{BB962C8B-B14F-4D97-AF65-F5344CB8AC3E}">
        <p14:creationId xmlns:p14="http://schemas.microsoft.com/office/powerpoint/2010/main" val="25793086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066800"/>
            <a:ext cx="8305800" cy="5334000"/>
          </a:xfrm>
        </p:spPr>
        <p:txBody>
          <a:bodyPr>
            <a:normAutofit fontScale="85000" lnSpcReduction="10000"/>
          </a:bodyPr>
          <a:lstStyle/>
          <a:p>
            <a:pPr algn="just"/>
            <a:r>
              <a:rPr lang="en-US" dirty="0" smtClean="0"/>
              <a:t>ARALIYA </a:t>
            </a:r>
            <a:r>
              <a:rPr lang="en-US" dirty="0"/>
              <a:t>is a 50 room standard imaginary hotel with 3 luxury reception halls. The hotel is using a traditional way of reserving a room. The receptionist uses the log book to know if there is room vacancy. We make this Hotel Reservation System because of the easy use for customers. They can directly go to this </a:t>
            </a:r>
            <a:r>
              <a:rPr lang="en-US" dirty="0" smtClean="0"/>
              <a:t>web </a:t>
            </a:r>
            <a:r>
              <a:rPr lang="en-US" dirty="0"/>
              <a:t>application and reserve rooms and reception halls by their selves. 	</a:t>
            </a:r>
            <a:endParaRPr lang="en-US" dirty="0" smtClean="0"/>
          </a:p>
          <a:p>
            <a:pPr algn="just"/>
            <a:r>
              <a:rPr lang="en-US" dirty="0" smtClean="0"/>
              <a:t>This </a:t>
            </a:r>
            <a:r>
              <a:rPr lang="en-US" dirty="0"/>
              <a:t>is a very efficient method. If a receptionist does all these jobs she has task lots of questions from the customers to fulfill their requirements</a:t>
            </a:r>
            <a:r>
              <a:rPr lang="en-US" dirty="0" smtClean="0"/>
              <a:t>.</a:t>
            </a:r>
            <a:endParaRPr lang="en-US" dirty="0"/>
          </a:p>
          <a:p>
            <a:pPr algn="just"/>
            <a:r>
              <a:rPr lang="en-US" dirty="0"/>
              <a:t>Through the use of computerized hotel reservation system, the receptionist will easily locate the vacant room and assigned it to the client or customer</a:t>
            </a:r>
            <a:r>
              <a:rPr lang="en-US" dirty="0" smtClean="0"/>
              <a:t>.</a:t>
            </a:r>
            <a:endParaRPr lang="en-US" dirty="0"/>
          </a:p>
          <a:p>
            <a:pPr algn="just"/>
            <a:r>
              <a:rPr lang="en-US" dirty="0"/>
              <a:t>Customer also can choose a room for their preferences with their own.    </a:t>
            </a:r>
          </a:p>
          <a:p>
            <a:endParaRPr lang="en-US" dirty="0"/>
          </a:p>
        </p:txBody>
      </p:sp>
      <p:sp>
        <p:nvSpPr>
          <p:cNvPr id="3" name="Title 2"/>
          <p:cNvSpPr>
            <a:spLocks noGrp="1"/>
          </p:cNvSpPr>
          <p:nvPr>
            <p:ph type="title"/>
          </p:nvPr>
        </p:nvSpPr>
        <p:spPr>
          <a:xfrm>
            <a:off x="457200" y="152400"/>
            <a:ext cx="8229600" cy="1143000"/>
          </a:xfrm>
        </p:spPr>
        <p:txBody>
          <a:bodyPr/>
          <a:lstStyle/>
          <a:p>
            <a:r>
              <a:rPr lang="en-US" dirty="0" smtClean="0"/>
              <a:t>Project Background</a:t>
            </a:r>
            <a:endParaRPr lang="en-US" dirty="0"/>
          </a:p>
        </p:txBody>
      </p:sp>
    </p:spTree>
    <p:extLst>
      <p:ext uri="{BB962C8B-B14F-4D97-AF65-F5344CB8AC3E}">
        <p14:creationId xmlns:p14="http://schemas.microsoft.com/office/powerpoint/2010/main" val="38611231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endParaRPr lang="en-US" dirty="0"/>
          </a:p>
          <a:p>
            <a:pPr algn="just"/>
            <a:r>
              <a:rPr lang="en-US" dirty="0"/>
              <a:t>The hotel reservation system will provide services to customer, receptionist, and an      administration. Customers can make searches, reservations and cancel an existing reservation from the hotel reservation </a:t>
            </a:r>
            <a:r>
              <a:rPr lang="en-US" dirty="0" smtClean="0"/>
              <a:t>web </a:t>
            </a:r>
            <a:r>
              <a:rPr lang="en-US" dirty="0"/>
              <a:t>application. Administrator can add/update the hotel and room information. </a:t>
            </a:r>
          </a:p>
          <a:p>
            <a:pPr algn="just"/>
            <a:endParaRPr lang="en-US" dirty="0"/>
          </a:p>
        </p:txBody>
      </p:sp>
      <p:sp>
        <p:nvSpPr>
          <p:cNvPr id="3" name="Title 2"/>
          <p:cNvSpPr>
            <a:spLocks noGrp="1"/>
          </p:cNvSpPr>
          <p:nvPr>
            <p:ph type="title"/>
          </p:nvPr>
        </p:nvSpPr>
        <p:spPr/>
        <p:txBody>
          <a:bodyPr>
            <a:normAutofit/>
          </a:bodyPr>
          <a:lstStyle/>
          <a:p>
            <a:r>
              <a:rPr lang="en-US" dirty="0"/>
              <a:t>Project aims / objectives  : </a:t>
            </a:r>
          </a:p>
        </p:txBody>
      </p:sp>
    </p:spTree>
    <p:extLst>
      <p:ext uri="{BB962C8B-B14F-4D97-AF65-F5344CB8AC3E}">
        <p14:creationId xmlns:p14="http://schemas.microsoft.com/office/powerpoint/2010/main" val="6102931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143000"/>
            <a:ext cx="8229600" cy="5105400"/>
          </a:xfrm>
        </p:spPr>
        <p:txBody>
          <a:bodyPr>
            <a:normAutofit fontScale="92500" lnSpcReduction="20000"/>
          </a:bodyPr>
          <a:lstStyle/>
          <a:p>
            <a:pPr lvl="0" algn="just"/>
            <a:r>
              <a:rPr lang="en-US" dirty="0"/>
              <a:t>Save the client’s information into the database prior to Booking or Check in.</a:t>
            </a:r>
          </a:p>
          <a:p>
            <a:pPr lvl="0" algn="just"/>
            <a:r>
              <a:rPr lang="en-US" dirty="0"/>
              <a:t>Customize the type of Hotel rooms with prices.</a:t>
            </a:r>
          </a:p>
          <a:p>
            <a:pPr lvl="0" algn="just"/>
            <a:r>
              <a:rPr lang="en-US" dirty="0"/>
              <a:t>Booking for the customer for specific date with advance.</a:t>
            </a:r>
          </a:p>
          <a:p>
            <a:pPr lvl="0" algn="just"/>
            <a:r>
              <a:rPr lang="en-US" dirty="0"/>
              <a:t>Can pay payments through credit/debit cards.</a:t>
            </a:r>
          </a:p>
          <a:p>
            <a:pPr lvl="0" algn="just"/>
            <a:r>
              <a:rPr lang="en-US" dirty="0"/>
              <a:t>After a successful payment or successful reservation customer will receive an email/message from the system.</a:t>
            </a:r>
          </a:p>
          <a:p>
            <a:pPr lvl="0" algn="just"/>
            <a:r>
              <a:rPr lang="en-US" dirty="0"/>
              <a:t>Check in into the hotel for the duration.</a:t>
            </a:r>
          </a:p>
          <a:p>
            <a:pPr lvl="0" algn="just"/>
            <a:r>
              <a:rPr lang="en-US" dirty="0"/>
              <a:t>Checkout from the hotel after payment operation.</a:t>
            </a:r>
          </a:p>
          <a:p>
            <a:pPr lvl="0" algn="just"/>
            <a:r>
              <a:rPr lang="en-US" dirty="0"/>
              <a:t>Each time make a reservation, room status is updated and the customer details are added to the hotel database.</a:t>
            </a:r>
          </a:p>
          <a:p>
            <a:endParaRPr lang="en-US" dirty="0"/>
          </a:p>
        </p:txBody>
      </p:sp>
      <p:sp>
        <p:nvSpPr>
          <p:cNvPr id="3" name="Title 2"/>
          <p:cNvSpPr>
            <a:spLocks noGrp="1"/>
          </p:cNvSpPr>
          <p:nvPr>
            <p:ph type="title"/>
          </p:nvPr>
        </p:nvSpPr>
        <p:spPr>
          <a:xfrm>
            <a:off x="457200" y="76200"/>
            <a:ext cx="8229600" cy="1143000"/>
          </a:xfrm>
        </p:spPr>
        <p:txBody>
          <a:bodyPr/>
          <a:lstStyle/>
          <a:p>
            <a:r>
              <a:rPr lang="en-US" dirty="0">
                <a:effectLst/>
              </a:rPr>
              <a:t>Main features of the system</a:t>
            </a:r>
            <a:endParaRPr lang="en-US" dirty="0"/>
          </a:p>
        </p:txBody>
      </p:sp>
    </p:spTree>
    <p:extLst>
      <p:ext uri="{BB962C8B-B14F-4D97-AF65-F5344CB8AC3E}">
        <p14:creationId xmlns:p14="http://schemas.microsoft.com/office/powerpoint/2010/main" val="3545742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438400"/>
            <a:ext cx="8229600" cy="1143000"/>
          </a:xfrm>
        </p:spPr>
        <p:txBody>
          <a:bodyPr/>
          <a:lstStyle/>
          <a:p>
            <a:r>
              <a:rPr lang="en-US" dirty="0" smtClean="0"/>
              <a:t>UML Diagrams………</a:t>
            </a:r>
            <a:endParaRPr lang="en-US" dirty="0"/>
          </a:p>
        </p:txBody>
      </p:sp>
    </p:spTree>
    <p:extLst>
      <p:ext uri="{BB962C8B-B14F-4D97-AF65-F5344CB8AC3E}">
        <p14:creationId xmlns:p14="http://schemas.microsoft.com/office/powerpoint/2010/main" val="623407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852964"/>
          </a:xfrm>
        </p:spPr>
        <p:txBody>
          <a:bodyPr>
            <a:normAutofit/>
          </a:bodyPr>
          <a:lstStyle/>
          <a:p>
            <a:r>
              <a:rPr lang="en-US" dirty="0" smtClean="0"/>
              <a:t>Class Diagram</a:t>
            </a:r>
            <a:endParaRPr lang="en-US" dirty="0"/>
          </a:p>
        </p:txBody>
      </p:sp>
      <p:pic>
        <p:nvPicPr>
          <p:cNvPr id="1026" name="Picture 2" descr="C:\Users\kanchana\Desktop\IMG-20171101-WA000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852964"/>
            <a:ext cx="7924800" cy="6005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941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13855"/>
            <a:ext cx="8229600" cy="715962"/>
          </a:xfrm>
        </p:spPr>
        <p:txBody>
          <a:bodyPr>
            <a:normAutofit fontScale="90000"/>
          </a:bodyPr>
          <a:lstStyle/>
          <a:p>
            <a:r>
              <a:rPr lang="en-US" dirty="0" smtClean="0"/>
              <a:t>Use-Case Diagram</a:t>
            </a:r>
            <a:endParaRPr lang="en-US" dirty="0"/>
          </a:p>
        </p:txBody>
      </p:sp>
      <p:pic>
        <p:nvPicPr>
          <p:cNvPr id="1026" name="Picture 2" descr="C:\Users\kanchana\Desktop\IMG-20171101-WA00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609600"/>
            <a:ext cx="7980218" cy="6160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5341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 Diagram</a:t>
            </a:r>
            <a:endParaRPr lang="en-US" dirty="0"/>
          </a:p>
        </p:txBody>
      </p:sp>
      <p:pic>
        <p:nvPicPr>
          <p:cNvPr id="1026" name="Picture 2" descr="C:\Users\kanchana\Desktop\IMG-20171101-WA000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6400"/>
            <a:ext cx="9144000" cy="4114799"/>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a:off x="3352800" y="2362200"/>
            <a:ext cx="381000" cy="2286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03886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100</TotalTime>
  <Words>439</Words>
  <Application>Microsoft Office PowerPoint</Application>
  <PresentationFormat>On-screen Show (4:3)</PresentationFormat>
  <Paragraphs>90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Iskoola Pota</vt:lpstr>
      <vt:lpstr>Lucida Sans Unicode</vt:lpstr>
      <vt:lpstr>Verdana</vt:lpstr>
      <vt:lpstr>Wingdings 2</vt:lpstr>
      <vt:lpstr>Wingdings 3</vt:lpstr>
      <vt:lpstr>Concourse</vt:lpstr>
      <vt:lpstr>ONLINE HOTEL RESERVATION SYSTEM</vt:lpstr>
      <vt:lpstr>Content……..</vt:lpstr>
      <vt:lpstr>Project Background</vt:lpstr>
      <vt:lpstr>Project aims / objectives  : </vt:lpstr>
      <vt:lpstr>Main features of the system</vt:lpstr>
      <vt:lpstr>UML Diagrams………</vt:lpstr>
      <vt:lpstr>Class Diagram</vt:lpstr>
      <vt:lpstr>Use-Case Diagram</vt:lpstr>
      <vt:lpstr>ER Diagram</vt:lpstr>
      <vt:lpstr>PROGRESS OF THE PROJECT</vt:lpstr>
      <vt:lpstr>FUTURE WORKS</vt:lpstr>
      <vt:lpstr>Individual Contribution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HOTEL RESERVATION SYSTEM</dc:title>
  <dc:creator>kanchana</dc:creator>
  <cp:lastModifiedBy>Kapila Priyadarshana</cp:lastModifiedBy>
  <cp:revision>14</cp:revision>
  <dcterms:created xsi:type="dcterms:W3CDTF">2017-11-01T16:09:30Z</dcterms:created>
  <dcterms:modified xsi:type="dcterms:W3CDTF">2017-11-02T07:34:06Z</dcterms:modified>
</cp:coreProperties>
</file>