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i="1" lang="en-US" sz="4400">
                <a:solidFill>
                  <a:schemeClr val="dk1"/>
                </a:solidFill>
                <a:latin typeface="Calibri"/>
                <a:ea typeface="Calibri"/>
                <a:cs typeface="Calibri"/>
                <a:sym typeface="Calibri"/>
              </a:rPr>
              <a:t>ERD for Daikin Industries - Industry Visit Project</a:t>
            </a:r>
            <a:endParaRPr i="1"/>
          </a:p>
        </p:txBody>
      </p:sp>
      <p:sp>
        <p:nvSpPr>
          <p:cNvPr id="85" name="Google Shape;85;p13"/>
          <p:cNvSpPr txBox="1"/>
          <p:nvPr>
            <p:ph idx="1" type="subTitle"/>
          </p:nvPr>
        </p:nvSpPr>
        <p:spPr>
          <a:xfrm>
            <a:off x="1371600" y="3984523"/>
            <a:ext cx="6400800" cy="17526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rgbClr val="888888"/>
              </a:buClr>
              <a:buSzPct val="100000"/>
              <a:buNone/>
            </a:pPr>
            <a:r>
              <a:rPr b="1" lang="en-US">
                <a:solidFill>
                  <a:schemeClr val="dk1"/>
                </a:solidFill>
              </a:rPr>
              <a:t>Project:</a:t>
            </a:r>
            <a:r>
              <a:rPr lang="en-US">
                <a:solidFill>
                  <a:schemeClr val="dk1"/>
                </a:solidFill>
              </a:rPr>
              <a:t> Industry Visit at Daikin Industries</a:t>
            </a:r>
            <a:endParaRPr>
              <a:solidFill>
                <a:schemeClr val="dk1"/>
              </a:solidFill>
            </a:endParaRPr>
          </a:p>
          <a:p>
            <a:pPr indent="0" lvl="0" marL="0" rtl="0" algn="l">
              <a:spcBef>
                <a:spcPts val="448"/>
              </a:spcBef>
              <a:spcAft>
                <a:spcPts val="0"/>
              </a:spcAft>
              <a:buClr>
                <a:srgbClr val="888888"/>
              </a:buClr>
              <a:buSzPct val="100000"/>
              <a:buNone/>
            </a:pPr>
            <a:r>
              <a:rPr b="1" lang="en-US">
                <a:solidFill>
                  <a:schemeClr val="dk1"/>
                </a:solidFill>
              </a:rPr>
              <a:t>Objective:</a:t>
            </a:r>
            <a:r>
              <a:rPr lang="en-US">
                <a:solidFill>
                  <a:schemeClr val="dk1"/>
                </a:solidFill>
              </a:rPr>
              <a:t> Create an Entity Relationship Diagram (ERD) for Daikin Industries</a:t>
            </a:r>
            <a:endParaRPr>
              <a:solidFill>
                <a:schemeClr val="dk1"/>
              </a:solidFill>
            </a:endParaRPr>
          </a:p>
          <a:p>
            <a:pPr indent="0" lvl="0" marL="0" rtl="0" algn="l">
              <a:spcBef>
                <a:spcPts val="448"/>
              </a:spcBef>
              <a:spcAft>
                <a:spcPts val="0"/>
              </a:spcAft>
              <a:buClr>
                <a:srgbClr val="888888"/>
              </a:buClr>
              <a:buSzPct val="100000"/>
              <a:buNone/>
            </a:pPr>
            <a:r>
              <a:rPr b="1" lang="en-US">
                <a:solidFill>
                  <a:schemeClr val="dk1"/>
                </a:solidFill>
              </a:rPr>
              <a:t>Focus:</a:t>
            </a:r>
            <a:r>
              <a:rPr lang="en-US">
                <a:solidFill>
                  <a:schemeClr val="dk1"/>
                </a:solidFill>
              </a:rPr>
              <a:t> Modeling key business processes and data flow</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14"/>
          <p:cNvSpPr/>
          <p:nvPr/>
        </p:nvSpPr>
        <p:spPr>
          <a:xfrm>
            <a:off x="2286"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1" name="Google Shape;91;p14"/>
          <p:cNvSpPr/>
          <p:nvPr/>
        </p:nvSpPr>
        <p:spPr>
          <a:xfrm>
            <a:off x="0" y="0"/>
            <a:ext cx="3125454"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2" name="Google Shape;92;p14"/>
          <p:cNvSpPr txBox="1"/>
          <p:nvPr>
            <p:ph type="title"/>
          </p:nvPr>
        </p:nvSpPr>
        <p:spPr>
          <a:xfrm>
            <a:off x="312375" y="1153513"/>
            <a:ext cx="2669400" cy="4461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100"/>
              <a:buFont typeface="Calibri"/>
              <a:buNone/>
            </a:pPr>
            <a:r>
              <a:rPr b="1" lang="en-US" sz="4100">
                <a:solidFill>
                  <a:srgbClr val="FFFFFF"/>
                </a:solidFill>
              </a:rPr>
              <a:t>Problem Statement</a:t>
            </a:r>
            <a:endParaRPr b="1"/>
          </a:p>
        </p:txBody>
      </p:sp>
      <p:sp>
        <p:nvSpPr>
          <p:cNvPr id="93" name="Google Shape;93;p14"/>
          <p:cNvSpPr txBox="1"/>
          <p:nvPr>
            <p:ph idx="1" type="body"/>
          </p:nvPr>
        </p:nvSpPr>
        <p:spPr>
          <a:xfrm>
            <a:off x="3335481" y="591344"/>
            <a:ext cx="5179868" cy="5585619"/>
          </a:xfrm>
          <a:prstGeom prst="rect">
            <a:avLst/>
          </a:prstGeom>
          <a:noFill/>
          <a:ln>
            <a:noFill/>
          </a:ln>
        </p:spPr>
        <p:txBody>
          <a:bodyPr anchorCtr="0" anchor="ctr"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500"/>
              <a:buFont typeface="Times New Roman"/>
              <a:buChar char="•"/>
            </a:pPr>
            <a:r>
              <a:rPr lang="en-US" sz="2500">
                <a:latin typeface="Times New Roman"/>
                <a:ea typeface="Times New Roman"/>
                <a:cs typeface="Times New Roman"/>
                <a:sym typeface="Times New Roman"/>
              </a:rPr>
              <a:t>During the industry visit to Daikin Industries, the goal was to understand the company's operations and data management practices. The challenge was to design an ERD that accurately reflects the company's data flow, including order processing, inventory management, customer interactions, and supplier coordination. The ERD helps in identifying data relationships and streamlining operational efficiency.</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5"/>
          <p:cNvSpPr/>
          <p:nvPr/>
        </p:nvSpPr>
        <p:spPr>
          <a:xfrm>
            <a:off x="7" y="-5705"/>
            <a:ext cx="9143993" cy="16943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9" name="Google Shape;99;p15"/>
          <p:cNvSpPr txBox="1"/>
          <p:nvPr>
            <p:ph type="title"/>
          </p:nvPr>
        </p:nvSpPr>
        <p:spPr>
          <a:xfrm>
            <a:off x="867638" y="637762"/>
            <a:ext cx="7416372" cy="9001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500"/>
              <a:buFont typeface="Calibri"/>
              <a:buNone/>
            </a:pPr>
            <a:r>
              <a:rPr lang="en-US" sz="3500">
                <a:solidFill>
                  <a:schemeClr val="lt1"/>
                </a:solidFill>
              </a:rPr>
              <a:t>Data and Analysis</a:t>
            </a:r>
            <a:endParaRPr/>
          </a:p>
        </p:txBody>
      </p:sp>
      <p:sp>
        <p:nvSpPr>
          <p:cNvPr id="100" name="Google Shape;100;p15"/>
          <p:cNvSpPr/>
          <p:nvPr/>
        </p:nvSpPr>
        <p:spPr>
          <a:xfrm>
            <a:off x="0" y="1688641"/>
            <a:ext cx="9143992" cy="51693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1" name="Google Shape;101;p15"/>
          <p:cNvSpPr/>
          <p:nvPr/>
        </p:nvSpPr>
        <p:spPr>
          <a:xfrm>
            <a:off x="867638" y="2010758"/>
            <a:ext cx="342892"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2" name="Google Shape;102;p15"/>
          <p:cNvSpPr txBox="1"/>
          <p:nvPr>
            <p:ph idx="1" type="body"/>
          </p:nvPr>
        </p:nvSpPr>
        <p:spPr>
          <a:xfrm>
            <a:off x="866661" y="2217343"/>
            <a:ext cx="7410669" cy="395961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100"/>
              <a:buChar char="•"/>
            </a:pPr>
            <a:r>
              <a:rPr lang="en-US" sz="2100"/>
              <a:t>The ERD includes the following entities:</a:t>
            </a:r>
            <a:endParaRPr/>
          </a:p>
          <a:p>
            <a:pPr indent="-342900" lvl="0" marL="342900" rtl="0" algn="just">
              <a:spcBef>
                <a:spcPts val="420"/>
              </a:spcBef>
              <a:spcAft>
                <a:spcPts val="0"/>
              </a:spcAft>
              <a:buClr>
                <a:schemeClr val="dk1"/>
              </a:buClr>
              <a:buSzPts val="2100"/>
              <a:buChar char="•"/>
            </a:pPr>
            <a:r>
              <a:rPr lang="en-US" sz="2100"/>
              <a:t>- Orders, Customers, Payments, and Shipments</a:t>
            </a:r>
            <a:endParaRPr/>
          </a:p>
          <a:p>
            <a:pPr indent="-342900" lvl="0" marL="342900" rtl="0" algn="just">
              <a:spcBef>
                <a:spcPts val="420"/>
              </a:spcBef>
              <a:spcAft>
                <a:spcPts val="0"/>
              </a:spcAft>
              <a:buClr>
                <a:schemeClr val="dk1"/>
              </a:buClr>
              <a:buSzPts val="2100"/>
              <a:buChar char="•"/>
            </a:pPr>
            <a:r>
              <a:rPr lang="en-US" sz="2100"/>
              <a:t>- Products, Inventory, and Warehouses</a:t>
            </a:r>
            <a:endParaRPr/>
          </a:p>
          <a:p>
            <a:pPr indent="-342900" lvl="0" marL="342900" rtl="0" algn="just">
              <a:spcBef>
                <a:spcPts val="420"/>
              </a:spcBef>
              <a:spcAft>
                <a:spcPts val="0"/>
              </a:spcAft>
              <a:buClr>
                <a:schemeClr val="dk1"/>
              </a:buClr>
              <a:buSzPts val="2100"/>
              <a:buChar char="•"/>
            </a:pPr>
            <a:r>
              <a:rPr lang="en-US" sz="2100"/>
              <a:t>- Suppliers and Supplier Orders</a:t>
            </a:r>
            <a:endParaRPr/>
          </a:p>
          <a:p>
            <a:pPr indent="-342900" lvl="0" marL="342900" rtl="0" algn="just">
              <a:spcBef>
                <a:spcPts val="420"/>
              </a:spcBef>
              <a:spcAft>
                <a:spcPts val="0"/>
              </a:spcAft>
              <a:buClr>
                <a:schemeClr val="dk1"/>
              </a:buClr>
              <a:buSzPts val="2100"/>
              <a:buChar char="•"/>
            </a:pPr>
            <a:r>
              <a:rPr lang="en-US" sz="2100"/>
              <a:t>- Employees, Departments, and Service Technicians</a:t>
            </a:r>
            <a:endParaRPr/>
          </a:p>
          <a:p>
            <a:pPr indent="-342900" lvl="0" marL="342900" rtl="0" algn="just">
              <a:spcBef>
                <a:spcPts val="420"/>
              </a:spcBef>
              <a:spcAft>
                <a:spcPts val="0"/>
              </a:spcAft>
              <a:buClr>
                <a:schemeClr val="dk1"/>
              </a:buClr>
              <a:buSzPts val="2100"/>
              <a:buChar char="•"/>
            </a:pPr>
            <a:r>
              <a:rPr lang="en-US" sz="2100"/>
              <a:t>- Service Requests and Manufacturing Plants</a:t>
            </a:r>
            <a:endParaRPr/>
          </a:p>
          <a:p>
            <a:pPr indent="-209550" lvl="0" marL="342900" rtl="0" algn="just">
              <a:spcBef>
                <a:spcPts val="420"/>
              </a:spcBef>
              <a:spcAft>
                <a:spcPts val="0"/>
              </a:spcAft>
              <a:buClr>
                <a:schemeClr val="dk1"/>
              </a:buClr>
              <a:buSzPts val="2100"/>
              <a:buNone/>
            </a:pPr>
            <a:r>
              <a:t/>
            </a:r>
            <a:endParaRPr sz="2100"/>
          </a:p>
          <a:p>
            <a:pPr indent="-342900" lvl="0" marL="342900" rtl="0" algn="just">
              <a:spcBef>
                <a:spcPts val="420"/>
              </a:spcBef>
              <a:spcAft>
                <a:spcPts val="0"/>
              </a:spcAft>
              <a:buClr>
                <a:schemeClr val="dk1"/>
              </a:buClr>
              <a:buSzPts val="2100"/>
              <a:buChar char="•"/>
            </a:pPr>
            <a:r>
              <a:rPr lang="en-US" sz="2100"/>
              <a:t>Relationships include many-to-one, one-to-one, and many-to-many connections to model real-world business interactions.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16"/>
          <p:cNvSpPr/>
          <p:nvPr/>
        </p:nvSpPr>
        <p:spPr>
          <a:xfrm>
            <a:off x="7" y="-5705"/>
            <a:ext cx="9143993" cy="16943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 name="Google Shape;108;p16"/>
          <p:cNvSpPr txBox="1"/>
          <p:nvPr>
            <p:ph type="title"/>
          </p:nvPr>
        </p:nvSpPr>
        <p:spPr>
          <a:xfrm>
            <a:off x="867638" y="637762"/>
            <a:ext cx="7416372" cy="9001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500"/>
              <a:buFont typeface="Calibri"/>
              <a:buNone/>
            </a:pPr>
            <a:r>
              <a:rPr lang="en-US" sz="3500">
                <a:solidFill>
                  <a:schemeClr val="lt1"/>
                </a:solidFill>
              </a:rPr>
              <a:t>Observations</a:t>
            </a:r>
            <a:endParaRPr/>
          </a:p>
        </p:txBody>
      </p:sp>
      <p:sp>
        <p:nvSpPr>
          <p:cNvPr id="109" name="Google Shape;109;p16"/>
          <p:cNvSpPr/>
          <p:nvPr/>
        </p:nvSpPr>
        <p:spPr>
          <a:xfrm>
            <a:off x="0" y="1688641"/>
            <a:ext cx="9143992" cy="51693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0" name="Google Shape;110;p16"/>
          <p:cNvSpPr/>
          <p:nvPr/>
        </p:nvSpPr>
        <p:spPr>
          <a:xfrm>
            <a:off x="867638" y="2010758"/>
            <a:ext cx="342892"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1" name="Google Shape;111;p16"/>
          <p:cNvSpPr txBox="1"/>
          <p:nvPr>
            <p:ph idx="1" type="body"/>
          </p:nvPr>
        </p:nvSpPr>
        <p:spPr>
          <a:xfrm>
            <a:off x="866661" y="2217343"/>
            <a:ext cx="7410669" cy="395961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100"/>
              <a:buChar char="•"/>
            </a:pPr>
            <a:r>
              <a:rPr lang="en-US" sz="2100"/>
              <a:t>1. Comprehensive coverage of data relationships ensures efficient data flow.</a:t>
            </a:r>
            <a:endParaRPr/>
          </a:p>
          <a:p>
            <a:pPr indent="-342900" lvl="0" marL="342900" rtl="0" algn="just">
              <a:spcBef>
                <a:spcPts val="420"/>
              </a:spcBef>
              <a:spcAft>
                <a:spcPts val="0"/>
              </a:spcAft>
              <a:buClr>
                <a:schemeClr val="dk1"/>
              </a:buClr>
              <a:buSzPts val="2100"/>
              <a:buChar char="•"/>
            </a:pPr>
            <a:r>
              <a:rPr lang="en-US" sz="2100"/>
              <a:t>2. Proper normalization of entities reduces data redundancy.</a:t>
            </a:r>
            <a:endParaRPr/>
          </a:p>
          <a:p>
            <a:pPr indent="-342900" lvl="0" marL="342900" rtl="0" algn="just">
              <a:spcBef>
                <a:spcPts val="420"/>
              </a:spcBef>
              <a:spcAft>
                <a:spcPts val="0"/>
              </a:spcAft>
              <a:buClr>
                <a:schemeClr val="dk1"/>
              </a:buClr>
              <a:buSzPts val="2100"/>
              <a:buChar char="•"/>
            </a:pPr>
            <a:r>
              <a:rPr lang="en-US" sz="2100"/>
              <a:t>3. Clear linkages between orders, products, and inventory enhance order processing.</a:t>
            </a:r>
            <a:endParaRPr/>
          </a:p>
          <a:p>
            <a:pPr indent="-342900" lvl="0" marL="342900" rtl="0" algn="just">
              <a:spcBef>
                <a:spcPts val="420"/>
              </a:spcBef>
              <a:spcAft>
                <a:spcPts val="0"/>
              </a:spcAft>
              <a:buClr>
                <a:schemeClr val="dk1"/>
              </a:buClr>
              <a:buSzPts val="2100"/>
              <a:buChar char="•"/>
            </a:pPr>
            <a:r>
              <a:rPr lang="en-US" sz="2100"/>
              <a:t>4. Incorporation of payment and shipment details ensures end-to-end tracking.</a:t>
            </a:r>
            <a:endParaRPr/>
          </a:p>
          <a:p>
            <a:pPr indent="-342900" lvl="0" marL="342900" rtl="0" algn="just">
              <a:spcBef>
                <a:spcPts val="420"/>
              </a:spcBef>
              <a:spcAft>
                <a:spcPts val="0"/>
              </a:spcAft>
              <a:buClr>
                <a:schemeClr val="dk1"/>
              </a:buClr>
              <a:buSzPts val="2100"/>
              <a:buChar char="•"/>
            </a:pPr>
            <a:r>
              <a:rPr lang="en-US" sz="2100"/>
              <a:t>5. Employee and technician data management is well-organized for service handling.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17"/>
          <p:cNvSpPr/>
          <p:nvPr/>
        </p:nvSpPr>
        <p:spPr>
          <a:xfrm>
            <a:off x="7" y="-5705"/>
            <a:ext cx="9143993" cy="16943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7" name="Google Shape;117;p17"/>
          <p:cNvSpPr txBox="1"/>
          <p:nvPr>
            <p:ph type="title"/>
          </p:nvPr>
        </p:nvSpPr>
        <p:spPr>
          <a:xfrm>
            <a:off x="867638" y="637762"/>
            <a:ext cx="7416372" cy="9001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lt1"/>
              </a:buClr>
              <a:buSzPts val="3500"/>
              <a:buFont typeface="Calibri"/>
              <a:buNone/>
            </a:pPr>
            <a:r>
              <a:rPr lang="en-US" sz="3500">
                <a:solidFill>
                  <a:schemeClr val="lt1"/>
                </a:solidFill>
              </a:rPr>
              <a:t>Insights and Recommendations</a:t>
            </a:r>
            <a:endParaRPr/>
          </a:p>
        </p:txBody>
      </p:sp>
      <p:sp>
        <p:nvSpPr>
          <p:cNvPr id="118" name="Google Shape;118;p17"/>
          <p:cNvSpPr/>
          <p:nvPr/>
        </p:nvSpPr>
        <p:spPr>
          <a:xfrm>
            <a:off x="0" y="1688641"/>
            <a:ext cx="9143992" cy="516935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9" name="Google Shape;119;p17"/>
          <p:cNvSpPr/>
          <p:nvPr/>
        </p:nvSpPr>
        <p:spPr>
          <a:xfrm>
            <a:off x="867638" y="2010758"/>
            <a:ext cx="342892"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0" name="Google Shape;120;p17"/>
          <p:cNvSpPr txBox="1"/>
          <p:nvPr>
            <p:ph idx="1" type="body"/>
          </p:nvPr>
        </p:nvSpPr>
        <p:spPr>
          <a:xfrm>
            <a:off x="866661" y="2217343"/>
            <a:ext cx="7410669" cy="3959619"/>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100"/>
              <a:buChar char="•"/>
            </a:pPr>
            <a:r>
              <a:rPr lang="en-US" sz="2100"/>
              <a:t>1. Implementing the ERD can enhance operational efficiency by minimizing data inconsistencies.</a:t>
            </a:r>
            <a:endParaRPr/>
          </a:p>
          <a:p>
            <a:pPr indent="-342900" lvl="0" marL="342900" rtl="0" algn="just">
              <a:spcBef>
                <a:spcPts val="420"/>
              </a:spcBef>
              <a:spcAft>
                <a:spcPts val="0"/>
              </a:spcAft>
              <a:buClr>
                <a:schemeClr val="dk1"/>
              </a:buClr>
              <a:buSzPts val="2100"/>
              <a:buChar char="•"/>
            </a:pPr>
            <a:r>
              <a:rPr lang="en-US" sz="2100"/>
              <a:t>2. Automating the data entry and validation process can further reduce manual errors.</a:t>
            </a:r>
            <a:endParaRPr/>
          </a:p>
          <a:p>
            <a:pPr indent="-342900" lvl="0" marL="342900" rtl="0" algn="just">
              <a:spcBef>
                <a:spcPts val="420"/>
              </a:spcBef>
              <a:spcAft>
                <a:spcPts val="0"/>
              </a:spcAft>
              <a:buClr>
                <a:schemeClr val="dk1"/>
              </a:buClr>
              <a:buSzPts val="2100"/>
              <a:buChar char="•"/>
            </a:pPr>
            <a:r>
              <a:rPr lang="en-US" sz="2100"/>
              <a:t>3. Establishing data integrity constraints will ensure the accuracy of critical data points.</a:t>
            </a:r>
            <a:endParaRPr/>
          </a:p>
          <a:p>
            <a:pPr indent="-342900" lvl="0" marL="342900" rtl="0" algn="just">
              <a:spcBef>
                <a:spcPts val="420"/>
              </a:spcBef>
              <a:spcAft>
                <a:spcPts val="0"/>
              </a:spcAft>
              <a:buClr>
                <a:schemeClr val="dk1"/>
              </a:buClr>
              <a:buSzPts val="2100"/>
              <a:buChar char="•"/>
            </a:pPr>
            <a:r>
              <a:rPr lang="en-US" sz="2100"/>
              <a:t>4. Regular audits and data validation can help maintain data accuracy and consistency over time.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4" name="Shape 124"/>
        <p:cNvGrpSpPr/>
        <p:nvPr/>
      </p:nvGrpSpPr>
      <p:grpSpPr>
        <a:xfrm>
          <a:off x="0" y="0"/>
          <a:ext cx="0" cy="0"/>
          <a:chOff x="0" y="0"/>
          <a:chExt cx="0" cy="0"/>
        </a:xfrm>
      </p:grpSpPr>
      <p:sp>
        <p:nvSpPr>
          <p:cNvPr id="125" name="Google Shape;125;p18"/>
          <p:cNvSpPr/>
          <p:nvPr/>
        </p:nvSpPr>
        <p:spPr>
          <a:xfrm>
            <a:off x="0" y="651752"/>
            <a:ext cx="9144000" cy="736551"/>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26" name="Google Shape;126;p18"/>
          <p:cNvSpPr txBox="1"/>
          <p:nvPr>
            <p:ph type="title"/>
          </p:nvPr>
        </p:nvSpPr>
        <p:spPr>
          <a:xfrm>
            <a:off x="417399" y="643467"/>
            <a:ext cx="8408193" cy="74483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Font typeface="Calibri"/>
              <a:buNone/>
            </a:pPr>
            <a:r>
              <a:rPr lang="en-US" sz="2800">
                <a:solidFill>
                  <a:schemeClr val="lt1"/>
                </a:solidFill>
              </a:rPr>
              <a:t>ERD Diagram</a:t>
            </a:r>
            <a:endParaRPr/>
          </a:p>
        </p:txBody>
      </p:sp>
      <p:pic>
        <p:nvPicPr>
          <p:cNvPr descr="Daikin ERD.png" id="127" name="Google Shape;127;p18"/>
          <p:cNvPicPr preferRelativeResize="0"/>
          <p:nvPr/>
        </p:nvPicPr>
        <p:blipFill rotWithShape="1">
          <a:blip r:embed="rId3">
            <a:alphaModFix/>
          </a:blip>
          <a:srcRect b="0" l="0" r="0" t="0"/>
          <a:stretch/>
        </p:blipFill>
        <p:spPr>
          <a:xfrm>
            <a:off x="27652" y="1668318"/>
            <a:ext cx="9088696" cy="44080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