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3"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AFFA-FF6D-683C-896A-6B78A3E46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4E17A8-2B77-EEB9-1CA4-B2AFC3076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A30156-FCA6-32B0-1664-65E684EFA50D}"/>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5" name="Footer Placeholder 4">
            <a:extLst>
              <a:ext uri="{FF2B5EF4-FFF2-40B4-BE49-F238E27FC236}">
                <a16:creationId xmlns:a16="http://schemas.microsoft.com/office/drawing/2014/main" id="{3631D8B5-F458-045C-4F64-4276FC606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31E98-BD30-8784-E5EA-7FE61E73C103}"/>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66339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18D1-3092-CCA0-AD76-BA644F10A9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E7B44F-4D51-C9BF-C68C-C95340441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DA003-5E26-86F5-38AC-0E009BBE6D4E}"/>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5" name="Footer Placeholder 4">
            <a:extLst>
              <a:ext uri="{FF2B5EF4-FFF2-40B4-BE49-F238E27FC236}">
                <a16:creationId xmlns:a16="http://schemas.microsoft.com/office/drawing/2014/main" id="{F6B3E308-8919-1645-00BD-F639CFFAC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957F20-9CE6-74F5-7192-C6BD9DBF2EC8}"/>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229715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AF2D9-0C1C-DEDD-FC13-3A7AC58F90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4C478A-F2BD-9CD3-B388-C782B0CF61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13062-BDF5-2378-819D-4F6A195678BF}"/>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5" name="Footer Placeholder 4">
            <a:extLst>
              <a:ext uri="{FF2B5EF4-FFF2-40B4-BE49-F238E27FC236}">
                <a16:creationId xmlns:a16="http://schemas.microsoft.com/office/drawing/2014/main" id="{5A52FA82-9694-4AF5-6416-13121C15F5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E4ADE-3866-2F35-CD98-5060029A2244}"/>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173999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FAD5-C489-781F-A6D2-EB892F55EF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64BCDE-1C04-DDA8-D317-3DC297BB7E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00DF5-5CDA-DCFA-8777-885005EE0DF6}"/>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5" name="Footer Placeholder 4">
            <a:extLst>
              <a:ext uri="{FF2B5EF4-FFF2-40B4-BE49-F238E27FC236}">
                <a16:creationId xmlns:a16="http://schemas.microsoft.com/office/drawing/2014/main" id="{F8901C76-9359-0AC6-0BDE-04F48A84B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372DC-6A9D-3CEA-5706-55B060281283}"/>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322429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4143-927A-F7F8-D0EF-AC5236755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FE877E-EFE6-8A76-645A-EB79DD09A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D53D43-F5F2-D5FF-01E9-520F4EE235D9}"/>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5" name="Footer Placeholder 4">
            <a:extLst>
              <a:ext uri="{FF2B5EF4-FFF2-40B4-BE49-F238E27FC236}">
                <a16:creationId xmlns:a16="http://schemas.microsoft.com/office/drawing/2014/main" id="{B7C6536D-059C-257E-894D-6A2833557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E6161B-EDE9-A2B9-DCF7-A847456C72EC}"/>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259795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5EAA-25D1-9176-A61A-751C7B1979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CA1D9B-A8DD-0B3F-CFEA-0D937F25B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E6A8F3-6F3D-D52E-8B99-50BBC8FBF5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56910D-040C-E1A2-28D8-CF345B79BD42}"/>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6" name="Footer Placeholder 5">
            <a:extLst>
              <a:ext uri="{FF2B5EF4-FFF2-40B4-BE49-F238E27FC236}">
                <a16:creationId xmlns:a16="http://schemas.microsoft.com/office/drawing/2014/main" id="{164200D9-ECBD-D360-2689-42B45CCF48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7595F-2F04-9D68-7ADD-F9C3B7D38D70}"/>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425734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0D4A-11EB-413E-139D-FF3DCFAA28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96506A-9742-3DDF-F16A-FAD6985B28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3AC7EC-AE9A-52F6-51E2-167A8E8441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6A12AE-02E9-6340-D096-6FA8EA5ED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342B58-2878-4DA6-FAA2-8059B7899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66E449-5E2B-D8C8-C10B-2FEBD4DB322B}"/>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8" name="Footer Placeholder 7">
            <a:extLst>
              <a:ext uri="{FF2B5EF4-FFF2-40B4-BE49-F238E27FC236}">
                <a16:creationId xmlns:a16="http://schemas.microsoft.com/office/drawing/2014/main" id="{D922E64F-597B-ED1D-8C2A-A4E0E677BA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C96811-C2E2-C358-683B-F218F2A97EDC}"/>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125910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F4EA-8AD0-924D-7782-70472D5558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F84EE0-2F76-BEFE-5DB8-2AE016BF8BC5}"/>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4" name="Footer Placeholder 3">
            <a:extLst>
              <a:ext uri="{FF2B5EF4-FFF2-40B4-BE49-F238E27FC236}">
                <a16:creationId xmlns:a16="http://schemas.microsoft.com/office/drawing/2014/main" id="{9B1F7542-E703-7477-5066-66D15898B2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D1F373-CDEE-2B8F-603D-57F83ACE4B51}"/>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25432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1143-6032-5D70-818D-ABA7156964A0}"/>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3" name="Footer Placeholder 2">
            <a:extLst>
              <a:ext uri="{FF2B5EF4-FFF2-40B4-BE49-F238E27FC236}">
                <a16:creationId xmlns:a16="http://schemas.microsoft.com/office/drawing/2014/main" id="{431BF4A8-051A-D84C-85D6-317A18C955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C74475-BA7D-B8B1-1291-012A712EE5BB}"/>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274002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CA48-E0A4-6456-6F76-B92135134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EAD5A1-8BF7-0A67-4098-95CF6CC445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A15BC7-F2F9-5ADF-B7E9-26AEB901F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BF1E3-7A78-7329-2C5A-9E07C9386289}"/>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6" name="Footer Placeholder 5">
            <a:extLst>
              <a:ext uri="{FF2B5EF4-FFF2-40B4-BE49-F238E27FC236}">
                <a16:creationId xmlns:a16="http://schemas.microsoft.com/office/drawing/2014/main" id="{6C2C7D2F-81C0-4DB0-2E31-737580E910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93AAD4-E492-CADC-A30B-66F9DA461FB2}"/>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406522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EAC7-8C38-5B12-ED55-BB8CCFC19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093CC1-2B11-1A44-C004-D51887AF6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F5A42A-E8C9-B67E-6FC7-4B8CAA311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F3FC2-D09F-FE94-62C2-6EB912D90727}"/>
              </a:ext>
            </a:extLst>
          </p:cNvPr>
          <p:cNvSpPr>
            <a:spLocks noGrp="1"/>
          </p:cNvSpPr>
          <p:nvPr>
            <p:ph type="dt" sz="half" idx="10"/>
          </p:nvPr>
        </p:nvSpPr>
        <p:spPr/>
        <p:txBody>
          <a:bodyPr/>
          <a:lstStyle/>
          <a:p>
            <a:fld id="{873CF49A-C072-4B85-A398-E5DD5921FB3D}" type="datetimeFigureOut">
              <a:rPr lang="en-IN" smtClean="0"/>
              <a:t>22-11-2022</a:t>
            </a:fld>
            <a:endParaRPr lang="en-IN"/>
          </a:p>
        </p:txBody>
      </p:sp>
      <p:sp>
        <p:nvSpPr>
          <p:cNvPr id="6" name="Footer Placeholder 5">
            <a:extLst>
              <a:ext uri="{FF2B5EF4-FFF2-40B4-BE49-F238E27FC236}">
                <a16:creationId xmlns:a16="http://schemas.microsoft.com/office/drawing/2014/main" id="{21D342F5-36DF-7055-6A38-892BB0316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10E8DD-705D-5E83-1BE6-B1161C727E4E}"/>
              </a:ext>
            </a:extLst>
          </p:cNvPr>
          <p:cNvSpPr>
            <a:spLocks noGrp="1"/>
          </p:cNvSpPr>
          <p:nvPr>
            <p:ph type="sldNum" sz="quarter" idx="12"/>
          </p:nvPr>
        </p:nvSpPr>
        <p:spPr/>
        <p:txBody>
          <a:bodyPr/>
          <a:lstStyle/>
          <a:p>
            <a:fld id="{C459AF44-D5E5-4DD2-8C48-C80AB8C24A9E}" type="slidenum">
              <a:rPr lang="en-IN" smtClean="0"/>
              <a:t>‹#›</a:t>
            </a:fld>
            <a:endParaRPr lang="en-IN"/>
          </a:p>
        </p:txBody>
      </p:sp>
    </p:spTree>
    <p:extLst>
      <p:ext uri="{BB962C8B-B14F-4D97-AF65-F5344CB8AC3E}">
        <p14:creationId xmlns:p14="http://schemas.microsoft.com/office/powerpoint/2010/main" val="298290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95380-676C-5906-DCE0-A2BEDF6AA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58F54A-E74D-3BBD-6BEB-0A410CE75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0BB2F-DFE0-0BA1-AA4F-0917A8B12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CF49A-C072-4B85-A398-E5DD5921FB3D}" type="datetimeFigureOut">
              <a:rPr lang="en-IN" smtClean="0"/>
              <a:t>22-11-2022</a:t>
            </a:fld>
            <a:endParaRPr lang="en-IN"/>
          </a:p>
        </p:txBody>
      </p:sp>
      <p:sp>
        <p:nvSpPr>
          <p:cNvPr id="5" name="Footer Placeholder 4">
            <a:extLst>
              <a:ext uri="{FF2B5EF4-FFF2-40B4-BE49-F238E27FC236}">
                <a16:creationId xmlns:a16="http://schemas.microsoft.com/office/drawing/2014/main" id="{47F06DB1-A1B8-A59E-9C3E-904E51DFB4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22AF2F-441E-3ED2-AA9F-48552D64E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9AF44-D5E5-4DD2-8C48-C80AB8C24A9E}" type="slidenum">
              <a:rPr lang="en-IN" smtClean="0"/>
              <a:t>‹#›</a:t>
            </a:fld>
            <a:endParaRPr lang="en-IN"/>
          </a:p>
        </p:txBody>
      </p:sp>
    </p:spTree>
    <p:extLst>
      <p:ext uri="{BB962C8B-B14F-4D97-AF65-F5344CB8AC3E}">
        <p14:creationId xmlns:p14="http://schemas.microsoft.com/office/powerpoint/2010/main" val="347435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A9D613-CF30-D63A-3797-FB811EF4D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663108"/>
            <a:ext cx="2143125" cy="2143125"/>
          </a:xfrm>
          <a:prstGeom prst="rect">
            <a:avLst/>
          </a:prstGeom>
        </p:spPr>
      </p:pic>
      <p:sp>
        <p:nvSpPr>
          <p:cNvPr id="4" name="TextBox 3">
            <a:extLst>
              <a:ext uri="{FF2B5EF4-FFF2-40B4-BE49-F238E27FC236}">
                <a16:creationId xmlns:a16="http://schemas.microsoft.com/office/drawing/2014/main" id="{F76A39DA-60EF-AD45-D32D-3369488BDBB2}"/>
              </a:ext>
            </a:extLst>
          </p:cNvPr>
          <p:cNvSpPr txBox="1"/>
          <p:nvPr/>
        </p:nvSpPr>
        <p:spPr>
          <a:xfrm>
            <a:off x="2559422" y="3307976"/>
            <a:ext cx="7073153" cy="1631216"/>
          </a:xfrm>
          <a:prstGeom prst="rect">
            <a:avLst/>
          </a:prstGeom>
          <a:noFill/>
        </p:spPr>
        <p:txBody>
          <a:bodyPr wrap="square" rtlCol="0">
            <a:spAutoFit/>
          </a:bodyPr>
          <a:lstStyle/>
          <a:p>
            <a:pPr algn="ctr"/>
            <a:r>
              <a:rPr lang="en-IN" sz="2000" b="1" dirty="0"/>
              <a:t>A</a:t>
            </a:r>
          </a:p>
          <a:p>
            <a:pPr algn="ctr"/>
            <a:r>
              <a:rPr lang="en-IN" sz="2000" b="1" dirty="0"/>
              <a:t>Seminar</a:t>
            </a:r>
          </a:p>
          <a:p>
            <a:pPr algn="ctr"/>
            <a:r>
              <a:rPr lang="en-IN" sz="2000" b="1" dirty="0"/>
              <a:t>On</a:t>
            </a:r>
          </a:p>
          <a:p>
            <a:pPr algn="ctr"/>
            <a:r>
              <a:rPr lang="en-IN" sz="4000" b="1" dirty="0"/>
              <a:t>ISP Automation System</a:t>
            </a:r>
          </a:p>
        </p:txBody>
      </p:sp>
      <p:sp>
        <p:nvSpPr>
          <p:cNvPr id="6" name="TextBox 5">
            <a:extLst>
              <a:ext uri="{FF2B5EF4-FFF2-40B4-BE49-F238E27FC236}">
                <a16:creationId xmlns:a16="http://schemas.microsoft.com/office/drawing/2014/main" id="{2C8B436D-3987-5DCD-8FBC-AC8CF239A975}"/>
              </a:ext>
            </a:extLst>
          </p:cNvPr>
          <p:cNvSpPr txBox="1"/>
          <p:nvPr/>
        </p:nvSpPr>
        <p:spPr>
          <a:xfrm>
            <a:off x="7581898" y="5307559"/>
            <a:ext cx="4101353" cy="1200329"/>
          </a:xfrm>
          <a:prstGeom prst="rect">
            <a:avLst/>
          </a:prstGeom>
          <a:noFill/>
        </p:spPr>
        <p:txBody>
          <a:bodyPr wrap="square" rtlCol="0">
            <a:spAutoFit/>
          </a:bodyPr>
          <a:lstStyle/>
          <a:p>
            <a:r>
              <a:rPr lang="en-IN" dirty="0"/>
              <a:t>Submitted By : </a:t>
            </a:r>
          </a:p>
          <a:p>
            <a:r>
              <a:rPr lang="en-IN" dirty="0"/>
              <a:t>Bishnupada Maity</a:t>
            </a:r>
          </a:p>
          <a:p>
            <a:r>
              <a:rPr lang="en-IN" dirty="0"/>
              <a:t>Priyadarshani Patra</a:t>
            </a:r>
          </a:p>
          <a:p>
            <a:r>
              <a:rPr lang="en-IN" dirty="0"/>
              <a:t>Chinmayee Behera</a:t>
            </a:r>
          </a:p>
        </p:txBody>
      </p:sp>
      <p:sp>
        <p:nvSpPr>
          <p:cNvPr id="7" name="TextBox 6">
            <a:extLst>
              <a:ext uri="{FF2B5EF4-FFF2-40B4-BE49-F238E27FC236}">
                <a16:creationId xmlns:a16="http://schemas.microsoft.com/office/drawing/2014/main" id="{9E7C7E26-AC87-7ACD-0E25-FD7AEBC599CC}"/>
              </a:ext>
            </a:extLst>
          </p:cNvPr>
          <p:cNvSpPr txBox="1"/>
          <p:nvPr/>
        </p:nvSpPr>
        <p:spPr>
          <a:xfrm>
            <a:off x="1761565" y="5307559"/>
            <a:ext cx="3114955" cy="923330"/>
          </a:xfrm>
          <a:prstGeom prst="rect">
            <a:avLst/>
          </a:prstGeom>
          <a:noFill/>
        </p:spPr>
        <p:txBody>
          <a:bodyPr wrap="square" rtlCol="0">
            <a:spAutoFit/>
          </a:bodyPr>
          <a:lstStyle/>
          <a:p>
            <a:r>
              <a:rPr lang="en-IN" dirty="0"/>
              <a:t>Guided By : </a:t>
            </a:r>
          </a:p>
          <a:p>
            <a:r>
              <a:rPr lang="en-IN" dirty="0"/>
              <a:t>Mr. Kamalakanta Shaw</a:t>
            </a:r>
          </a:p>
          <a:p>
            <a:r>
              <a:rPr lang="en-IN" dirty="0"/>
              <a:t>Asst prof. Dept of CSE</a:t>
            </a:r>
          </a:p>
        </p:txBody>
      </p:sp>
    </p:spTree>
    <p:extLst>
      <p:ext uri="{BB962C8B-B14F-4D97-AF65-F5344CB8AC3E}">
        <p14:creationId xmlns:p14="http://schemas.microsoft.com/office/powerpoint/2010/main" val="199466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0B10EB-49DC-7C80-EA20-D674F1244BD0}"/>
              </a:ext>
            </a:extLst>
          </p:cNvPr>
          <p:cNvSpPr txBox="1"/>
          <p:nvPr/>
        </p:nvSpPr>
        <p:spPr>
          <a:xfrm>
            <a:off x="1021976" y="658906"/>
            <a:ext cx="9856695" cy="769441"/>
          </a:xfrm>
          <a:prstGeom prst="rect">
            <a:avLst/>
          </a:prstGeom>
          <a:noFill/>
        </p:spPr>
        <p:txBody>
          <a:bodyPr wrap="square" rtlCol="0">
            <a:spAutoFit/>
          </a:bodyPr>
          <a:lstStyle/>
          <a:p>
            <a:pPr algn="ctr"/>
            <a:r>
              <a:rPr lang="en-IN" sz="4400" b="1" dirty="0"/>
              <a:t>CONTENT</a:t>
            </a:r>
          </a:p>
        </p:txBody>
      </p:sp>
      <p:sp>
        <p:nvSpPr>
          <p:cNvPr id="3" name="TextBox 2">
            <a:extLst>
              <a:ext uri="{FF2B5EF4-FFF2-40B4-BE49-F238E27FC236}">
                <a16:creationId xmlns:a16="http://schemas.microsoft.com/office/drawing/2014/main" id="{20F9F3AF-0162-A593-CE0F-BD9BF714ECCB}"/>
              </a:ext>
            </a:extLst>
          </p:cNvPr>
          <p:cNvSpPr txBox="1"/>
          <p:nvPr/>
        </p:nvSpPr>
        <p:spPr>
          <a:xfrm>
            <a:off x="1156446" y="2097741"/>
            <a:ext cx="9856695" cy="3323987"/>
          </a:xfrm>
          <a:prstGeom prst="rect">
            <a:avLst/>
          </a:prstGeom>
          <a:noFill/>
        </p:spPr>
        <p:txBody>
          <a:bodyPr wrap="square" rtlCol="0">
            <a:spAutoFit/>
          </a:bodyPr>
          <a:lstStyle/>
          <a:p>
            <a:pPr marL="342900" indent="-342900">
              <a:buFont typeface="+mj-lt"/>
              <a:buAutoNum type="arabicPeriod"/>
            </a:pPr>
            <a:r>
              <a:rPr lang="en-IN" sz="2400" dirty="0"/>
              <a:t>Introduction</a:t>
            </a:r>
          </a:p>
          <a:p>
            <a:pPr marL="342900" indent="-342900">
              <a:buFont typeface="+mj-lt"/>
              <a:buAutoNum type="arabicPeriod"/>
            </a:pPr>
            <a:r>
              <a:rPr lang="en-IN" sz="2400" dirty="0"/>
              <a:t>Software Requirement</a:t>
            </a:r>
          </a:p>
          <a:p>
            <a:pPr marL="342900" indent="-342900">
              <a:buFont typeface="+mj-lt"/>
              <a:buAutoNum type="arabicPeriod"/>
            </a:pPr>
            <a:r>
              <a:rPr lang="en-IN" sz="2400" dirty="0"/>
              <a:t>Working </a:t>
            </a:r>
          </a:p>
          <a:p>
            <a:pPr marL="342900" indent="-342900">
              <a:buFont typeface="+mj-lt"/>
              <a:buAutoNum type="arabicPeriod"/>
            </a:pPr>
            <a:r>
              <a:rPr lang="en-IN" sz="2400" dirty="0"/>
              <a:t>System Flow Diagram</a:t>
            </a:r>
          </a:p>
          <a:p>
            <a:pPr marL="342900" indent="-342900">
              <a:buFont typeface="+mj-lt"/>
              <a:buAutoNum type="arabicPeriod"/>
            </a:pPr>
            <a:r>
              <a:rPr lang="en-IN" sz="2400" dirty="0"/>
              <a:t>Objective</a:t>
            </a:r>
          </a:p>
          <a:p>
            <a:pPr marL="342900" indent="-342900">
              <a:buFont typeface="+mj-lt"/>
              <a:buAutoNum type="arabicPeriod"/>
            </a:pPr>
            <a:r>
              <a:rPr lang="en-IN" sz="2400" dirty="0"/>
              <a:t>Limitation</a:t>
            </a:r>
          </a:p>
          <a:p>
            <a:pPr marL="342900" indent="-342900">
              <a:buFont typeface="+mj-lt"/>
              <a:buAutoNum type="arabicPeriod"/>
            </a:pPr>
            <a:r>
              <a:rPr lang="en-IN" sz="2400" dirty="0"/>
              <a:t>Conclusion</a:t>
            </a:r>
          </a:p>
          <a:p>
            <a:pPr marL="342900" indent="-342900">
              <a:buFont typeface="+mj-lt"/>
              <a:buAutoNum type="arabicPeriod"/>
            </a:pPr>
            <a:r>
              <a:rPr lang="en-IN" sz="2400" dirty="0"/>
              <a:t>Reference</a:t>
            </a:r>
          </a:p>
          <a:p>
            <a:endParaRPr lang="en-IN" dirty="0"/>
          </a:p>
        </p:txBody>
      </p:sp>
    </p:spTree>
    <p:extLst>
      <p:ext uri="{BB962C8B-B14F-4D97-AF65-F5344CB8AC3E}">
        <p14:creationId xmlns:p14="http://schemas.microsoft.com/office/powerpoint/2010/main" val="165232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64AD4-EF84-8A31-4A3E-175210FC761B}"/>
              </a:ext>
            </a:extLst>
          </p:cNvPr>
          <p:cNvSpPr txBox="1"/>
          <p:nvPr/>
        </p:nvSpPr>
        <p:spPr>
          <a:xfrm>
            <a:off x="1627094" y="591670"/>
            <a:ext cx="8471647" cy="769441"/>
          </a:xfrm>
          <a:prstGeom prst="rect">
            <a:avLst/>
          </a:prstGeom>
          <a:noFill/>
        </p:spPr>
        <p:txBody>
          <a:bodyPr wrap="square" rtlCol="0">
            <a:spAutoFit/>
          </a:bodyPr>
          <a:lstStyle/>
          <a:p>
            <a:pPr algn="ctr"/>
            <a:r>
              <a:rPr lang="en-IN" sz="4400" b="1" dirty="0"/>
              <a:t>INTRODUCTION</a:t>
            </a:r>
          </a:p>
        </p:txBody>
      </p:sp>
      <p:sp>
        <p:nvSpPr>
          <p:cNvPr id="3" name="TextBox 2">
            <a:extLst>
              <a:ext uri="{FF2B5EF4-FFF2-40B4-BE49-F238E27FC236}">
                <a16:creationId xmlns:a16="http://schemas.microsoft.com/office/drawing/2014/main" id="{1DD90F32-2ECB-5895-3CB2-5E064BA60FE4}"/>
              </a:ext>
            </a:extLst>
          </p:cNvPr>
          <p:cNvSpPr txBox="1"/>
          <p:nvPr/>
        </p:nvSpPr>
        <p:spPr>
          <a:xfrm>
            <a:off x="1008529" y="1554614"/>
            <a:ext cx="9937377" cy="5078313"/>
          </a:xfrm>
          <a:prstGeom prst="rect">
            <a:avLst/>
          </a:prstGeom>
          <a:noFill/>
        </p:spPr>
        <p:txBody>
          <a:bodyPr wrap="square" rtlCol="0">
            <a:spAutoFit/>
          </a:bodyPr>
          <a:lstStyle/>
          <a:p>
            <a:pPr marL="342900" indent="-342900" algn="l">
              <a:buFont typeface="Arial" panose="020B0604020202020204" pitchFamily="34" charset="0"/>
              <a:buChar char="•"/>
            </a:pPr>
            <a:r>
              <a:rPr lang="en-IN" dirty="0"/>
              <a:t>Internet Service provider basically acts as an intermediate between network computer. It helps to connect one computer with another computer. It’s just like a stair or escalators which helps to find our desired products available under a mall on different floor.</a:t>
            </a:r>
          </a:p>
          <a:p>
            <a:pPr marL="342900" indent="-342900" algn="l">
              <a:buFont typeface="Arial" panose="020B0604020202020204" pitchFamily="34" charset="0"/>
              <a:buChar char="•"/>
            </a:pPr>
            <a:r>
              <a:rPr lang="en-IN" dirty="0"/>
              <a:t>The basic aim of ISP automation system project is to automate the work by finding error to particular department to take immediate action .</a:t>
            </a:r>
          </a:p>
          <a:p>
            <a:pPr marL="342900" indent="-342900" algn="l">
              <a:buFont typeface="Arial" panose="020B0604020202020204" pitchFamily="34" charset="0"/>
              <a:buChar char="•"/>
            </a:pPr>
            <a:r>
              <a:rPr lang="en-IN" dirty="0"/>
              <a:t>Their will be two section which we available are  : One section deals with web pages placed on the server and the other one deal with connectivity part.</a:t>
            </a:r>
          </a:p>
          <a:p>
            <a:pPr marL="342900" indent="-342900" algn="l">
              <a:buFont typeface="Arial" panose="020B0604020202020204" pitchFamily="34" charset="0"/>
              <a:buChar char="•"/>
            </a:pPr>
            <a:r>
              <a:rPr lang="en-IN" dirty="0"/>
              <a:t>The connectivity part of the software deals with the request that are placed by the customers and maintaining the query and complaint section for the customer .</a:t>
            </a:r>
          </a:p>
          <a:p>
            <a:pPr marL="342900" indent="-342900" algn="l">
              <a:buFont typeface="Arial" panose="020B0604020202020204" pitchFamily="34" charset="0"/>
              <a:buChar char="•"/>
            </a:pPr>
            <a:r>
              <a:rPr lang="en-IN" dirty="0"/>
              <a:t>Their many internet security provider in a country that will provide internet services for users on different packages.</a:t>
            </a:r>
          </a:p>
          <a:p>
            <a:pPr marL="342900" indent="-342900" algn="l">
              <a:buFont typeface="Arial" panose="020B0604020202020204" pitchFamily="34" charset="0"/>
              <a:buChar char="•"/>
            </a:pPr>
            <a:r>
              <a:rPr lang="en-IN" dirty="0"/>
              <a:t>Basically ISP work on three connections dial up using telephone service, broadband and wireless connections.</a:t>
            </a:r>
          </a:p>
          <a:p>
            <a:pPr marL="342900" indent="-342900" algn="l">
              <a:buFont typeface="Arial" panose="020B0604020202020204" pitchFamily="34" charset="0"/>
              <a:buChar char="•"/>
            </a:pPr>
            <a:r>
              <a:rPr lang="en-IN" dirty="0"/>
              <a:t>Internet service provider company will maintain DIAL UP and WEB HOSTING department. User using internet under Dial up connection will be maintained by dial up department and web hosting department will look after web pages.</a:t>
            </a:r>
          </a:p>
          <a:p>
            <a:pPr algn="l"/>
            <a:endParaRPr lang="en-IN" dirty="0"/>
          </a:p>
          <a:p>
            <a:endParaRPr lang="en-IN" dirty="0"/>
          </a:p>
        </p:txBody>
      </p:sp>
    </p:spTree>
    <p:extLst>
      <p:ext uri="{BB962C8B-B14F-4D97-AF65-F5344CB8AC3E}">
        <p14:creationId xmlns:p14="http://schemas.microsoft.com/office/powerpoint/2010/main" val="197412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0BBD-D7E8-CC97-BA1A-2C3E8351AF18}"/>
              </a:ext>
            </a:extLst>
          </p:cNvPr>
          <p:cNvSpPr txBox="1"/>
          <p:nvPr/>
        </p:nvSpPr>
        <p:spPr>
          <a:xfrm>
            <a:off x="887506" y="887506"/>
            <a:ext cx="10488706" cy="769441"/>
          </a:xfrm>
          <a:prstGeom prst="rect">
            <a:avLst/>
          </a:prstGeom>
          <a:noFill/>
        </p:spPr>
        <p:txBody>
          <a:bodyPr wrap="square" rtlCol="0">
            <a:spAutoFit/>
          </a:bodyPr>
          <a:lstStyle/>
          <a:p>
            <a:pPr algn="ctr"/>
            <a:r>
              <a:rPr lang="en-IN" sz="4400" b="1" dirty="0"/>
              <a:t>SOFTWARE REQUIREMENTS</a:t>
            </a:r>
          </a:p>
        </p:txBody>
      </p:sp>
      <p:sp>
        <p:nvSpPr>
          <p:cNvPr id="3" name="TextBox 2">
            <a:extLst>
              <a:ext uri="{FF2B5EF4-FFF2-40B4-BE49-F238E27FC236}">
                <a16:creationId xmlns:a16="http://schemas.microsoft.com/office/drawing/2014/main" id="{6F2AB20D-E8B9-5562-921D-1436DD179D5B}"/>
              </a:ext>
            </a:extLst>
          </p:cNvPr>
          <p:cNvSpPr txBox="1"/>
          <p:nvPr/>
        </p:nvSpPr>
        <p:spPr>
          <a:xfrm>
            <a:off x="1707776" y="2136338"/>
            <a:ext cx="9412942" cy="2585323"/>
          </a:xfrm>
          <a:prstGeom prst="rect">
            <a:avLst/>
          </a:prstGeom>
          <a:noFill/>
        </p:spPr>
        <p:txBody>
          <a:bodyPr wrap="square" rtlCol="0">
            <a:spAutoFit/>
          </a:bodyPr>
          <a:lstStyle/>
          <a:p>
            <a:pPr>
              <a:lnSpc>
                <a:spcPct val="150000"/>
              </a:lnSpc>
            </a:pPr>
            <a:r>
              <a:rPr lang="en-IN" sz="2400" dirty="0"/>
              <a:t>Front-End : HTML, CSS, Bootstrap, JavaScript, Thyme leaf</a:t>
            </a:r>
          </a:p>
          <a:p>
            <a:pPr>
              <a:lnSpc>
                <a:spcPct val="150000"/>
              </a:lnSpc>
            </a:pPr>
            <a:r>
              <a:rPr lang="en-IN" sz="2400" dirty="0"/>
              <a:t>Back-End : Spring Boot, Spring Mvc</a:t>
            </a:r>
          </a:p>
          <a:p>
            <a:pPr>
              <a:lnSpc>
                <a:spcPct val="150000"/>
              </a:lnSpc>
            </a:pPr>
            <a:r>
              <a:rPr lang="en-IN" sz="2400" dirty="0"/>
              <a:t>IDE : Eclipse, STS, Workbench</a:t>
            </a:r>
          </a:p>
          <a:p>
            <a:pPr>
              <a:lnSpc>
                <a:spcPct val="150000"/>
              </a:lnSpc>
            </a:pPr>
            <a:r>
              <a:rPr lang="en-IN" sz="2400" dirty="0"/>
              <a:t>Database : MySQL</a:t>
            </a:r>
          </a:p>
          <a:p>
            <a:endParaRPr lang="en-IN" dirty="0"/>
          </a:p>
        </p:txBody>
      </p:sp>
    </p:spTree>
    <p:extLst>
      <p:ext uri="{BB962C8B-B14F-4D97-AF65-F5344CB8AC3E}">
        <p14:creationId xmlns:p14="http://schemas.microsoft.com/office/powerpoint/2010/main" val="300885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DAEFF-F2CB-A578-B0F3-427B4F1B4FD6}"/>
              </a:ext>
            </a:extLst>
          </p:cNvPr>
          <p:cNvSpPr txBox="1"/>
          <p:nvPr/>
        </p:nvSpPr>
        <p:spPr>
          <a:xfrm>
            <a:off x="2810435" y="1304365"/>
            <a:ext cx="7180730" cy="769441"/>
          </a:xfrm>
          <a:prstGeom prst="rect">
            <a:avLst/>
          </a:prstGeom>
          <a:noFill/>
        </p:spPr>
        <p:txBody>
          <a:bodyPr wrap="square" rtlCol="0">
            <a:spAutoFit/>
          </a:bodyPr>
          <a:lstStyle/>
          <a:p>
            <a:r>
              <a:rPr lang="en-IN" sz="4400" dirty="0"/>
              <a:t>HARDWARE REQUIREMENT</a:t>
            </a:r>
          </a:p>
        </p:txBody>
      </p:sp>
      <p:sp>
        <p:nvSpPr>
          <p:cNvPr id="4" name="TextBox 3">
            <a:extLst>
              <a:ext uri="{FF2B5EF4-FFF2-40B4-BE49-F238E27FC236}">
                <a16:creationId xmlns:a16="http://schemas.microsoft.com/office/drawing/2014/main" id="{9E152BBA-ACE7-76F6-9E4A-F675BC1E38DC}"/>
              </a:ext>
            </a:extLst>
          </p:cNvPr>
          <p:cNvSpPr txBox="1"/>
          <p:nvPr/>
        </p:nvSpPr>
        <p:spPr>
          <a:xfrm>
            <a:off x="2810435" y="2387025"/>
            <a:ext cx="6790766" cy="1561005"/>
          </a:xfrm>
          <a:prstGeom prst="rect">
            <a:avLst/>
          </a:prstGeom>
          <a:noFill/>
        </p:spPr>
        <p:txBody>
          <a:bodyPr wrap="square" rtlCol="0">
            <a:spAutoFit/>
          </a:bodyPr>
          <a:lstStyle/>
          <a:p>
            <a:pPr marL="342900" lvl="0" indent="-342900">
              <a:lnSpc>
                <a:spcPct val="107000"/>
              </a:lnSpc>
              <a:buFont typeface="Symbol" panose="05050102010706020507" pitchFamily="18" charset="2"/>
              <a:buChar char=""/>
              <a:tabLst>
                <a:tab pos="609600" algn="l"/>
              </a:tabLst>
            </a:pPr>
            <a:r>
              <a:rPr lang="en-IN" sz="1800">
                <a:effectLst/>
                <a:latin typeface="Calibri" panose="020F0502020204030204" pitchFamily="34" charset="0"/>
                <a:ea typeface="Calibri" panose="020F0502020204030204" pitchFamily="34" charset="0"/>
                <a:cs typeface="Times New Roman" panose="02020603050405020304" pitchFamily="18" charset="0"/>
              </a:rPr>
              <a:t>RAM		:		1GB</a:t>
            </a:r>
          </a:p>
          <a:p>
            <a:pPr marL="342900" lvl="0" indent="-342900">
              <a:lnSpc>
                <a:spcPct val="107000"/>
              </a:lnSpc>
              <a:buFont typeface="Symbol" panose="05050102010706020507" pitchFamily="18" charset="2"/>
              <a:buChar char=""/>
              <a:tabLst>
                <a:tab pos="609600" algn="l"/>
              </a:tabLst>
            </a:pPr>
            <a:r>
              <a:rPr lang="en-IN" sz="1800">
                <a:effectLst/>
                <a:latin typeface="Calibri" panose="020F0502020204030204" pitchFamily="34" charset="0"/>
                <a:ea typeface="Calibri" panose="020F0502020204030204" pitchFamily="34" charset="0"/>
                <a:cs typeface="Times New Roman" panose="02020603050405020304" pitchFamily="18" charset="0"/>
              </a:rPr>
              <a:t>Hard Disk	:		21GB</a:t>
            </a:r>
          </a:p>
          <a:p>
            <a:pPr marL="342900" lvl="0" indent="-342900">
              <a:lnSpc>
                <a:spcPct val="107000"/>
              </a:lnSpc>
              <a:buFont typeface="Symbol" panose="05050102010706020507" pitchFamily="18" charset="2"/>
              <a:buChar char=""/>
              <a:tabLst>
                <a:tab pos="609600" algn="l"/>
              </a:tabLst>
            </a:pPr>
            <a:r>
              <a:rPr lang="en-IN" sz="1800">
                <a:effectLst/>
                <a:latin typeface="Calibri" panose="020F0502020204030204" pitchFamily="34" charset="0"/>
                <a:ea typeface="Calibri" panose="020F0502020204030204" pitchFamily="34" charset="0"/>
                <a:cs typeface="Times New Roman" panose="02020603050405020304" pitchFamily="18" charset="0"/>
              </a:rPr>
              <a:t>Keyboard</a:t>
            </a:r>
          </a:p>
          <a:p>
            <a:pPr marL="342900" lvl="0" indent="-342900">
              <a:lnSpc>
                <a:spcPct val="107000"/>
              </a:lnSpc>
              <a:buFont typeface="Symbol" panose="05050102010706020507" pitchFamily="18" charset="2"/>
              <a:buChar char=""/>
              <a:tabLst>
                <a:tab pos="609600" algn="l"/>
              </a:tabLst>
            </a:pPr>
            <a:r>
              <a:rPr lang="en-IN" sz="1800">
                <a:effectLst/>
                <a:latin typeface="Calibri" panose="020F0502020204030204" pitchFamily="34" charset="0"/>
                <a:ea typeface="Calibri" panose="020F0502020204030204" pitchFamily="34" charset="0"/>
                <a:cs typeface="Times New Roman" panose="02020603050405020304" pitchFamily="18" charset="0"/>
              </a:rPr>
              <a:t>Mouse.</a:t>
            </a:r>
          </a:p>
          <a:p>
            <a:pPr marL="1066800">
              <a:lnSpc>
                <a:spcPct val="107000"/>
              </a:lnSpc>
              <a:spcAft>
                <a:spcPts val="800"/>
              </a:spcAft>
              <a:tabLst>
                <a:tab pos="609600" algn="l"/>
              </a:tabLst>
            </a:pPr>
            <a:r>
              <a:rPr lang="en-IN" sz="18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31564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98AD21-8435-FFAF-B810-DB166A488BE0}"/>
              </a:ext>
            </a:extLst>
          </p:cNvPr>
          <p:cNvSpPr txBox="1"/>
          <p:nvPr/>
        </p:nvSpPr>
        <p:spPr>
          <a:xfrm>
            <a:off x="1160929" y="847164"/>
            <a:ext cx="9870141" cy="769441"/>
          </a:xfrm>
          <a:prstGeom prst="rect">
            <a:avLst/>
          </a:prstGeom>
          <a:noFill/>
        </p:spPr>
        <p:txBody>
          <a:bodyPr wrap="square" rtlCol="0">
            <a:spAutoFit/>
          </a:bodyPr>
          <a:lstStyle/>
          <a:p>
            <a:pPr algn="ctr"/>
            <a:r>
              <a:rPr lang="en-IN" sz="4400" b="1" dirty="0"/>
              <a:t>OBJECTIVE</a:t>
            </a:r>
          </a:p>
        </p:txBody>
      </p:sp>
      <p:sp>
        <p:nvSpPr>
          <p:cNvPr id="3" name="TextBox 2">
            <a:extLst>
              <a:ext uri="{FF2B5EF4-FFF2-40B4-BE49-F238E27FC236}">
                <a16:creationId xmlns:a16="http://schemas.microsoft.com/office/drawing/2014/main" id="{07336134-F5F4-254B-D26D-D0A5F542785E}"/>
              </a:ext>
            </a:extLst>
          </p:cNvPr>
          <p:cNvSpPr txBox="1"/>
          <p:nvPr/>
        </p:nvSpPr>
        <p:spPr>
          <a:xfrm>
            <a:off x="1264024" y="2339788"/>
            <a:ext cx="9663952"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t>The main object ISP automation software is to automate all processes and to checkout the all error that occurs while working of all servers and transfer those error to the relevant department to work on them. Then main idea is to implement a online complaint system for customers for raising complaint on the issues related ISP provider and provide best customer care service for user using this application.</a:t>
            </a:r>
          </a:p>
          <a:p>
            <a:pPr marL="285750" indent="-285750">
              <a:lnSpc>
                <a:spcPct val="150000"/>
              </a:lnSpc>
              <a:buFont typeface="Wingdings" panose="05000000000000000000" pitchFamily="2" charset="2"/>
              <a:buChar char="§"/>
            </a:pPr>
            <a:r>
              <a:rPr lang="en-IN" dirty="0"/>
              <a:t>There are many internet security providers in a country that will provide internet service for user on different packages. Basically ISP work on three connections , Dial Up using  telephone service, Broad band and Wireless connection.  </a:t>
            </a:r>
          </a:p>
        </p:txBody>
      </p:sp>
    </p:spTree>
    <p:extLst>
      <p:ext uri="{BB962C8B-B14F-4D97-AF65-F5344CB8AC3E}">
        <p14:creationId xmlns:p14="http://schemas.microsoft.com/office/powerpoint/2010/main" val="30682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635EC5-5BBF-3267-0AB7-3B95CCDB403C}"/>
              </a:ext>
            </a:extLst>
          </p:cNvPr>
          <p:cNvSpPr txBox="1"/>
          <p:nvPr/>
        </p:nvSpPr>
        <p:spPr>
          <a:xfrm>
            <a:off x="1331259" y="1452282"/>
            <a:ext cx="9776011" cy="769441"/>
          </a:xfrm>
          <a:prstGeom prst="rect">
            <a:avLst/>
          </a:prstGeom>
          <a:noFill/>
        </p:spPr>
        <p:txBody>
          <a:bodyPr wrap="square" rtlCol="0">
            <a:spAutoFit/>
          </a:bodyPr>
          <a:lstStyle/>
          <a:p>
            <a:r>
              <a:rPr lang="en-IN" sz="4400" dirty="0"/>
              <a:t>              EXISTING SYSTEM</a:t>
            </a:r>
          </a:p>
        </p:txBody>
      </p:sp>
      <p:sp>
        <p:nvSpPr>
          <p:cNvPr id="3" name="TextBox 2">
            <a:extLst>
              <a:ext uri="{FF2B5EF4-FFF2-40B4-BE49-F238E27FC236}">
                <a16:creationId xmlns:a16="http://schemas.microsoft.com/office/drawing/2014/main" id="{E7D6F036-3637-61F6-F27D-8F9C1C1240B0}"/>
              </a:ext>
            </a:extLst>
          </p:cNvPr>
          <p:cNvSpPr txBox="1"/>
          <p:nvPr/>
        </p:nvSpPr>
        <p:spPr>
          <a:xfrm>
            <a:off x="2218765" y="3065929"/>
            <a:ext cx="8538882"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CB8805B4-DB9D-2129-7D4C-E946AD60535C}"/>
              </a:ext>
            </a:extLst>
          </p:cNvPr>
          <p:cNvSpPr txBox="1"/>
          <p:nvPr/>
        </p:nvSpPr>
        <p:spPr>
          <a:xfrm flipH="1">
            <a:off x="1166361" y="2329644"/>
            <a:ext cx="9776012" cy="2540888"/>
          </a:xfrm>
          <a:prstGeom prst="rect">
            <a:avLst/>
          </a:prstGeom>
          <a:noFill/>
        </p:spPr>
        <p:txBody>
          <a:bodyPr wrap="square" rtlCol="0">
            <a:spAutoFit/>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existing one was not able to check whether the existing one was having a static IP address or not.so for this reason there was no communication between the DHCP (Dynamic host configuration protocol) server and the ISP. even it was not able to figure out the IP address of the requested page, so that verification can be made which page is available or not. Incapable for displaying proper error message to the subscriber. if the requested by the user, there was no mechanism to make inform to its admin no internal algorithm was implemented to send error report to the desired working section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871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C3D782-8F0E-5919-8C22-D706130A37D9}"/>
              </a:ext>
            </a:extLst>
          </p:cNvPr>
          <p:cNvSpPr txBox="1"/>
          <p:nvPr/>
        </p:nvSpPr>
        <p:spPr>
          <a:xfrm>
            <a:off x="3294531" y="1627093"/>
            <a:ext cx="6656294" cy="769441"/>
          </a:xfrm>
          <a:prstGeom prst="rect">
            <a:avLst/>
          </a:prstGeom>
          <a:noFill/>
        </p:spPr>
        <p:txBody>
          <a:bodyPr wrap="square" rtlCol="0">
            <a:spAutoFit/>
          </a:bodyPr>
          <a:lstStyle/>
          <a:p>
            <a:r>
              <a:rPr lang="en-IN" sz="4400" dirty="0"/>
              <a:t>PROPOSED SYSTEM</a:t>
            </a:r>
          </a:p>
        </p:txBody>
      </p:sp>
      <p:sp>
        <p:nvSpPr>
          <p:cNvPr id="4" name="TextBox 3">
            <a:extLst>
              <a:ext uri="{FF2B5EF4-FFF2-40B4-BE49-F238E27FC236}">
                <a16:creationId xmlns:a16="http://schemas.microsoft.com/office/drawing/2014/main" id="{9A12AA94-4335-B895-97C2-9B028F53105C}"/>
              </a:ext>
            </a:extLst>
          </p:cNvPr>
          <p:cNvSpPr txBox="1"/>
          <p:nvPr/>
        </p:nvSpPr>
        <p:spPr>
          <a:xfrm>
            <a:off x="1519518" y="2891118"/>
            <a:ext cx="9977717" cy="2125390"/>
          </a:xfrm>
          <a:prstGeom prst="rect">
            <a:avLst/>
          </a:prstGeom>
          <a:noFill/>
        </p:spPr>
        <p:txBody>
          <a:bodyPr wrap="square" rtlCol="0">
            <a:spAutoFit/>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new highly programmed software of ISP automation system is able to make communication best fit between the server and the ISP . the new system will able to identify the right IP address and even this able to fetch the right error. With detailed report about the error being forwarded to the relevant desk. When the server decline any for the request by the user, then first the software try to troubleshoot the problem or in case if it does not, then system sends the right and proper message of error to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84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271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618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Priyadarshani</dc:creator>
  <cp:lastModifiedBy>Priyadarshani</cp:lastModifiedBy>
  <cp:revision>2</cp:revision>
  <dcterms:created xsi:type="dcterms:W3CDTF">2022-11-11T09:40:57Z</dcterms:created>
  <dcterms:modified xsi:type="dcterms:W3CDTF">2022-11-22T08:07:11Z</dcterms:modified>
</cp:coreProperties>
</file>