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3FD9B9-5F9E-4FE6-AE6C-8AE24A5993F6}">
  <a:tblStyle styleId="{D13FD9B9-5F9E-4FE6-AE6C-8AE24A5993F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c0ba022ec_7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c0ba022e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c0ba022ec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2c0ba022ec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0ba022e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2c0ba022ec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c0ba022e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2c0ba022ec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c0ba022ec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2c0ba022ec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c0ba022e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2c0ba022ec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c0ba022ec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2c0ba022ec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c0ba022ec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2c0ba022ec_2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c0ba022e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2c0ba022ec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c0ba022ec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2c0ba022ec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c0ba022ec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2c0ba022ec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c0ba022ec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c0ba022ec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c0ba022ec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2c0ba022ec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c0ba022ec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2c0ba022ec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c0ba022ec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c0ba022ec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0ba022ec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c0ba022ec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0ba022ec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c0ba022ec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c0ba022ec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c0ba022ec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c0ba022e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2c0ba022e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c0ba022e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2c0ba022ec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c0ba022e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2c0ba022ec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33" name="Google Shape;13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2676050" y="98750"/>
            <a:ext cx="6221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Times New Roman"/>
                <a:ea typeface="Times New Roman"/>
                <a:cs typeface="Times New Roman"/>
                <a:sym typeface="Times New Roman"/>
              </a:rPr>
              <a:t>Group 14: Using Machine Learning to detect Malware Attacks in IoT systems</a:t>
            </a:r>
            <a:endParaRPr sz="2400">
              <a:solidFill>
                <a:schemeClr val="lt1"/>
              </a:solidFill>
              <a:latin typeface="Times New Roman"/>
              <a:ea typeface="Times New Roman"/>
              <a:cs typeface="Times New Roman"/>
              <a:sym typeface="Times New Roman"/>
            </a:endParaRPr>
          </a:p>
        </p:txBody>
      </p:sp>
      <p:sp>
        <p:nvSpPr>
          <p:cNvPr id="141" name="Google Shape;141;p14"/>
          <p:cNvSpPr txBox="1"/>
          <p:nvPr/>
        </p:nvSpPr>
        <p:spPr>
          <a:xfrm>
            <a:off x="3941950" y="1022150"/>
            <a:ext cx="5137800" cy="384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1"/>
                </a:solidFill>
                <a:latin typeface="Times New Roman"/>
                <a:ea typeface="Times New Roman"/>
                <a:cs typeface="Times New Roman"/>
                <a:sym typeface="Times New Roman"/>
              </a:rPr>
              <a:t>Members:</a:t>
            </a:r>
            <a:endParaRPr b="1" sz="24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chemeClr val="lt1"/>
                </a:solidFill>
                <a:latin typeface="Times New Roman"/>
                <a:ea typeface="Times New Roman"/>
                <a:cs typeface="Times New Roman"/>
                <a:sym typeface="Times New Roman"/>
              </a:rPr>
              <a:t>Amogh Manoj Joshi</a:t>
            </a:r>
            <a:endParaRPr sz="24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400">
                <a:solidFill>
                  <a:schemeClr val="lt1"/>
                </a:solidFill>
                <a:latin typeface="Times New Roman"/>
                <a:ea typeface="Times New Roman"/>
                <a:cs typeface="Times New Roman"/>
                <a:sym typeface="Times New Roman"/>
              </a:rPr>
              <a:t>Priyadarshini Venkatesan</a:t>
            </a:r>
            <a:endParaRPr sz="24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400">
                <a:solidFill>
                  <a:schemeClr val="lt1"/>
                </a:solidFill>
                <a:latin typeface="Times New Roman"/>
                <a:ea typeface="Times New Roman"/>
                <a:cs typeface="Times New Roman"/>
                <a:sym typeface="Times New Roman"/>
              </a:rPr>
              <a:t>Vignan Varma Chekuri</a:t>
            </a:r>
            <a:endParaRPr sz="24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400">
                <a:solidFill>
                  <a:schemeClr val="lt1"/>
                </a:solidFill>
                <a:latin typeface="Times New Roman"/>
                <a:ea typeface="Times New Roman"/>
                <a:cs typeface="Times New Roman"/>
                <a:sym typeface="Times New Roman"/>
              </a:rPr>
              <a:t>Venkata Karthik Reddy Peddireddy</a:t>
            </a:r>
            <a:endParaRPr sz="24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400">
                <a:solidFill>
                  <a:schemeClr val="lt1"/>
                </a:solidFill>
                <a:latin typeface="Times New Roman"/>
                <a:ea typeface="Times New Roman"/>
                <a:cs typeface="Times New Roman"/>
                <a:sym typeface="Times New Roman"/>
              </a:rPr>
              <a:t>Siva Priya Bollineni</a:t>
            </a:r>
            <a:endParaRPr sz="24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400">
                <a:solidFill>
                  <a:schemeClr val="lt1"/>
                </a:solidFill>
                <a:latin typeface="Times New Roman"/>
                <a:ea typeface="Times New Roman"/>
                <a:cs typeface="Times New Roman"/>
                <a:sym typeface="Times New Roman"/>
              </a:rPr>
              <a:t>Anusha Akuthota</a:t>
            </a:r>
            <a:endParaRPr sz="24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400">
                <a:solidFill>
                  <a:schemeClr val="lt1"/>
                </a:solidFill>
                <a:latin typeface="Times New Roman"/>
                <a:ea typeface="Times New Roman"/>
                <a:cs typeface="Times New Roman"/>
                <a:sym typeface="Times New Roman"/>
              </a:rPr>
              <a:t>Sarika Naidu Chirki</a:t>
            </a:r>
            <a:endParaRPr sz="24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400">
                <a:solidFill>
                  <a:schemeClr val="lt1"/>
                </a:solidFill>
                <a:latin typeface="Times New Roman"/>
                <a:ea typeface="Times New Roman"/>
                <a:cs typeface="Times New Roman"/>
                <a:sym typeface="Times New Roman"/>
              </a:rPr>
              <a:t>Ramya Thota</a:t>
            </a:r>
            <a:endParaRPr sz="2400">
              <a:solidFill>
                <a:schemeClr val="lt1"/>
              </a:solidFill>
              <a:latin typeface="Times New Roman"/>
              <a:ea typeface="Times New Roman"/>
              <a:cs typeface="Times New Roman"/>
              <a:sym typeface="Times New Roman"/>
            </a:endParaRPr>
          </a:p>
        </p:txBody>
      </p:sp>
      <p:sp>
        <p:nvSpPr>
          <p:cNvPr id="142" name="Google Shape;142;p14"/>
          <p:cNvSpPr txBox="1"/>
          <p:nvPr/>
        </p:nvSpPr>
        <p:spPr>
          <a:xfrm>
            <a:off x="350725" y="3832875"/>
            <a:ext cx="317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Presentation Date: 10th April 2023</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628650" y="91226"/>
            <a:ext cx="7886700" cy="685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200"/>
              <a:buFont typeface="Times New Roman"/>
              <a:buNone/>
            </a:pPr>
            <a:br>
              <a:rPr lang="en" sz="2400">
                <a:latin typeface="Times New Roman"/>
                <a:ea typeface="Times New Roman"/>
                <a:cs typeface="Times New Roman"/>
                <a:sym typeface="Times New Roman"/>
              </a:rPr>
            </a:br>
            <a:br>
              <a:rPr lang="en" sz="2400">
                <a:latin typeface="Times New Roman"/>
                <a:ea typeface="Times New Roman"/>
                <a:cs typeface="Times New Roman"/>
                <a:sym typeface="Times New Roman"/>
              </a:rPr>
            </a:br>
            <a:r>
              <a:rPr lang="en" sz="2600">
                <a:latin typeface="Times New Roman"/>
                <a:ea typeface="Times New Roman"/>
                <a:cs typeface="Times New Roman"/>
                <a:sym typeface="Times New Roman"/>
              </a:rPr>
              <a:t>Manoj Boddu (Group 5)</a:t>
            </a:r>
            <a:br>
              <a:rPr lang="en" sz="2400">
                <a:latin typeface="Times New Roman"/>
                <a:ea typeface="Times New Roman"/>
                <a:cs typeface="Times New Roman"/>
                <a:sym typeface="Times New Roman"/>
              </a:rPr>
            </a:br>
            <a:endParaRPr sz="2400"/>
          </a:p>
        </p:txBody>
      </p:sp>
      <p:sp>
        <p:nvSpPr>
          <p:cNvPr id="196" name="Google Shape;196;p23"/>
          <p:cNvSpPr txBox="1"/>
          <p:nvPr>
            <p:ph idx="1" type="body"/>
          </p:nvPr>
        </p:nvSpPr>
        <p:spPr>
          <a:xfrm>
            <a:off x="579275" y="822300"/>
            <a:ext cx="8278500" cy="34989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800"/>
              <a:buNone/>
            </a:pPr>
            <a:r>
              <a:rPr lang="en" sz="2400">
                <a:latin typeface="Times New Roman"/>
                <a:ea typeface="Times New Roman"/>
                <a:cs typeface="Times New Roman"/>
                <a:sym typeface="Times New Roman"/>
              </a:rPr>
              <a:t>VALID</a:t>
            </a:r>
            <a:endParaRPr sz="2400">
              <a:latin typeface="Times New Roman"/>
              <a:ea typeface="Times New Roman"/>
              <a:cs typeface="Times New Roman"/>
              <a:sym typeface="Times New Roman"/>
            </a:endParaRPr>
          </a:p>
          <a:p>
            <a:pPr indent="-215900" lvl="0" marL="177800" rtl="0" algn="l">
              <a:lnSpc>
                <a:spcPct val="10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4</a:t>
            </a:r>
            <a:endParaRPr sz="2400">
              <a:latin typeface="Times New Roman"/>
              <a:ea typeface="Times New Roman"/>
              <a:cs typeface="Times New Roman"/>
              <a:sym typeface="Times New Roman"/>
            </a:endParaRPr>
          </a:p>
          <a:p>
            <a:pPr indent="-215900" lvl="0" marL="177800" rtl="0" algn="l">
              <a:lnSpc>
                <a:spcPct val="10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Table-4 image is directly pasted from another paper. It contains reference numbers 44 &amp; 45 which are not cited from page number 49, Table 4.</a:t>
            </a:r>
            <a:endParaRPr sz="2400">
              <a:latin typeface="Times New Roman"/>
              <a:ea typeface="Times New Roman"/>
              <a:cs typeface="Times New Roman"/>
              <a:sym typeface="Times New Roman"/>
            </a:endParaRPr>
          </a:p>
          <a:p>
            <a:pPr indent="-215900" lvl="0" marL="177800" rtl="0" algn="l">
              <a:lnSpc>
                <a:spcPct val="10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The aim of that section was to describe the SAE-DT approach and its advantages. The table just demonstrated its performance, citing those papers was beyond the scope of the section.</a:t>
            </a:r>
            <a:endParaRPr sz="2400">
              <a:latin typeface="Times New Roman"/>
              <a:ea typeface="Times New Roman"/>
              <a:cs typeface="Times New Roman"/>
              <a:sym typeface="Times New Roman"/>
            </a:endParaRPr>
          </a:p>
          <a:p>
            <a:pPr indent="-63500" lvl="0" marL="177800" rtl="0" algn="l">
              <a:lnSpc>
                <a:spcPct val="100000"/>
              </a:lnSpc>
              <a:spcBef>
                <a:spcPts val="800"/>
              </a:spcBef>
              <a:spcAft>
                <a:spcPts val="0"/>
              </a:spcAft>
              <a:buClr>
                <a:schemeClr val="dk1"/>
              </a:buClr>
              <a:buSzPts val="1800"/>
              <a:buNone/>
            </a:pPr>
            <a:r>
              <a:t/>
            </a:r>
            <a:endParaRPr sz="2400">
              <a:latin typeface="Times New Roman"/>
              <a:ea typeface="Times New Roman"/>
              <a:cs typeface="Times New Roman"/>
              <a:sym typeface="Times New Roman"/>
            </a:endParaRPr>
          </a:p>
          <a:p>
            <a:pPr indent="-38100" lvl="0" marL="177800" rtl="0" algn="l">
              <a:lnSpc>
                <a:spcPct val="100000"/>
              </a:lnSpc>
              <a:spcBef>
                <a:spcPts val="800"/>
              </a:spcBef>
              <a:spcAft>
                <a:spcPts val="1200"/>
              </a:spcAft>
              <a:buClr>
                <a:schemeClr val="dk1"/>
              </a:buClr>
              <a:buSzPts val="21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500"/>
              <a:buFont typeface="Helvetica Neue"/>
              <a:buNone/>
            </a:pPr>
            <a:br>
              <a:rPr i="1" lang="en" sz="2100">
                <a:latin typeface="Helvetica Neue"/>
                <a:ea typeface="Helvetica Neue"/>
                <a:cs typeface="Helvetica Neue"/>
                <a:sym typeface="Helvetica Neue"/>
              </a:rPr>
            </a:br>
            <a:r>
              <a:rPr lang="en" sz="1800">
                <a:latin typeface="Times New Roman"/>
                <a:ea typeface="Times New Roman"/>
                <a:cs typeface="Times New Roman"/>
                <a:sym typeface="Times New Roman"/>
              </a:rPr>
              <a:t>Sumeet Choudhary (Group 2) , Prashanth Dussa (Group 4), </a:t>
            </a:r>
            <a:r>
              <a:rPr lang="en" sz="1800">
                <a:latin typeface="Times New Roman"/>
                <a:ea typeface="Times New Roman"/>
                <a:cs typeface="Times New Roman"/>
                <a:sym typeface="Times New Roman"/>
              </a:rPr>
              <a:t>Gayathri Puram (Group 11) </a:t>
            </a:r>
            <a:br>
              <a:rPr lang="en" sz="1800">
                <a:latin typeface="Helvetica Neue"/>
                <a:ea typeface="Helvetica Neue"/>
                <a:cs typeface="Helvetica Neue"/>
                <a:sym typeface="Helvetica Neue"/>
              </a:rPr>
            </a:br>
            <a:endParaRPr sz="1800"/>
          </a:p>
        </p:txBody>
      </p:sp>
      <p:sp>
        <p:nvSpPr>
          <p:cNvPr id="202" name="Google Shape;202;p2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VALID</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7, 11, 20</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There are some figures which have not been referenced correctly, that might create misunderstanding while reading the literature.</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Along with figure numbering, a detailed figure description was provided wherever the figure was referenced for a better understanding.</a:t>
            </a:r>
            <a:endParaRPr sz="2400">
              <a:latin typeface="Times New Roman"/>
              <a:ea typeface="Times New Roman"/>
              <a:cs typeface="Times New Roman"/>
              <a:sym typeface="Times New Roman"/>
            </a:endParaRPr>
          </a:p>
          <a:p>
            <a:pPr indent="-63500" lvl="0" marL="177800" rtl="0" algn="l">
              <a:lnSpc>
                <a:spcPct val="90000"/>
              </a:lnSpc>
              <a:spcBef>
                <a:spcPts val="800"/>
              </a:spcBef>
              <a:spcAft>
                <a:spcPts val="120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1800">
                <a:latin typeface="Times New Roman"/>
                <a:ea typeface="Times New Roman"/>
                <a:cs typeface="Times New Roman"/>
                <a:sym typeface="Times New Roman"/>
              </a:rPr>
              <a:t>Manoj Boddu (Group 5), Sri Sai Chaitanya Gone (Group 8)</a:t>
            </a:r>
            <a:endParaRPr sz="1800"/>
          </a:p>
        </p:txBody>
      </p:sp>
      <p:sp>
        <p:nvSpPr>
          <p:cNvPr id="208" name="Google Shape;208;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6, 13</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Missing dataset details and comparison purpose on table 4, Page 49, Table 4</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The section talks about the SAE-DT approach clearly and mentions its advantages. The table just illustrates its superior performance.</a:t>
            </a:r>
            <a:endParaRPr sz="2400">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2600">
                <a:latin typeface="Times New Roman"/>
                <a:ea typeface="Times New Roman"/>
                <a:cs typeface="Times New Roman"/>
                <a:sym typeface="Times New Roman"/>
              </a:rPr>
              <a:t>Ati Priya Bajaj (Group 3)</a:t>
            </a:r>
            <a:endParaRPr sz="2600"/>
          </a:p>
        </p:txBody>
      </p:sp>
      <p:sp>
        <p:nvSpPr>
          <p:cNvPr id="214" name="Google Shape;214;p26"/>
          <p:cNvSpPr txBox="1"/>
          <p:nvPr>
            <p:ph idx="1" type="body"/>
          </p:nvPr>
        </p:nvSpPr>
        <p:spPr>
          <a:xfrm>
            <a:off x="628650" y="1363895"/>
            <a:ext cx="7886700" cy="3413588"/>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Clr>
                <a:schemeClr val="dk1"/>
              </a:buClr>
              <a:buSzPts val="450"/>
              <a:buNone/>
            </a:pPr>
            <a:r>
              <a:rPr lang="en" sz="9600">
                <a:latin typeface="Times New Roman"/>
                <a:ea typeface="Times New Roman"/>
                <a:cs typeface="Times New Roman"/>
                <a:sym typeface="Times New Roman"/>
              </a:rPr>
              <a:t>INVALID</a:t>
            </a:r>
            <a:endParaRPr sz="9600">
              <a:latin typeface="Times New Roman"/>
              <a:ea typeface="Times New Roman"/>
              <a:cs typeface="Times New Roman"/>
              <a:sym typeface="Times New Roman"/>
            </a:endParaRPr>
          </a:p>
          <a:p>
            <a:pPr indent="-215900" lvl="0" marL="177800" rtl="0" algn="l">
              <a:lnSpc>
                <a:spcPct val="115000"/>
              </a:lnSpc>
              <a:spcBef>
                <a:spcPts val="800"/>
              </a:spcBef>
              <a:spcAft>
                <a:spcPts val="0"/>
              </a:spcAft>
              <a:buClr>
                <a:schemeClr val="lt1"/>
              </a:buClr>
              <a:buSzPct val="100000"/>
              <a:buFont typeface="Times New Roman"/>
              <a:buChar char="●"/>
            </a:pPr>
            <a:r>
              <a:rPr lang="en" sz="9600">
                <a:latin typeface="Times New Roman"/>
                <a:ea typeface="Times New Roman"/>
                <a:cs typeface="Times New Roman"/>
                <a:sym typeface="Times New Roman"/>
              </a:rPr>
              <a:t>Deficiency id: 1</a:t>
            </a:r>
            <a:endParaRPr sz="9600">
              <a:latin typeface="Times New Roman"/>
              <a:ea typeface="Times New Roman"/>
              <a:cs typeface="Times New Roman"/>
              <a:sym typeface="Times New Roman"/>
            </a:endParaRPr>
          </a:p>
          <a:p>
            <a:pPr indent="-215900" lvl="0" marL="177800" rtl="0" algn="l">
              <a:lnSpc>
                <a:spcPct val="115000"/>
              </a:lnSpc>
              <a:spcBef>
                <a:spcPts val="800"/>
              </a:spcBef>
              <a:spcAft>
                <a:spcPts val="0"/>
              </a:spcAft>
              <a:buClr>
                <a:schemeClr val="lt1"/>
              </a:buClr>
              <a:buSzPct val="100000"/>
              <a:buFont typeface="Times New Roman"/>
              <a:buChar char="●"/>
            </a:pPr>
            <a:r>
              <a:rPr lang="en" sz="9600">
                <a:latin typeface="Times New Roman"/>
                <a:ea typeface="Times New Roman"/>
                <a:cs typeface="Times New Roman"/>
                <a:sym typeface="Times New Roman"/>
              </a:rPr>
              <a:t>Deficiency: The figures in the report are blurry and have small font which makes it hard to read.</a:t>
            </a:r>
            <a:endParaRPr sz="9600">
              <a:latin typeface="Times New Roman"/>
              <a:ea typeface="Times New Roman"/>
              <a:cs typeface="Times New Roman"/>
              <a:sym typeface="Times New Roman"/>
            </a:endParaRPr>
          </a:p>
          <a:p>
            <a:pPr indent="-215900" lvl="0" marL="177800" rtl="0" algn="l">
              <a:lnSpc>
                <a:spcPct val="115000"/>
              </a:lnSpc>
              <a:spcBef>
                <a:spcPts val="800"/>
              </a:spcBef>
              <a:spcAft>
                <a:spcPts val="0"/>
              </a:spcAft>
              <a:buClr>
                <a:schemeClr val="lt1"/>
              </a:buClr>
              <a:buSzPct val="100000"/>
              <a:buFont typeface="Times New Roman"/>
              <a:buChar char="●"/>
            </a:pPr>
            <a:r>
              <a:rPr lang="en" sz="9600">
                <a:latin typeface="Times New Roman"/>
                <a:ea typeface="Times New Roman"/>
                <a:cs typeface="Times New Roman"/>
                <a:sym typeface="Times New Roman"/>
              </a:rPr>
              <a:t>Response:</a:t>
            </a:r>
            <a:r>
              <a:rPr lang="en" sz="9600">
                <a:latin typeface="Times New Roman"/>
                <a:ea typeface="Times New Roman"/>
                <a:cs typeface="Times New Roman"/>
                <a:sym typeface="Times New Roman"/>
              </a:rPr>
              <a:t> The respective sections briefly explain the approaches, their benefits and results. Figures are just </a:t>
            </a:r>
            <a:r>
              <a:rPr lang="en" sz="9600">
                <a:latin typeface="Times New Roman"/>
                <a:ea typeface="Times New Roman"/>
                <a:cs typeface="Times New Roman"/>
                <a:sym typeface="Times New Roman"/>
              </a:rPr>
              <a:t>addons</a:t>
            </a:r>
            <a:r>
              <a:rPr lang="en" sz="9600">
                <a:latin typeface="Times New Roman"/>
                <a:ea typeface="Times New Roman"/>
                <a:cs typeface="Times New Roman"/>
                <a:sym typeface="Times New Roman"/>
              </a:rPr>
              <a:t> supplementing the text in the respective sections of the report. Most of the figures are quite easy to read barring a few.</a:t>
            </a:r>
            <a:endParaRPr sz="96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ct val="161538"/>
              <a:buNone/>
            </a:pPr>
            <a:r>
              <a:t/>
            </a:r>
            <a:endParaRPr i="1">
              <a:latin typeface="Helvetica Neue"/>
              <a:ea typeface="Helvetica Neue"/>
              <a:cs typeface="Helvetica Neue"/>
              <a:sym typeface="Helvetica Neue"/>
            </a:endParaRPr>
          </a:p>
          <a:p>
            <a:pPr indent="-38100" lvl="0" marL="177800" rtl="0" algn="l">
              <a:lnSpc>
                <a:spcPct val="90000"/>
              </a:lnSpc>
              <a:spcBef>
                <a:spcPts val="800"/>
              </a:spcBef>
              <a:spcAft>
                <a:spcPts val="0"/>
              </a:spcAft>
              <a:buClr>
                <a:schemeClr val="dk1"/>
              </a:buClr>
              <a:buSzPct val="161538"/>
              <a:buNone/>
            </a:pPr>
            <a:r>
              <a:t/>
            </a:r>
            <a:endParaRPr>
              <a:latin typeface="Helvetica Neue"/>
              <a:ea typeface="Helvetica Neue"/>
              <a:cs typeface="Helvetica Neue"/>
              <a:sym typeface="Helvetica Neue"/>
            </a:endParaRPr>
          </a:p>
          <a:p>
            <a:pPr indent="-38100" lvl="0" marL="177800" rtl="0" algn="l">
              <a:lnSpc>
                <a:spcPct val="90000"/>
              </a:lnSpc>
              <a:spcBef>
                <a:spcPts val="800"/>
              </a:spcBef>
              <a:spcAft>
                <a:spcPts val="0"/>
              </a:spcAft>
              <a:buClr>
                <a:schemeClr val="dk1"/>
              </a:buClr>
              <a:buSzPct val="161538"/>
              <a:buNone/>
            </a:pPr>
            <a:r>
              <a:t/>
            </a:r>
            <a:endParaRPr i="1">
              <a:latin typeface="Helvetica Neue"/>
              <a:ea typeface="Helvetica Neue"/>
              <a:cs typeface="Helvetica Neue"/>
              <a:sym typeface="Helvetica Neue"/>
            </a:endParaRPr>
          </a:p>
          <a:p>
            <a:pPr indent="-38100" lvl="0" marL="177800" rtl="0" algn="l">
              <a:lnSpc>
                <a:spcPct val="90000"/>
              </a:lnSpc>
              <a:spcBef>
                <a:spcPts val="800"/>
              </a:spcBef>
              <a:spcAft>
                <a:spcPts val="0"/>
              </a:spcAft>
              <a:buClr>
                <a:schemeClr val="dk1"/>
              </a:buClr>
              <a:buSzPct val="161538"/>
              <a:buNone/>
            </a:pPr>
            <a:r>
              <a:t/>
            </a:r>
            <a:endParaRPr i="1">
              <a:latin typeface="Helvetica Neue"/>
              <a:ea typeface="Helvetica Neue"/>
              <a:cs typeface="Helvetica Neue"/>
              <a:sym typeface="Helvetica Neue"/>
            </a:endParaRPr>
          </a:p>
          <a:p>
            <a:pPr indent="-38100" lvl="0" marL="177800" rtl="0" algn="l">
              <a:lnSpc>
                <a:spcPct val="90000"/>
              </a:lnSpc>
              <a:spcBef>
                <a:spcPts val="800"/>
              </a:spcBef>
              <a:spcAft>
                <a:spcPts val="0"/>
              </a:spcAft>
              <a:buClr>
                <a:schemeClr val="dk1"/>
              </a:buClr>
              <a:buSzPct val="161538"/>
              <a:buNone/>
            </a:pPr>
            <a:r>
              <a:t/>
            </a:r>
            <a:endParaRPr>
              <a:latin typeface="Helvetica Neue"/>
              <a:ea typeface="Helvetica Neue"/>
              <a:cs typeface="Helvetica Neue"/>
              <a:sym typeface="Helvetica Neue"/>
            </a:endParaRPr>
          </a:p>
          <a:p>
            <a:pPr indent="-38100" lvl="0" marL="177800" rtl="0" algn="l">
              <a:lnSpc>
                <a:spcPct val="90000"/>
              </a:lnSpc>
              <a:spcBef>
                <a:spcPts val="800"/>
              </a:spcBef>
              <a:spcAft>
                <a:spcPts val="0"/>
              </a:spcAft>
              <a:buClr>
                <a:schemeClr val="dk1"/>
              </a:buClr>
              <a:buSzPct val="161538"/>
              <a:buNone/>
            </a:pPr>
            <a:r>
              <a:t/>
            </a:r>
            <a:endParaRPr>
              <a:latin typeface="Helvetica Neue"/>
              <a:ea typeface="Helvetica Neue"/>
              <a:cs typeface="Helvetica Neue"/>
              <a:sym typeface="Helvetica Neue"/>
            </a:endParaRPr>
          </a:p>
          <a:p>
            <a:pPr indent="-38100" lvl="0" marL="177800" rtl="0" algn="l">
              <a:lnSpc>
                <a:spcPct val="90000"/>
              </a:lnSpc>
              <a:spcBef>
                <a:spcPts val="800"/>
              </a:spcBef>
              <a:spcAft>
                <a:spcPts val="1200"/>
              </a:spcAft>
              <a:buClr>
                <a:schemeClr val="dk1"/>
              </a:buClr>
              <a:buSzPct val="161538"/>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2600">
                <a:latin typeface="Times New Roman"/>
                <a:ea typeface="Times New Roman"/>
                <a:cs typeface="Times New Roman"/>
                <a:sym typeface="Times New Roman"/>
              </a:rPr>
              <a:t>Ati Priya Baja (Group 3)</a:t>
            </a:r>
            <a:endParaRPr sz="2600"/>
          </a:p>
        </p:txBody>
      </p:sp>
      <p:sp>
        <p:nvSpPr>
          <p:cNvPr id="220" name="Google Shape;220;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Clr>
                <a:schemeClr val="dk1"/>
              </a:buClr>
              <a:buSzPts val="450"/>
              <a:buNone/>
            </a:pPr>
            <a:r>
              <a:rPr lang="en" sz="9600">
                <a:latin typeface="Times New Roman"/>
                <a:ea typeface="Times New Roman"/>
                <a:cs typeface="Times New Roman"/>
                <a:sym typeface="Times New Roman"/>
              </a:rPr>
              <a:t>INVALID</a:t>
            </a:r>
            <a:endParaRPr sz="9600">
              <a:latin typeface="Times New Roman"/>
              <a:ea typeface="Times New Roman"/>
              <a:cs typeface="Times New Roman"/>
              <a:sym typeface="Times New Roman"/>
            </a:endParaRPr>
          </a:p>
          <a:p>
            <a:pPr indent="-241300" lvl="0" marL="177800" rtl="0" algn="l">
              <a:spcBef>
                <a:spcPts val="800"/>
              </a:spcBef>
              <a:spcAft>
                <a:spcPts val="0"/>
              </a:spcAft>
              <a:buClr>
                <a:schemeClr val="lt1"/>
              </a:buClr>
              <a:buSzPct val="100000"/>
              <a:buFont typeface="Times New Roman"/>
              <a:buChar char="●"/>
            </a:pPr>
            <a:r>
              <a:rPr lang="en" sz="9600">
                <a:latin typeface="Times New Roman"/>
                <a:ea typeface="Times New Roman"/>
                <a:cs typeface="Times New Roman"/>
                <a:sym typeface="Times New Roman"/>
              </a:rPr>
              <a:t>Deficiency id: 2</a:t>
            </a:r>
            <a:endParaRPr sz="96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ct val="100000"/>
              <a:buFont typeface="Times New Roman"/>
              <a:buChar char="●"/>
            </a:pPr>
            <a:r>
              <a:rPr lang="en" sz="9600">
                <a:latin typeface="Times New Roman"/>
                <a:ea typeface="Times New Roman"/>
                <a:cs typeface="Times New Roman"/>
                <a:sym typeface="Times New Roman"/>
              </a:rPr>
              <a:t>Deficiency: Malware datasets are missing citations, it would be helpful for their future usage or refer to their source like section 8.1 Famous Malware Datasets on page 14 and 15, and there are no citations before page 16.</a:t>
            </a:r>
            <a:endParaRPr sz="96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ct val="100000"/>
              <a:buFont typeface="Times New Roman"/>
              <a:buChar char="●"/>
            </a:pPr>
            <a:r>
              <a:rPr lang="en" sz="9600">
                <a:latin typeface="Times New Roman"/>
                <a:ea typeface="Times New Roman"/>
                <a:cs typeface="Times New Roman"/>
                <a:sym typeface="Times New Roman"/>
              </a:rPr>
              <a:t>Response: That was just an additional section for the reader’s backdrop about the type of malware datasets available. Ideally, not knowing about it also doesn’t change the understanding of the report.</a:t>
            </a:r>
            <a:endParaRPr sz="96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ct val="161538"/>
              <a:buNone/>
            </a:pPr>
            <a:r>
              <a:t/>
            </a:r>
            <a:endParaRPr>
              <a:latin typeface="Helvetica Neue"/>
              <a:ea typeface="Helvetica Neue"/>
              <a:cs typeface="Helvetica Neue"/>
              <a:sym typeface="Helvetica Neue"/>
            </a:endParaRPr>
          </a:p>
          <a:p>
            <a:pPr indent="-38100" lvl="0" marL="177800" rtl="0" algn="l">
              <a:lnSpc>
                <a:spcPct val="90000"/>
              </a:lnSpc>
              <a:spcBef>
                <a:spcPts val="800"/>
              </a:spcBef>
              <a:spcAft>
                <a:spcPts val="0"/>
              </a:spcAft>
              <a:buClr>
                <a:schemeClr val="dk1"/>
              </a:buClr>
              <a:buSzPct val="161538"/>
              <a:buNone/>
            </a:pPr>
            <a:r>
              <a:t/>
            </a:r>
            <a:endParaRPr>
              <a:latin typeface="Helvetica Neue"/>
              <a:ea typeface="Helvetica Neue"/>
              <a:cs typeface="Helvetica Neue"/>
              <a:sym typeface="Helvetica Neue"/>
            </a:endParaRPr>
          </a:p>
          <a:p>
            <a:pPr indent="-38100" lvl="0" marL="177800" rtl="0" algn="l">
              <a:lnSpc>
                <a:spcPct val="90000"/>
              </a:lnSpc>
              <a:spcBef>
                <a:spcPts val="800"/>
              </a:spcBef>
              <a:spcAft>
                <a:spcPts val="1200"/>
              </a:spcAft>
              <a:buClr>
                <a:schemeClr val="dk1"/>
              </a:buClr>
              <a:buSzPct val="161538"/>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2600">
                <a:latin typeface="Times New Roman"/>
                <a:ea typeface="Times New Roman"/>
                <a:cs typeface="Times New Roman"/>
                <a:sym typeface="Times New Roman"/>
              </a:rPr>
              <a:t>Sumeet Choudhary (Group 2)</a:t>
            </a:r>
            <a:endParaRPr sz="2600">
              <a:latin typeface="Times New Roman"/>
              <a:ea typeface="Times New Roman"/>
              <a:cs typeface="Times New Roman"/>
              <a:sym typeface="Times New Roman"/>
            </a:endParaRPr>
          </a:p>
        </p:txBody>
      </p:sp>
      <p:sp>
        <p:nvSpPr>
          <p:cNvPr id="226" name="Google Shape;226;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241300" lvl="0" marL="177800" rtl="0" algn="l">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8</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a:t>
            </a:r>
            <a:r>
              <a:rPr lang="en" sz="2400">
                <a:latin typeface="Times New Roman"/>
                <a:ea typeface="Times New Roman"/>
                <a:cs typeface="Times New Roman"/>
                <a:sym typeface="Times New Roman"/>
              </a:rPr>
              <a:t>While discussing about features extracted for analysis in ML algorithm, further details on selected features should be provided. Line 4, Page 17.</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That section talks about the hybrid analysis using ML. Specifically mentioning the features </a:t>
            </a:r>
            <a:r>
              <a:rPr lang="en" sz="2400">
                <a:latin typeface="Times New Roman"/>
                <a:ea typeface="Times New Roman"/>
                <a:cs typeface="Times New Roman"/>
                <a:sym typeface="Times New Roman"/>
              </a:rPr>
              <a:t>selected </a:t>
            </a:r>
            <a:r>
              <a:rPr lang="en" sz="2400">
                <a:latin typeface="Times New Roman"/>
                <a:ea typeface="Times New Roman"/>
                <a:cs typeface="Times New Roman"/>
                <a:sym typeface="Times New Roman"/>
              </a:rPr>
              <a:t>by that approach, would have deviated from the broader scope of that section.</a:t>
            </a:r>
            <a:endParaRPr sz="2400">
              <a:latin typeface="Times New Roman"/>
              <a:ea typeface="Times New Roman"/>
              <a:cs typeface="Times New Roman"/>
              <a:sym typeface="Times New Roman"/>
            </a:endParaRPr>
          </a:p>
          <a:p>
            <a:pPr indent="-63500" lvl="0" marL="177800" rtl="0" algn="l">
              <a:lnSpc>
                <a:spcPct val="9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1800">
                <a:latin typeface="Times New Roman"/>
                <a:ea typeface="Times New Roman"/>
                <a:cs typeface="Times New Roman"/>
                <a:sym typeface="Times New Roman"/>
              </a:rPr>
              <a:t>Prashanth Dussa (Group 4), Konanki Nithyusha (Group 13), Gayathri Puram (Group 11), Geeta Akshata Sirasapalli (Group 16)</a:t>
            </a:r>
            <a:endParaRPr sz="1800"/>
          </a:p>
        </p:txBody>
      </p:sp>
      <p:sp>
        <p:nvSpPr>
          <p:cNvPr id="232" name="Google Shape;232;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6350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381000" lvl="0" marL="457200" rtl="0" algn="l">
              <a:spcBef>
                <a:spcPts val="10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10, 16, 18, 23</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a:t>
            </a:r>
            <a:r>
              <a:rPr lang="en" sz="2400">
                <a:highlight>
                  <a:schemeClr val="dk1"/>
                </a:highlight>
                <a:latin typeface="Times New Roman"/>
                <a:ea typeface="Times New Roman"/>
                <a:cs typeface="Times New Roman"/>
                <a:sym typeface="Times New Roman"/>
              </a:rPr>
              <a:t>There is an ambiguity in page numbering, the page numbers in this report is ambiguous and misplaced.</a:t>
            </a:r>
            <a:endParaRPr sz="2400">
              <a:highlight>
                <a:schemeClr val="dk1"/>
              </a:highlight>
              <a:latin typeface="Times New Roman"/>
              <a:ea typeface="Times New Roman"/>
              <a:cs typeface="Times New Roman"/>
              <a:sym typeface="Times New Roman"/>
            </a:endParaRPr>
          </a:p>
          <a:p>
            <a:pPr indent="-381000" lvl="0" marL="457200" rtl="0" algn="l">
              <a:lnSpc>
                <a:spcPct val="90000"/>
              </a:lnSpc>
              <a:spcBef>
                <a:spcPts val="10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It falls under the category of minor deficiency and in no way affects the understanding of the context</a:t>
            </a:r>
            <a:endParaRPr sz="2400">
              <a:latin typeface="Times New Roman"/>
              <a:ea typeface="Times New Roman"/>
              <a:cs typeface="Times New Roman"/>
              <a:sym typeface="Times New Roman"/>
            </a:endParaRPr>
          </a:p>
          <a:p>
            <a:pPr indent="-228600" lvl="0" marL="406400" rtl="0" algn="l">
              <a:lnSpc>
                <a:spcPct val="90000"/>
              </a:lnSpc>
              <a:spcBef>
                <a:spcPts val="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Times New Roman"/>
              <a:buNone/>
            </a:pPr>
            <a:br>
              <a:rPr lang="en" sz="2400">
                <a:latin typeface="Times New Roman"/>
                <a:ea typeface="Times New Roman"/>
                <a:cs typeface="Times New Roman"/>
                <a:sym typeface="Times New Roman"/>
              </a:rPr>
            </a:br>
            <a:r>
              <a:rPr lang="en" sz="2600">
                <a:latin typeface="Times New Roman"/>
                <a:ea typeface="Times New Roman"/>
                <a:cs typeface="Times New Roman"/>
                <a:sym typeface="Times New Roman"/>
              </a:rPr>
              <a:t>Sri Sai Chaitanya Gone (Group 8)</a:t>
            </a:r>
            <a:br>
              <a:rPr lang="en" sz="2400">
                <a:latin typeface="Times New Roman"/>
                <a:ea typeface="Times New Roman"/>
                <a:cs typeface="Times New Roman"/>
                <a:sym typeface="Times New Roman"/>
              </a:rPr>
            </a:br>
            <a:endParaRPr sz="2400"/>
          </a:p>
        </p:txBody>
      </p:sp>
      <p:sp>
        <p:nvSpPr>
          <p:cNvPr id="238" name="Google Shape;238;p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241300" lvl="0" marL="177800" rtl="0" algn="l">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14</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The Fig. 14. Feature preprocessing phase of DAIMD is not clear on page 31.</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That section briefly explains the DAIMD approach along with its complete functioning. Also the figure accurately illustrates the DAIMD description in that section.</a:t>
            </a:r>
            <a:endParaRPr sz="2400">
              <a:latin typeface="Times New Roman"/>
              <a:ea typeface="Times New Roman"/>
              <a:cs typeface="Times New Roman"/>
              <a:sym typeface="Times New Roman"/>
            </a:endParaRPr>
          </a:p>
          <a:p>
            <a:pPr indent="-63500" lvl="0" marL="177800" rtl="0" algn="l">
              <a:lnSpc>
                <a:spcPct val="9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2600">
                <a:latin typeface="Times New Roman"/>
                <a:ea typeface="Times New Roman"/>
                <a:cs typeface="Times New Roman"/>
                <a:sym typeface="Times New Roman"/>
              </a:rPr>
              <a:t>Konanki Nithyusha (Group 13)</a:t>
            </a:r>
            <a:endParaRPr sz="2600"/>
          </a:p>
        </p:txBody>
      </p:sp>
      <p:sp>
        <p:nvSpPr>
          <p:cNvPr id="244" name="Google Shape;244;p3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241300" lvl="0" marL="177800" rtl="0" algn="l">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17</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The different headings of the report have the same heading numbers.</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a:t>
            </a:r>
            <a:r>
              <a:rPr lang="en" sz="2400">
                <a:latin typeface="Times New Roman"/>
                <a:ea typeface="Times New Roman"/>
                <a:cs typeface="Times New Roman"/>
                <a:sym typeface="Times New Roman"/>
              </a:rPr>
              <a:t>It falls under the category of minor deficiency and in no way affects the understanding of the context</a:t>
            </a:r>
            <a:endParaRPr sz="24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ts val="2100"/>
              <a:buNone/>
            </a:pPr>
            <a:r>
              <a:t/>
            </a:r>
            <a:endParaRPr sz="2400">
              <a:solidFill>
                <a:srgbClr val="374151"/>
              </a:solidFill>
              <a:latin typeface="Arial"/>
              <a:ea typeface="Arial"/>
              <a:cs typeface="Arial"/>
              <a:sym typeface="Arial"/>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2600">
                <a:latin typeface="Times New Roman"/>
                <a:ea typeface="Times New Roman"/>
                <a:cs typeface="Times New Roman"/>
                <a:sym typeface="Times New Roman"/>
              </a:rPr>
              <a:t>Gayathri Puram (Group 11)</a:t>
            </a:r>
            <a:endParaRPr sz="2600">
              <a:latin typeface="Times New Roman"/>
              <a:ea typeface="Times New Roman"/>
              <a:cs typeface="Times New Roman"/>
              <a:sym typeface="Times New Roman"/>
            </a:endParaRPr>
          </a:p>
        </p:txBody>
      </p:sp>
      <p:sp>
        <p:nvSpPr>
          <p:cNvPr id="250" name="Google Shape;250;p3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241300" lvl="0" marL="177800" rtl="0" algn="l">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19</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Multiple sections with same name (Detailed Results) instead of</a:t>
            </a:r>
            <a:r>
              <a:rPr lang="en" sz="2400">
                <a:latin typeface="Times New Roman"/>
                <a:ea typeface="Times New Roman"/>
                <a:cs typeface="Times New Roman"/>
                <a:sym typeface="Times New Roman"/>
              </a:rPr>
              <a:t> </a:t>
            </a:r>
            <a:r>
              <a:rPr lang="en" sz="2400">
                <a:latin typeface="Times New Roman"/>
                <a:ea typeface="Times New Roman"/>
                <a:cs typeface="Times New Roman"/>
                <a:sym typeface="Times New Roman"/>
              </a:rPr>
              <a:t>having multiple sub-sections.</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This doesn’t violate the guidelines. Moreover, it also doesn’t affect the understanding of the report.</a:t>
            </a:r>
            <a:endParaRPr sz="2400">
              <a:latin typeface="Times New Roman"/>
              <a:ea typeface="Times New Roman"/>
              <a:cs typeface="Times New Roman"/>
              <a:sym typeface="Times New Roman"/>
            </a:endParaRPr>
          </a:p>
          <a:p>
            <a:pPr indent="-63500" lvl="0" marL="177800" rtl="0" algn="l">
              <a:lnSpc>
                <a:spcPct val="9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147700"/>
            <a:ext cx="7038900" cy="6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Summary of the project topic:</a:t>
            </a:r>
            <a:endParaRPr sz="2800">
              <a:latin typeface="Times New Roman"/>
              <a:ea typeface="Times New Roman"/>
              <a:cs typeface="Times New Roman"/>
              <a:sym typeface="Times New Roman"/>
            </a:endParaRPr>
          </a:p>
        </p:txBody>
      </p:sp>
      <p:sp>
        <p:nvSpPr>
          <p:cNvPr id="148" name="Google Shape;148;p15"/>
          <p:cNvSpPr txBox="1"/>
          <p:nvPr>
            <p:ph idx="1" type="body"/>
          </p:nvPr>
        </p:nvSpPr>
        <p:spPr>
          <a:xfrm>
            <a:off x="1214550" y="730725"/>
            <a:ext cx="7820700" cy="34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Internet of Things (IoT) devices are frequently </a:t>
            </a:r>
            <a:r>
              <a:rPr lang="en" sz="2400">
                <a:latin typeface="Times New Roman"/>
                <a:ea typeface="Times New Roman"/>
                <a:cs typeface="Times New Roman"/>
                <a:sym typeface="Times New Roman"/>
              </a:rPr>
              <a:t>targeted</a:t>
            </a:r>
            <a:r>
              <a:rPr lang="en" sz="2400">
                <a:latin typeface="Times New Roman"/>
                <a:ea typeface="Times New Roman"/>
                <a:cs typeface="Times New Roman"/>
                <a:sym typeface="Times New Roman"/>
              </a:rPr>
              <a:t> by attackers using malicious software</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This makes it crucial to develop a robust system to accurately detect all types of malware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Researchers have used machine learning (ML) and deep learning (DL) techniques to detect and categorize malware in IoT devices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ML and DL techniques can learn and find the </a:t>
            </a:r>
            <a:r>
              <a:rPr lang="en" sz="2400">
                <a:latin typeface="Times New Roman"/>
                <a:ea typeface="Times New Roman"/>
                <a:cs typeface="Times New Roman"/>
                <a:sym typeface="Times New Roman"/>
              </a:rPr>
              <a:t>hidden </a:t>
            </a:r>
            <a:r>
              <a:rPr lang="en" sz="2400">
                <a:latin typeface="Times New Roman"/>
                <a:ea typeface="Times New Roman"/>
                <a:cs typeface="Times New Roman"/>
                <a:sym typeface="Times New Roman"/>
              </a:rPr>
              <a:t>patterns and abnormalities in the infected data which the traditional  signature-based approaches cannot</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2600">
                <a:latin typeface="Times New Roman"/>
                <a:ea typeface="Times New Roman"/>
                <a:cs typeface="Times New Roman"/>
                <a:sym typeface="Times New Roman"/>
              </a:rPr>
              <a:t>Gayathri Puram (Group 11)</a:t>
            </a:r>
            <a:endParaRPr sz="2600">
              <a:latin typeface="Times New Roman"/>
              <a:ea typeface="Times New Roman"/>
              <a:cs typeface="Times New Roman"/>
              <a:sym typeface="Times New Roman"/>
            </a:endParaRPr>
          </a:p>
        </p:txBody>
      </p:sp>
      <p:sp>
        <p:nvSpPr>
          <p:cNvPr id="256" name="Google Shape;256;p3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241300" lvl="0" marL="177800" rtl="0" algn="l">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21</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The references are not presented in the designated format as specified. Reference number 22</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It is being referred from an article, not a published research paper</a:t>
            </a:r>
            <a:endParaRPr sz="2400">
              <a:latin typeface="Times New Roman"/>
              <a:ea typeface="Times New Roman"/>
              <a:cs typeface="Times New Roman"/>
              <a:sym typeface="Times New Roman"/>
            </a:endParaRPr>
          </a:p>
          <a:p>
            <a:pPr indent="-63500" lvl="0" marL="177800" rtl="0" algn="l">
              <a:lnSpc>
                <a:spcPct val="9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2600">
                <a:latin typeface="Times New Roman"/>
                <a:ea typeface="Times New Roman"/>
                <a:cs typeface="Times New Roman"/>
                <a:sym typeface="Times New Roman"/>
              </a:rPr>
              <a:t>Gayathri Puram (Group 11)</a:t>
            </a:r>
            <a:endParaRPr sz="2600">
              <a:latin typeface="Times New Roman"/>
              <a:ea typeface="Times New Roman"/>
              <a:cs typeface="Times New Roman"/>
              <a:sym typeface="Times New Roman"/>
            </a:endParaRPr>
          </a:p>
        </p:txBody>
      </p:sp>
      <p:sp>
        <p:nvSpPr>
          <p:cNvPr id="262" name="Google Shape;262;p3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2400">
                <a:latin typeface="Times New Roman"/>
                <a:ea typeface="Times New Roman"/>
                <a:cs typeface="Times New Roman"/>
                <a:sym typeface="Times New Roman"/>
              </a:rPr>
              <a:t>INVALID</a:t>
            </a:r>
            <a:endParaRPr sz="2400">
              <a:latin typeface="Times New Roman"/>
              <a:ea typeface="Times New Roman"/>
              <a:cs typeface="Times New Roman"/>
              <a:sym typeface="Times New Roman"/>
            </a:endParaRPr>
          </a:p>
          <a:p>
            <a:pPr indent="-241300" lvl="0" marL="177800" rtl="0" algn="l">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 22</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Report page limit exceeded.</a:t>
            </a:r>
            <a:endParaRPr sz="2400">
              <a:latin typeface="Times New Roman"/>
              <a:ea typeface="Times New Roman"/>
              <a:cs typeface="Times New Roman"/>
              <a:sym typeface="Times New Roman"/>
            </a:endParaRPr>
          </a:p>
          <a:p>
            <a:pPr indent="-215900" lvl="0" marL="177800" rtl="0" algn="l">
              <a:lnSpc>
                <a:spcPct val="90000"/>
              </a:lnSpc>
              <a:spcBef>
                <a:spcPts val="8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a:t>
            </a:r>
            <a:r>
              <a:rPr lang="en" sz="2400">
                <a:latin typeface="Times New Roman"/>
                <a:ea typeface="Times New Roman"/>
                <a:cs typeface="Times New Roman"/>
                <a:sym typeface="Times New Roman"/>
              </a:rPr>
              <a:t>It falls under the category of minor deficiency and in no way affects the understanding of the report</a:t>
            </a:r>
            <a:endParaRPr sz="2400">
              <a:latin typeface="Times New Roman"/>
              <a:ea typeface="Times New Roman"/>
              <a:cs typeface="Times New Roman"/>
              <a:sym typeface="Times New Roman"/>
            </a:endParaRPr>
          </a:p>
          <a:p>
            <a:pPr indent="-63500" lvl="0" marL="177800" rtl="0" algn="l">
              <a:lnSpc>
                <a:spcPct val="9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9519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Overview of the main results</a:t>
            </a:r>
            <a:r>
              <a:rPr lang="en"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p:txBody>
      </p:sp>
      <p:sp>
        <p:nvSpPr>
          <p:cNvPr id="154" name="Google Shape;154;p16"/>
          <p:cNvSpPr txBox="1"/>
          <p:nvPr>
            <p:ph idx="1" type="body"/>
          </p:nvPr>
        </p:nvSpPr>
        <p:spPr>
          <a:xfrm>
            <a:off x="1218500" y="552975"/>
            <a:ext cx="7293600" cy="3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Evaluated the following methods/approaches: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a:t>
            </a:r>
            <a:r>
              <a:rPr lang="en" sz="2400">
                <a:latin typeface="Times New Roman"/>
                <a:ea typeface="Times New Roman"/>
                <a:cs typeface="Times New Roman"/>
                <a:sym typeface="Times New Roman"/>
              </a:rPr>
              <a:t>tatic analysis and dynamic analysis using t</a:t>
            </a:r>
            <a:r>
              <a:rPr lang="en" sz="2400">
                <a:latin typeface="Times New Roman"/>
                <a:ea typeface="Times New Roman"/>
                <a:cs typeface="Times New Roman"/>
                <a:sym typeface="Times New Roman"/>
              </a:rPr>
              <a:t>raditional ML algorithms like Gaussian Naive Bayes, KNN and Random Forest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ML methods for resource-constrained devices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ML techniques to detect malware from byte sequence of executable files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Deep learning methods like </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Convolutional Neural Networks (CNNs) </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Recurrent Neural Networks (RNNs)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48125" y="93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Overview of the main results (cont.):</a:t>
            </a:r>
            <a:endParaRPr sz="2700">
              <a:latin typeface="Times New Roman"/>
              <a:ea typeface="Times New Roman"/>
              <a:cs typeface="Times New Roman"/>
              <a:sym typeface="Times New Roman"/>
            </a:endParaRPr>
          </a:p>
        </p:txBody>
      </p:sp>
      <p:sp>
        <p:nvSpPr>
          <p:cNvPr id="160" name="Google Shape;160;p17"/>
          <p:cNvSpPr txBox="1"/>
          <p:nvPr>
            <p:ph idx="1" type="body"/>
          </p:nvPr>
        </p:nvSpPr>
        <p:spPr>
          <a:xfrm>
            <a:off x="1287625" y="789975"/>
            <a:ext cx="7313400" cy="3831300"/>
          </a:xfrm>
          <a:prstGeom prst="rect">
            <a:avLst/>
          </a:prstGeom>
        </p:spPr>
        <p:txBody>
          <a:bodyPr anchorCtr="0" anchor="t" bIns="91425" lIns="91425" spcFirstLastPara="1" rIns="91425" wrap="square" tIns="91425">
            <a:normAutofit/>
          </a:bodyPr>
          <a:lstStyle/>
          <a:p>
            <a:pPr indent="-381000" lvl="0" marL="457200" rtl="0" algn="just">
              <a:lnSpc>
                <a:spcPct val="100000"/>
              </a:lnSpc>
              <a:spcBef>
                <a:spcPts val="1000"/>
              </a:spcBef>
              <a:spcAft>
                <a:spcPts val="0"/>
              </a:spcAft>
              <a:buSzPts val="2400"/>
              <a:buFont typeface="Times New Roman"/>
              <a:buChar char="●"/>
            </a:pPr>
            <a:r>
              <a:rPr lang="en" sz="2400">
                <a:latin typeface="Times New Roman"/>
                <a:ea typeface="Times New Roman"/>
                <a:cs typeface="Times New Roman"/>
                <a:sym typeface="Times New Roman"/>
              </a:rPr>
              <a:t>Channel Boosted CNN</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Long Short Term Networks (LSTMs) to detect and analyze malware behavior in IoT systems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Ensembling several ML and DL approaches like CNN + LSTM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Ensembling Stacked AutoEncoders (SAEs) for </a:t>
            </a:r>
            <a:r>
              <a:rPr lang="en" sz="2400">
                <a:latin typeface="Times New Roman"/>
                <a:ea typeface="Times New Roman"/>
                <a:cs typeface="Times New Roman"/>
                <a:sym typeface="Times New Roman"/>
              </a:rPr>
              <a:t>detecting malware in IoT systems accurately</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Combining Machine Learning and Blockchain Technology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185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Conclusion</a:t>
            </a:r>
            <a:r>
              <a:rPr lang="en"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p:txBody>
      </p:sp>
      <p:sp>
        <p:nvSpPr>
          <p:cNvPr id="166" name="Google Shape;166;p18"/>
          <p:cNvSpPr txBox="1"/>
          <p:nvPr>
            <p:ph idx="1" type="body"/>
          </p:nvPr>
        </p:nvSpPr>
        <p:spPr>
          <a:xfrm>
            <a:off x="1287625" y="473975"/>
            <a:ext cx="7416000" cy="3831300"/>
          </a:xfrm>
          <a:prstGeom prst="rect">
            <a:avLst/>
          </a:prstGeom>
        </p:spPr>
        <p:txBody>
          <a:bodyPr anchorCtr="0" anchor="t" bIns="91425" lIns="91425" spcFirstLastPara="1" rIns="91425" wrap="square" tIns="91425">
            <a:noAutofit/>
          </a:bodyPr>
          <a:lstStyle/>
          <a:p>
            <a:pPr indent="-381000" lvl="0" marL="457200" rtl="0" algn="just">
              <a:lnSpc>
                <a:spcPct val="100000"/>
              </a:lnSpc>
              <a:spcBef>
                <a:spcPts val="1000"/>
              </a:spcBef>
              <a:spcAft>
                <a:spcPts val="0"/>
              </a:spcAft>
              <a:buSzPts val="2400"/>
              <a:buFont typeface="Times New Roman"/>
              <a:buChar char="●"/>
            </a:pPr>
            <a:r>
              <a:rPr lang="en" sz="2400">
                <a:latin typeface="Times New Roman"/>
                <a:ea typeface="Times New Roman"/>
                <a:cs typeface="Times New Roman"/>
                <a:sym typeface="Times New Roman"/>
              </a:rPr>
              <a:t>Machine learning is a powerful tool for detecting malware in IoT devices by identifying patterns in data indicating the presence of malware</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Ensemble approaches combining 2-3 machine learning algorithms can detect malware with a high degree of robustness as compared to individual algorithms.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Deep learning can help address the limitations of machine learning by learning more complex representations of data</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Machine learning is well-suited for identifying known and emerging threats, while deep learning can detect more subtle and complex malware.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117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Recommendations</a:t>
            </a:r>
            <a:r>
              <a:rPr lang="en"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p:txBody>
      </p:sp>
      <p:sp>
        <p:nvSpPr>
          <p:cNvPr id="172" name="Google Shape;172;p19"/>
          <p:cNvSpPr txBox="1"/>
          <p:nvPr>
            <p:ph idx="1" type="body"/>
          </p:nvPr>
        </p:nvSpPr>
        <p:spPr>
          <a:xfrm>
            <a:off x="1297500" y="898600"/>
            <a:ext cx="7204800" cy="3831300"/>
          </a:xfrm>
          <a:prstGeom prst="rect">
            <a:avLst/>
          </a:prstGeom>
        </p:spPr>
        <p:txBody>
          <a:bodyPr anchorCtr="0" anchor="t" bIns="91425" lIns="91425" spcFirstLastPara="1" rIns="91425" wrap="square" tIns="91425">
            <a:noAutofit/>
          </a:bodyPr>
          <a:lstStyle/>
          <a:p>
            <a:pPr indent="0" lvl="0" marL="0" rtl="0" algn="just">
              <a:lnSpc>
                <a:spcPct val="80000"/>
              </a:lnSpc>
              <a:spcBef>
                <a:spcPts val="1000"/>
              </a:spcBef>
              <a:spcAft>
                <a:spcPts val="0"/>
              </a:spcAft>
              <a:buSzPts val="1018"/>
              <a:buNone/>
            </a:pPr>
            <a:r>
              <a:rPr lang="en" sz="2400">
                <a:latin typeface="Times New Roman"/>
                <a:ea typeface="Times New Roman"/>
                <a:cs typeface="Times New Roman"/>
                <a:sym typeface="Times New Roman"/>
              </a:rPr>
              <a:t>Here are some potential future scopes:</a:t>
            </a:r>
            <a:endParaRPr sz="2400">
              <a:latin typeface="Times New Roman"/>
              <a:ea typeface="Times New Roman"/>
              <a:cs typeface="Times New Roman"/>
              <a:sym typeface="Times New Roman"/>
            </a:endParaRPr>
          </a:p>
          <a:p>
            <a:pPr indent="-381000" lvl="0" marL="457200" rtl="0" algn="just">
              <a:lnSpc>
                <a:spcPct val="80000"/>
              </a:lnSpc>
              <a:spcBef>
                <a:spcPts val="1000"/>
              </a:spcBef>
              <a:spcAft>
                <a:spcPts val="0"/>
              </a:spcAft>
              <a:buSzPts val="2400"/>
              <a:buFont typeface="Arial"/>
              <a:buChar char="●"/>
            </a:pPr>
            <a:r>
              <a:rPr lang="en" sz="2400">
                <a:latin typeface="Times New Roman"/>
                <a:ea typeface="Times New Roman"/>
                <a:cs typeface="Times New Roman"/>
                <a:sym typeface="Times New Roman"/>
              </a:rPr>
              <a:t>Improved accuracy</a:t>
            </a:r>
            <a:endParaRPr sz="2400">
              <a:latin typeface="Times New Roman"/>
              <a:ea typeface="Times New Roman"/>
              <a:cs typeface="Times New Roman"/>
              <a:sym typeface="Times New Roman"/>
            </a:endParaRPr>
          </a:p>
          <a:p>
            <a:pPr indent="-381000" lvl="0" marL="457200" rtl="0" algn="just">
              <a:lnSpc>
                <a:spcPct val="80000"/>
              </a:lnSpc>
              <a:spcBef>
                <a:spcPts val="1000"/>
              </a:spcBef>
              <a:spcAft>
                <a:spcPts val="0"/>
              </a:spcAft>
              <a:buSzPts val="2400"/>
              <a:buFont typeface="Arial"/>
              <a:buChar char="●"/>
            </a:pPr>
            <a:r>
              <a:rPr lang="en" sz="2400">
                <a:latin typeface="Times New Roman"/>
                <a:ea typeface="Times New Roman"/>
                <a:cs typeface="Times New Roman"/>
                <a:sym typeface="Times New Roman"/>
              </a:rPr>
              <a:t>Combining multiple techniques</a:t>
            </a:r>
            <a:endParaRPr sz="2400">
              <a:latin typeface="Times New Roman"/>
              <a:ea typeface="Times New Roman"/>
              <a:cs typeface="Times New Roman"/>
              <a:sym typeface="Times New Roman"/>
            </a:endParaRPr>
          </a:p>
          <a:p>
            <a:pPr indent="-381000" lvl="0" marL="457200" rtl="0" algn="just">
              <a:lnSpc>
                <a:spcPct val="80000"/>
              </a:lnSpc>
              <a:spcBef>
                <a:spcPts val="1000"/>
              </a:spcBef>
              <a:spcAft>
                <a:spcPts val="0"/>
              </a:spcAft>
              <a:buSzPts val="2400"/>
              <a:buFont typeface="Times New Roman"/>
              <a:buChar char="●"/>
            </a:pPr>
            <a:r>
              <a:rPr lang="en" sz="2400">
                <a:latin typeface="Times New Roman"/>
                <a:ea typeface="Times New Roman"/>
                <a:cs typeface="Times New Roman"/>
                <a:sym typeface="Times New Roman"/>
              </a:rPr>
              <a:t>Anomaly Detection</a:t>
            </a:r>
            <a:endParaRPr sz="2400">
              <a:latin typeface="Times New Roman"/>
              <a:ea typeface="Times New Roman"/>
              <a:cs typeface="Times New Roman"/>
              <a:sym typeface="Times New Roman"/>
            </a:endParaRPr>
          </a:p>
          <a:p>
            <a:pPr indent="-381000" lvl="0" marL="457200" rtl="0" algn="just">
              <a:lnSpc>
                <a:spcPct val="80000"/>
              </a:lnSpc>
              <a:spcBef>
                <a:spcPts val="1000"/>
              </a:spcBef>
              <a:spcAft>
                <a:spcPts val="0"/>
              </a:spcAft>
              <a:buSzPts val="2400"/>
              <a:buFont typeface="Arial"/>
              <a:buChar char="●"/>
            </a:pPr>
            <a:r>
              <a:rPr lang="en" sz="2400">
                <a:latin typeface="Times New Roman"/>
                <a:ea typeface="Times New Roman"/>
                <a:cs typeface="Times New Roman"/>
                <a:sym typeface="Times New Roman"/>
              </a:rPr>
              <a:t>Explainable AI</a:t>
            </a:r>
            <a:endParaRPr sz="2400">
              <a:latin typeface="Times New Roman"/>
              <a:ea typeface="Times New Roman"/>
              <a:cs typeface="Times New Roman"/>
              <a:sym typeface="Times New Roman"/>
            </a:endParaRPr>
          </a:p>
          <a:p>
            <a:pPr indent="-381000" lvl="0" marL="457200" rtl="0" algn="just">
              <a:lnSpc>
                <a:spcPct val="80000"/>
              </a:lnSpc>
              <a:spcBef>
                <a:spcPts val="1000"/>
              </a:spcBef>
              <a:spcAft>
                <a:spcPts val="1000"/>
              </a:spcAft>
              <a:buSzPts val="2400"/>
              <a:buFont typeface="Arial"/>
              <a:buChar char="●"/>
            </a:pPr>
            <a:r>
              <a:rPr lang="en" sz="2400">
                <a:latin typeface="Times New Roman"/>
                <a:ea typeface="Times New Roman"/>
                <a:cs typeface="Times New Roman"/>
                <a:sym typeface="Times New Roman"/>
              </a:rPr>
              <a:t>Resource Optimization</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90400" y="313357"/>
            <a:ext cx="7886700" cy="4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970"/>
              <a:buFont typeface="Calibri"/>
              <a:buNone/>
            </a:pPr>
            <a:r>
              <a:rPr lang="en" sz="2600">
                <a:latin typeface="Times New Roman"/>
                <a:ea typeface="Times New Roman"/>
                <a:cs typeface="Times New Roman"/>
                <a:sym typeface="Times New Roman"/>
              </a:rPr>
              <a:t>Deficiency Summary</a:t>
            </a:r>
            <a:endParaRPr sz="2600">
              <a:latin typeface="Times New Roman"/>
              <a:ea typeface="Times New Roman"/>
              <a:cs typeface="Times New Roman"/>
              <a:sym typeface="Times New Roman"/>
            </a:endParaRPr>
          </a:p>
        </p:txBody>
      </p:sp>
      <p:graphicFrame>
        <p:nvGraphicFramePr>
          <p:cNvPr id="178" name="Google Shape;178;p20"/>
          <p:cNvGraphicFramePr/>
          <p:nvPr/>
        </p:nvGraphicFramePr>
        <p:xfrm>
          <a:off x="1749175" y="1436205"/>
          <a:ext cx="3000000" cy="3000000"/>
        </p:xfrm>
        <a:graphic>
          <a:graphicData uri="http://schemas.openxmlformats.org/drawingml/2006/table">
            <a:tbl>
              <a:tblPr>
                <a:noFill/>
                <a:tableStyleId>{D13FD9B9-5F9E-4FE6-AE6C-8AE24A5993F6}</a:tableStyleId>
              </a:tblPr>
              <a:tblGrid>
                <a:gridCol w="3506625"/>
                <a:gridCol w="1617575"/>
              </a:tblGrid>
              <a:tr h="483100">
                <a:tc>
                  <a:txBody>
                    <a:bodyPr/>
                    <a:lstStyle/>
                    <a:p>
                      <a:pPr indent="0" lvl="0" marL="0" marR="0" rtl="0" algn="ctr">
                        <a:spcBef>
                          <a:spcPts val="0"/>
                        </a:spcBef>
                        <a:spcAft>
                          <a:spcPts val="0"/>
                        </a:spcAft>
                        <a:buNone/>
                      </a:pPr>
                      <a:r>
                        <a:rPr lang="en" sz="2400" u="none" cap="none" strike="noStrike">
                          <a:solidFill>
                            <a:schemeClr val="lt1"/>
                          </a:solidFill>
                          <a:latin typeface="Times New Roman"/>
                          <a:ea typeface="Times New Roman"/>
                          <a:cs typeface="Times New Roman"/>
                          <a:sym typeface="Times New Roman"/>
                        </a:rPr>
                        <a:t>Total Number of deficiencies </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2400">
                          <a:solidFill>
                            <a:schemeClr val="lt1"/>
                          </a:solidFill>
                          <a:latin typeface="Times New Roman"/>
                          <a:ea typeface="Times New Roman"/>
                          <a:cs typeface="Times New Roman"/>
                          <a:sym typeface="Times New Roman"/>
                        </a:rPr>
                        <a:t>24</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3375">
                <a:tc>
                  <a:txBody>
                    <a:bodyPr/>
                    <a:lstStyle/>
                    <a:p>
                      <a:pPr indent="0" lvl="0" marL="0" marR="0" rtl="0" algn="ctr">
                        <a:spcBef>
                          <a:spcPts val="0"/>
                        </a:spcBef>
                        <a:spcAft>
                          <a:spcPts val="0"/>
                        </a:spcAft>
                        <a:buNone/>
                      </a:pPr>
                      <a:r>
                        <a:rPr lang="en" sz="2400">
                          <a:solidFill>
                            <a:schemeClr val="lt1"/>
                          </a:solidFill>
                          <a:latin typeface="Times New Roman"/>
                          <a:ea typeface="Times New Roman"/>
                          <a:cs typeface="Times New Roman"/>
                          <a:sym typeface="Times New Roman"/>
                        </a:rPr>
                        <a:t>Number of Merged deficiencies</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2400">
                          <a:solidFill>
                            <a:schemeClr val="lt1"/>
                          </a:solidFill>
                          <a:latin typeface="Times New Roman"/>
                          <a:ea typeface="Times New Roman"/>
                          <a:cs typeface="Times New Roman"/>
                          <a:sym typeface="Times New Roman"/>
                        </a:rPr>
                        <a:t>13</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23850">
                <a:tc>
                  <a:txBody>
                    <a:bodyPr/>
                    <a:lstStyle/>
                    <a:p>
                      <a:pPr indent="0" lvl="0" marL="0" marR="0" rtl="0" algn="ctr">
                        <a:spcBef>
                          <a:spcPts val="0"/>
                        </a:spcBef>
                        <a:spcAft>
                          <a:spcPts val="0"/>
                        </a:spcAft>
                        <a:buNone/>
                      </a:pPr>
                      <a:r>
                        <a:rPr lang="en" sz="2400">
                          <a:solidFill>
                            <a:schemeClr val="lt1"/>
                          </a:solidFill>
                          <a:latin typeface="Times New Roman"/>
                          <a:ea typeface="Times New Roman"/>
                          <a:cs typeface="Times New Roman"/>
                          <a:sym typeface="Times New Roman"/>
                        </a:rPr>
                        <a:t>Number of Valid deficiencies</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2400">
                          <a:solidFill>
                            <a:schemeClr val="lt1"/>
                          </a:solidFill>
                          <a:latin typeface="Times New Roman"/>
                          <a:ea typeface="Times New Roman"/>
                          <a:cs typeface="Times New Roman"/>
                          <a:sym typeface="Times New Roman"/>
                        </a:rPr>
                        <a:t>3</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43625">
                <a:tc>
                  <a:txBody>
                    <a:bodyPr/>
                    <a:lstStyle/>
                    <a:p>
                      <a:pPr indent="0" lvl="0" marL="0" marR="0" rtl="0" algn="ctr">
                        <a:spcBef>
                          <a:spcPts val="0"/>
                        </a:spcBef>
                        <a:spcAft>
                          <a:spcPts val="0"/>
                        </a:spcAft>
                        <a:buNone/>
                      </a:pPr>
                      <a:r>
                        <a:rPr lang="en" sz="2400">
                          <a:solidFill>
                            <a:schemeClr val="lt1"/>
                          </a:solidFill>
                          <a:latin typeface="Times New Roman"/>
                          <a:ea typeface="Times New Roman"/>
                          <a:cs typeface="Times New Roman"/>
                          <a:sym typeface="Times New Roman"/>
                        </a:rPr>
                        <a:t>Number of In-Valid deficiencies</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2400">
                          <a:solidFill>
                            <a:schemeClr val="lt1"/>
                          </a:solidFill>
                          <a:latin typeface="Times New Roman"/>
                          <a:ea typeface="Times New Roman"/>
                          <a:cs typeface="Times New Roman"/>
                          <a:sym typeface="Times New Roman"/>
                        </a:rPr>
                        <a:t>10</a:t>
                      </a:r>
                      <a:endParaRPr sz="24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628650" y="273857"/>
            <a:ext cx="7886700" cy="427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970"/>
              <a:buFont typeface="Calibri"/>
              <a:buNone/>
            </a:pPr>
            <a:r>
              <a:rPr lang="en" sz="2400">
                <a:latin typeface="Times New Roman"/>
                <a:ea typeface="Times New Roman"/>
                <a:cs typeface="Times New Roman"/>
                <a:sym typeface="Times New Roman"/>
              </a:rPr>
              <a:t>Deficiency Table</a:t>
            </a:r>
            <a:endParaRPr sz="2400">
              <a:latin typeface="Times New Roman"/>
              <a:ea typeface="Times New Roman"/>
              <a:cs typeface="Times New Roman"/>
              <a:sym typeface="Times New Roman"/>
            </a:endParaRPr>
          </a:p>
        </p:txBody>
      </p:sp>
      <p:graphicFrame>
        <p:nvGraphicFramePr>
          <p:cNvPr id="184" name="Google Shape;184;p21"/>
          <p:cNvGraphicFramePr/>
          <p:nvPr/>
        </p:nvGraphicFramePr>
        <p:xfrm>
          <a:off x="1195725" y="869230"/>
          <a:ext cx="3000000" cy="3000000"/>
        </p:xfrm>
        <a:graphic>
          <a:graphicData uri="http://schemas.openxmlformats.org/drawingml/2006/table">
            <a:tbl>
              <a:tblPr>
                <a:noFill/>
                <a:tableStyleId>{D13FD9B9-5F9E-4FE6-AE6C-8AE24A5993F6}</a:tableStyleId>
              </a:tblPr>
              <a:tblGrid>
                <a:gridCol w="2333125"/>
                <a:gridCol w="1850425"/>
                <a:gridCol w="2091100"/>
              </a:tblGrid>
              <a:tr h="396725">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Names of students who submitted the deficiencies</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Number of deficiencies submitted</a:t>
                      </a:r>
                      <a:endParaRPr sz="18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Deficiency ids</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1175">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Ati Priya Bajaj</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1,2,3</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39500">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Manoj Boddu</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4,5,6</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350">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Sumeet Choudhary</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7,8,9</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350">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Prashant Dussa</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2</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10,11</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350">
                <a:tc>
                  <a:txBody>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Sri Sai Chaitanya Gone</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12,13,14</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350">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Konanki Nityusha</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15,16,17</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350">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Gayatri Puram</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5</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18,19,20,21,22</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350">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Geeta Akshata Sirasapalli</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2</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800">
                          <a:solidFill>
                            <a:schemeClr val="lt1"/>
                          </a:solidFill>
                          <a:latin typeface="Times New Roman"/>
                          <a:ea typeface="Times New Roman"/>
                          <a:cs typeface="Times New Roman"/>
                          <a:sym typeface="Times New Roman"/>
                        </a:rPr>
                        <a:t>23,24</a:t>
                      </a:r>
                      <a:endParaRPr sz="1800">
                        <a:solidFill>
                          <a:schemeClr val="lt1"/>
                        </a:solidFill>
                        <a:latin typeface="Times New Roman"/>
                        <a:ea typeface="Times New Roman"/>
                        <a:cs typeface="Times New Roman"/>
                        <a:sym typeface="Times New Roman"/>
                      </a:endParaRPr>
                    </a:p>
                  </a:txBody>
                  <a:tcPr marT="34300" marB="34300" marR="68600" marL="686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510175" y="188027"/>
            <a:ext cx="7886700" cy="1117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000"/>
              <a:buFont typeface="Times New Roman"/>
              <a:buNone/>
            </a:pPr>
            <a:r>
              <a:rPr lang="en" sz="1800">
                <a:latin typeface="Times New Roman"/>
                <a:ea typeface="Times New Roman"/>
                <a:cs typeface="Times New Roman"/>
                <a:sym typeface="Times New Roman"/>
              </a:rPr>
              <a:t>Ati Priya Bajaj (Group 3), Manoj Boddu (Group 5), Sri Sai Chaitanya Gone (Group 8),</a:t>
            </a:r>
            <a:r>
              <a:rPr b="1"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Konanki Nithyusha (Group 13), Geeta Akshata Sirasapalli </a:t>
            </a:r>
            <a:r>
              <a:rPr b="1" lang="en" sz="1800">
                <a:latin typeface="Times New Roman"/>
                <a:ea typeface="Times New Roman"/>
                <a:cs typeface="Times New Roman"/>
                <a:sym typeface="Times New Roman"/>
              </a:rPr>
              <a:t>(</a:t>
            </a:r>
            <a:r>
              <a:rPr lang="en" sz="1800">
                <a:latin typeface="Times New Roman"/>
                <a:ea typeface="Times New Roman"/>
                <a:cs typeface="Times New Roman"/>
                <a:sym typeface="Times New Roman"/>
              </a:rPr>
              <a:t>Group</a:t>
            </a:r>
            <a:r>
              <a:rPr b="1"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16) </a:t>
            </a:r>
            <a:endParaRPr sz="1800"/>
          </a:p>
        </p:txBody>
      </p:sp>
      <p:sp>
        <p:nvSpPr>
          <p:cNvPr id="190" name="Google Shape;190;p22"/>
          <p:cNvSpPr txBox="1"/>
          <p:nvPr>
            <p:ph idx="1" type="body"/>
          </p:nvPr>
        </p:nvSpPr>
        <p:spPr>
          <a:xfrm>
            <a:off x="510175" y="1305350"/>
            <a:ext cx="8357400" cy="3375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sz="2400">
                <a:latin typeface="Times New Roman"/>
                <a:ea typeface="Times New Roman"/>
                <a:cs typeface="Times New Roman"/>
                <a:sym typeface="Times New Roman"/>
              </a:rPr>
              <a:t>VALID </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ids: 3, 5, 12, 15, 24</a:t>
            </a:r>
            <a:endParaRPr sz="2400">
              <a:latin typeface="Times New Roman"/>
              <a:ea typeface="Times New Roman"/>
              <a:cs typeface="Times New Roman"/>
              <a:sym typeface="Times New Roman"/>
            </a:endParaRPr>
          </a:p>
          <a:p>
            <a:pPr indent="-381000" lvl="0" marL="457200" rtl="0" algn="l">
              <a:lnSpc>
                <a:spcPct val="90000"/>
              </a:lnSpc>
              <a:spcBef>
                <a:spcPts val="10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Deficiency: A few references are not cited in the report. Using citations to support the claims helps validate them.19,25,31,35 references in-text citations are missing</a:t>
            </a:r>
            <a:r>
              <a:rPr lang="en" sz="2400"/>
              <a:t>.</a:t>
            </a:r>
            <a:endParaRPr sz="2400"/>
          </a:p>
          <a:p>
            <a:pPr indent="-381000" lvl="0" marL="457200" rtl="0" algn="l">
              <a:lnSpc>
                <a:spcPct val="90000"/>
              </a:lnSpc>
              <a:spcBef>
                <a:spcPts val="1000"/>
              </a:spcBef>
              <a:spcAft>
                <a:spcPts val="0"/>
              </a:spcAft>
              <a:buClr>
                <a:schemeClr val="lt1"/>
              </a:buClr>
              <a:buSzPts val="2400"/>
              <a:buFont typeface="Times New Roman"/>
              <a:buChar char="●"/>
            </a:pPr>
            <a:r>
              <a:rPr lang="en" sz="2400">
                <a:latin typeface="Times New Roman"/>
                <a:ea typeface="Times New Roman"/>
                <a:cs typeface="Times New Roman"/>
                <a:sym typeface="Times New Roman"/>
              </a:rPr>
              <a:t>Response: These papers weren’t directly aligning with the report’s theme and flow of topics. Nevertheless, not citing them doesn’t change the understanding of the report, since we haven’t used them.</a:t>
            </a:r>
            <a:endParaRPr sz="2400"/>
          </a:p>
          <a:p>
            <a:pPr indent="-38100" lvl="0" marL="177800" rtl="0" algn="l">
              <a:lnSpc>
                <a:spcPct val="90000"/>
              </a:lnSpc>
              <a:spcBef>
                <a:spcPts val="800"/>
              </a:spcBef>
              <a:spcAft>
                <a:spcPts val="0"/>
              </a:spcAft>
              <a:buClr>
                <a:schemeClr val="dk1"/>
              </a:buClr>
              <a:buSzPts val="2100"/>
              <a:buNone/>
            </a:pPr>
            <a:r>
              <a:t/>
            </a:r>
            <a:endParaRPr sz="24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ts val="2100"/>
              <a:buNone/>
            </a:pPr>
            <a:r>
              <a:t/>
            </a:r>
            <a:endParaRPr sz="24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ts val="2100"/>
              <a:buNone/>
            </a:pPr>
            <a:r>
              <a:t/>
            </a:r>
            <a:endParaRPr sz="24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2100"/>
              <a:buNone/>
            </a:pPr>
            <a:r>
              <a:rPr lang="en" sz="2400"/>
              <a:t>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