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  <p:embeddedFont>
      <p:font typeface="Tenorite" panose="00000500000000000000" pitchFamily="2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79" autoAdjust="0"/>
    <p:restoredTop sz="73146" autoAdjust="0"/>
  </p:normalViewPr>
  <p:slideViewPr>
    <p:cSldViewPr>
      <p:cViewPr varScale="1">
        <p:scale>
          <a:sx n="42" d="100"/>
          <a:sy n="42" d="100"/>
        </p:scale>
        <p:origin x="88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1" y="824285"/>
            <a:ext cx="9563100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1713929" y="3086100"/>
            <a:ext cx="7085606" cy="4185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8000" spc="-105" dirty="0">
                <a:solidFill>
                  <a:srgbClr val="FFFFFF"/>
                </a:solidFill>
              </a:rPr>
              <a:t>Social Buzz </a:t>
            </a:r>
          </a:p>
          <a:p>
            <a:pPr algn="ctr">
              <a:lnSpc>
                <a:spcPts val="11059"/>
              </a:lnSpc>
            </a:pPr>
            <a:r>
              <a:rPr lang="en-US" sz="8000" spc="-105" dirty="0">
                <a:solidFill>
                  <a:srgbClr val="FFFFFF"/>
                </a:solidFill>
              </a:rPr>
              <a:t>Content Categories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5513680" y="5104983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5526387" y="2415874"/>
            <a:ext cx="942466" cy="381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5475686" y="7998971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770366" y="1333500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7315200" y="647699"/>
            <a:ext cx="41148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6F34701-3343-F907-A4D0-1D1D4E8ED9C4}"/>
              </a:ext>
            </a:extLst>
          </p:cNvPr>
          <p:cNvSpPr txBox="1"/>
          <p:nvPr/>
        </p:nvSpPr>
        <p:spPr>
          <a:xfrm>
            <a:off x="7315200" y="2448046"/>
            <a:ext cx="99441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/>
              <a:t>ANALYSIS</a:t>
            </a:r>
          </a:p>
          <a:p>
            <a:pPr algn="just"/>
            <a:r>
              <a:rPr lang="en-US" sz="3200" dirty="0"/>
              <a:t>Animals, Science, Healthy Eating, Technology,  and Food are the five most popular categories of content, showing that people enjoy "real-life" and "Tactus content the most.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b="1" dirty="0"/>
              <a:t>INSIGHT</a:t>
            </a:r>
          </a:p>
          <a:p>
            <a:pPr algn="just"/>
            <a:r>
              <a:rPr lang="en-US" sz="3200" dirty="0"/>
              <a:t>Food is a common theme in the top 5 categories with “Health ranking the highest. This may indicate the audience within your user base. You could use this insight to create a campaign and work with healthy eating brands to boost user engagement.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66800" y="1383832"/>
            <a:ext cx="11150897" cy="6634629"/>
            <a:chOff x="-2838132" y="-2713356"/>
            <a:chExt cx="14402725" cy="5721173"/>
          </a:xfrm>
        </p:grpSpPr>
        <p:sp>
          <p:nvSpPr>
            <p:cNvPr id="3" name="TextBox 3"/>
            <p:cNvSpPr txBox="1"/>
            <p:nvPr/>
          </p:nvSpPr>
          <p:spPr>
            <a:xfrm>
              <a:off x="-2838132" y="-2713356"/>
              <a:ext cx="14402725" cy="106160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-1263389" y="-1217658"/>
              <a:ext cx="12827982" cy="422547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571500" indent="-5715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36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 marL="571500" indent="-5715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36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 marL="571500" indent="-5715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36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 marL="571500" indent="-5715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36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 marL="571500" indent="-5715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36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 marL="571500" indent="-5715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36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7179084" y="1104899"/>
            <a:ext cx="10727915" cy="8597500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US" dirty="0"/>
          </a:p>
          <a:p>
            <a:pPr algn="l"/>
            <a:endParaRPr lang="en-US" sz="32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enorite" panose="00000500000000000000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Social Buzz is a fast-growing technology unicorn that needs to adapt quickly to its global scale. Accenture has begun a 3 month POC focusing on these tasks:</a:t>
            </a:r>
          </a:p>
          <a:p>
            <a:pPr lvl="1">
              <a:lnSpc>
                <a:spcPct val="150000"/>
              </a:lnSpc>
            </a:pPr>
            <a:endParaRPr lang="en-US" sz="3200" b="0" i="0" dirty="0">
              <a:solidFill>
                <a:srgbClr val="0D0D0D"/>
              </a:solidFill>
              <a:effectLst/>
              <a:highlight>
                <a:srgbClr val="FFFFFF"/>
              </a:highlight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 An audit of Social Buzz's big data practice.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Recommendations for a successful analysis to find Social Buzz's top 5 most popular categories of content.</a:t>
            </a:r>
            <a:endParaRPr lang="en-US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685798" y="1909666"/>
            <a:ext cx="6324601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1371601" y="3771900"/>
            <a:ext cx="4800600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550921" y="7805198"/>
            <a:ext cx="2737079" cy="2850015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9144000" y="203077"/>
            <a:ext cx="8373494" cy="9880846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sz="5400" dirty="0">
                <a:solidFill>
                  <a:schemeClr val="bg1"/>
                </a:solidFill>
              </a:rPr>
              <a:t>   Problem</a:t>
            </a:r>
            <a:endParaRPr lang="en-AU" sz="5400" dirty="0"/>
          </a:p>
          <a:p>
            <a:r>
              <a:rPr lang="en-AU" dirty="0"/>
              <a:t> 		</a:t>
            </a:r>
            <a:endParaRPr lang="en-AU" sz="6000" dirty="0">
              <a:solidFill>
                <a:schemeClr val="bg1"/>
              </a:solidFill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0017041" y="4768401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4990637" y="1248484"/>
            <a:ext cx="3062454" cy="3068983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9576576" y="2782976"/>
            <a:ext cx="7508341" cy="655550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03BBCFD-273D-A04B-40F7-7E7C9FA36672}"/>
              </a:ext>
            </a:extLst>
          </p:cNvPr>
          <p:cNvSpPr txBox="1"/>
          <p:nvPr/>
        </p:nvSpPr>
        <p:spPr>
          <a:xfrm>
            <a:off x="770506" y="400040"/>
            <a:ext cx="8066939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3200" dirty="0">
              <a:latin typeface="Tenorite" panose="00000500000000000000" pitchFamily="2" charset="0"/>
            </a:endParaRPr>
          </a:p>
          <a:p>
            <a:endParaRPr lang="en-US" sz="3200" dirty="0">
              <a:latin typeface="Tenorite" panose="00000500000000000000" pitchFamily="2" charset="0"/>
            </a:endParaRPr>
          </a:p>
          <a:p>
            <a:endParaRPr lang="en-US" sz="3200" dirty="0">
              <a:latin typeface="Tenorite" panose="00000500000000000000" pitchFamily="2" charset="0"/>
            </a:endParaRPr>
          </a:p>
          <a:p>
            <a:pPr algn="just"/>
            <a:endParaRPr lang="en-US" sz="3200" dirty="0">
              <a:latin typeface="Tenorite" panose="00000500000000000000" pitchFamily="2" charset="0"/>
            </a:endParaRP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Over 100000 posts per day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36,500,000 pieces of content per year! 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But how to capitalize on it when there is so much?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Analysis to find Social Buzz's top 5 most popular categories of content</a:t>
            </a:r>
            <a:endParaRPr lang="en-AU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13335000" y="6378787"/>
            <a:ext cx="4267200" cy="646331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r>
              <a:rPr lang="en-US" sz="2800" dirty="0"/>
              <a:t>   </a:t>
            </a:r>
          </a:p>
        </p:txBody>
      </p: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071022" y="7045286"/>
            <a:ext cx="2559951" cy="2484754"/>
            <a:chOff x="-23043" y="66269"/>
            <a:chExt cx="6542158" cy="6349987"/>
          </a:xfrm>
        </p:grpSpPr>
        <p:sp>
          <p:nvSpPr>
            <p:cNvPr id="19" name="Freeform 19"/>
            <p:cNvSpPr/>
            <p:nvPr/>
          </p:nvSpPr>
          <p:spPr>
            <a:xfrm>
              <a:off x="-23043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248176" y="3954711"/>
            <a:ext cx="2497437" cy="2424076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221108" y="756961"/>
            <a:ext cx="2409866" cy="2400452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F425B1-84EE-4F69-AE72-B6AC0CA152F1}"/>
              </a:ext>
            </a:extLst>
          </p:cNvPr>
          <p:cNvSpPr txBox="1"/>
          <p:nvPr/>
        </p:nvSpPr>
        <p:spPr>
          <a:xfrm rot="10800000" flipV="1">
            <a:off x="13335000" y="2854745"/>
            <a:ext cx="391287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Andrew Fleming</a:t>
            </a:r>
          </a:p>
          <a:p>
            <a:r>
              <a:rPr lang="en-US" sz="2800" dirty="0"/>
              <a:t>Chief Technical Architect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E5FE4D-7B99-5DA4-FF6D-97E701958BEA}"/>
              </a:ext>
            </a:extLst>
          </p:cNvPr>
          <p:cNvSpPr txBox="1"/>
          <p:nvPr/>
        </p:nvSpPr>
        <p:spPr>
          <a:xfrm flipH="1">
            <a:off x="12649199" y="9019822"/>
            <a:ext cx="5132076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2800" dirty="0"/>
              <a:t>	Priyadarshini </a:t>
            </a:r>
            <a:r>
              <a:rPr lang="en-US" sz="2800" dirty="0" err="1"/>
              <a:t>Maddela</a:t>
            </a:r>
            <a:r>
              <a:rPr lang="en-US" sz="2800" dirty="0"/>
              <a:t>         	Data Analyst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EAC581-F590-9E7F-2C4F-A1F36212590F}"/>
              </a:ext>
            </a:extLst>
          </p:cNvPr>
          <p:cNvSpPr txBox="1"/>
          <p:nvPr/>
        </p:nvSpPr>
        <p:spPr>
          <a:xfrm>
            <a:off x="13647080" y="5845225"/>
            <a:ext cx="39551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Marcus </a:t>
            </a:r>
            <a:r>
              <a:rPr lang="en-US" sz="2800" dirty="0" err="1"/>
              <a:t>Rompton</a:t>
            </a:r>
            <a:br>
              <a:rPr lang="en-US" sz="2800" dirty="0"/>
            </a:br>
            <a:r>
              <a:rPr lang="en-US" sz="2800" dirty="0"/>
              <a:t>Senior Principle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990600" y="1318851"/>
            <a:ext cx="1800020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2386506" y="2639980"/>
            <a:ext cx="1829363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3458060" y="4252068"/>
            <a:ext cx="1972734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4542196" y="5864156"/>
            <a:ext cx="2023190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5864639" y="7476244"/>
            <a:ext cx="2071824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445296" y="253438"/>
            <a:ext cx="5318837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600201" y="1848063"/>
            <a:ext cx="685800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3039074" y="2984043"/>
            <a:ext cx="628001" cy="9500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6559673" y="7828620"/>
            <a:ext cx="824478" cy="9500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5295340" y="6204766"/>
            <a:ext cx="909423" cy="9500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4216741" y="4605252"/>
            <a:ext cx="736260" cy="9500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F1BB2B2-7EE2-FAC1-5928-BE62B9B0C097}"/>
              </a:ext>
            </a:extLst>
          </p:cNvPr>
          <p:cNvSpPr txBox="1"/>
          <p:nvPr/>
        </p:nvSpPr>
        <p:spPr>
          <a:xfrm>
            <a:off x="3758354" y="1232545"/>
            <a:ext cx="1452964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Data Collection: Gathered sample data sets containing information about content categories and their respective </a:t>
            </a:r>
            <a:r>
              <a:rPr lang="en-US" sz="3200" b="0" i="0" dirty="0">
                <a:solidFill>
                  <a:srgbClr val="0D0D0D"/>
                </a:solidFill>
                <a:effectLst/>
              </a:rPr>
              <a:t>popularity</a:t>
            </a: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 metrics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6ABE8BD-17B4-C71F-EA6A-1AC2DFA137DC}"/>
              </a:ext>
            </a:extLst>
          </p:cNvPr>
          <p:cNvSpPr txBox="1"/>
          <p:nvPr/>
        </p:nvSpPr>
        <p:spPr>
          <a:xfrm>
            <a:off x="4640306" y="2979814"/>
            <a:ext cx="1320239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0" i="0" dirty="0">
                <a:solidFill>
                  <a:srgbClr val="0D0D0D"/>
                </a:solidFill>
                <a:effectLst/>
              </a:rPr>
              <a:t>Data Preprocessing: Cleaned and prepared the data, handling missing values, removing duplicates, and ensuring data consistency.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CDF3CD6-182E-46A4-87A3-27F714F3D816}"/>
              </a:ext>
            </a:extLst>
          </p:cNvPr>
          <p:cNvSpPr txBox="1"/>
          <p:nvPr/>
        </p:nvSpPr>
        <p:spPr>
          <a:xfrm>
            <a:off x="5830311" y="4477744"/>
            <a:ext cx="1268628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0" i="0" dirty="0">
                <a:solidFill>
                  <a:srgbClr val="0D0D0D"/>
                </a:solidFill>
                <a:effectLst/>
              </a:rPr>
              <a:t>Exploratory Data Analysis (EDA): Examined the distribution of content categories, calculated aggregate scores/popularity metrics, and identified trends.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DB760F1-0EB5-5373-8698-A650527919F9}"/>
              </a:ext>
            </a:extLst>
          </p:cNvPr>
          <p:cNvSpPr txBox="1"/>
          <p:nvPr/>
        </p:nvSpPr>
        <p:spPr>
          <a:xfrm rot="10800000" flipV="1">
            <a:off x="6770664" y="6079895"/>
            <a:ext cx="1107203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+mj-lt"/>
              </a:rPr>
              <a:t>Visualization: Created visualizations such as histograms, bar charts, and pie charts to represent the distribution of scores/popularity across different categories.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E4EB4A-4AE0-C84F-A28F-EE1C3E483E60}"/>
              </a:ext>
            </a:extLst>
          </p:cNvPr>
          <p:cNvSpPr txBox="1"/>
          <p:nvPr/>
        </p:nvSpPr>
        <p:spPr>
          <a:xfrm>
            <a:off x="8024093" y="7910658"/>
            <a:ext cx="981860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0D0D0D"/>
                </a:solidFill>
                <a:effectLst/>
                <a:latin typeface="+mj-lt"/>
              </a:rPr>
              <a:t>Analysis and Conclusion: Analyzed the visualizations to understand popularity trends, identified top-ranking categories, and drew conclusions to inform content strategy decisions</a:t>
            </a:r>
            <a:endParaRPr lang="en-US" sz="2800" dirty="0"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308"/>
            <a:ext cx="2972219" cy="882255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517112" y="7810500"/>
            <a:ext cx="17253778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AED038F-852E-9D79-7508-0E171CA56BE0}"/>
              </a:ext>
            </a:extLst>
          </p:cNvPr>
          <p:cNvSpPr txBox="1"/>
          <p:nvPr/>
        </p:nvSpPr>
        <p:spPr>
          <a:xfrm>
            <a:off x="5791200" y="3543299"/>
            <a:ext cx="56250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7030A0"/>
                </a:solidFill>
              </a:rPr>
              <a:t>1858 </a:t>
            </a:r>
          </a:p>
          <a:p>
            <a:pPr algn="ctr"/>
            <a:endParaRPr lang="en-US" sz="4400" dirty="0"/>
          </a:p>
          <a:p>
            <a:pPr algn="ctr"/>
            <a:r>
              <a:rPr lang="en-US" sz="4400" dirty="0"/>
              <a:t>Reactions to ANIMAL posts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A269C4-3DA7-E43C-1DCB-0AD0B825DE44}"/>
              </a:ext>
            </a:extLst>
          </p:cNvPr>
          <p:cNvSpPr txBox="1"/>
          <p:nvPr/>
        </p:nvSpPr>
        <p:spPr>
          <a:xfrm>
            <a:off x="1143000" y="2171699"/>
            <a:ext cx="4727793" cy="3860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6000" spc="-80" dirty="0">
                <a:solidFill>
                  <a:srgbClr val="7030A0"/>
                </a:solidFill>
                <a:latin typeface="Graphik Regular" panose="020B0503030202060203" pitchFamily="34" charset="0"/>
              </a:rPr>
              <a:t>16</a:t>
            </a:r>
            <a:r>
              <a:rPr lang="en-US" sz="8000" spc="-80" dirty="0">
                <a:solidFill>
                  <a:srgbClr val="7030A0"/>
                </a:solidFill>
                <a:latin typeface="Graphik Regular" panose="020B0503030202060203" pitchFamily="34" charset="0"/>
              </a:rPr>
              <a:t> </a:t>
            </a:r>
          </a:p>
          <a:p>
            <a:pPr algn="ctr">
              <a:lnSpc>
                <a:spcPct val="200000"/>
              </a:lnSpc>
            </a:pPr>
            <a:r>
              <a:rPr lang="en-US" sz="44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Unique Categories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370436-7B47-92C2-4A3B-626452E0257A}"/>
              </a:ext>
            </a:extLst>
          </p:cNvPr>
          <p:cNvSpPr txBox="1"/>
          <p:nvPr/>
        </p:nvSpPr>
        <p:spPr>
          <a:xfrm>
            <a:off x="1143000" y="876300"/>
            <a:ext cx="35818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Insights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05E6CC-5B7B-90D0-3495-E420A91FB4F0}"/>
              </a:ext>
            </a:extLst>
          </p:cNvPr>
          <p:cNvSpPr txBox="1"/>
          <p:nvPr/>
        </p:nvSpPr>
        <p:spPr>
          <a:xfrm>
            <a:off x="12417208" y="3543299"/>
            <a:ext cx="3965792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7030A0"/>
                </a:solidFill>
              </a:rPr>
              <a:t>January</a:t>
            </a:r>
          </a:p>
          <a:p>
            <a:pPr algn="ctr"/>
            <a:endParaRPr lang="en-US" sz="4400" dirty="0"/>
          </a:p>
          <a:p>
            <a:pPr algn="ctr"/>
            <a:r>
              <a:rPr lang="en-US" sz="3600" dirty="0"/>
              <a:t>Month with Most Posts</a:t>
            </a:r>
          </a:p>
          <a:p>
            <a:pPr algn="ctr"/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9419" y="8057667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1456159" y="6838378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449419" y="384731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23" name="Group 23"/>
          <p:cNvGrpSpPr/>
          <p:nvPr/>
        </p:nvGrpSpPr>
        <p:grpSpPr>
          <a:xfrm>
            <a:off x="13020146" y="952935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2FD41C1D-A216-08BE-89BC-6919B84E46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93" y="1306841"/>
            <a:ext cx="13328629" cy="818414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 rot="1153642">
            <a:off x="782207" y="7157301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23" name="Group 23"/>
          <p:cNvGrpSpPr/>
          <p:nvPr/>
        </p:nvGrpSpPr>
        <p:grpSpPr>
          <a:xfrm>
            <a:off x="14929892" y="-495300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56568721-37A9-9429-5725-2AEF453A5D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208" y="2019300"/>
            <a:ext cx="10886591" cy="648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380</Words>
  <Application>Microsoft Office PowerPoint</Application>
  <PresentationFormat>Custom</PresentationFormat>
  <Paragraphs>93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Tenorite</vt:lpstr>
      <vt:lpstr>Graphik Regular</vt:lpstr>
      <vt:lpstr>Arial</vt:lpstr>
      <vt:lpstr>Calibri</vt:lpstr>
      <vt:lpstr>Clear Sans Regular Bold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Kranthi Goli</cp:lastModifiedBy>
  <cp:revision>12</cp:revision>
  <dcterms:created xsi:type="dcterms:W3CDTF">2006-08-16T00:00:00Z</dcterms:created>
  <dcterms:modified xsi:type="dcterms:W3CDTF">2024-04-26T20:20:29Z</dcterms:modified>
  <dc:identifier>DAEhDyfaYKE</dc:identifier>
</cp:coreProperties>
</file>