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Clarendon Narrow" charset="1" panose="00000506000000000000"/>
      <p:regular r:id="rId22"/>
    </p:embeddedFont>
    <p:embeddedFont>
      <p:font typeface="Cloud Bold" charset="1" panose="02000000000000000000"/>
      <p:regular r:id="rId23"/>
    </p:embeddedFont>
    <p:embeddedFont>
      <p:font typeface="Times New Roman Bold" charset="1" panose="02030802070405020303"/>
      <p:regular r:id="rId24"/>
    </p:embeddedFont>
    <p:embeddedFont>
      <p:font typeface="Clarendon Narrow Bold" charset="1" panose="00000806000000000000"/>
      <p:regular r:id="rId25"/>
    </p:embeddedFont>
    <p:embeddedFont>
      <p:font typeface="Times New Roman" charset="1" panose="02030502070405020303"/>
      <p:regular r:id="rId26"/>
    </p:embeddedFont>
    <p:embeddedFont>
      <p:font typeface="Canva Sans Bold" charset="1" panose="020B0803030501040103"/>
      <p:regular r:id="rId27"/>
    </p:embeddedFont>
    <p:embeddedFont>
      <p:font typeface="Canva Sans" charset="1" panose="020B0503030501040103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Relationship Id="rId6" Target="../media/image17.png" Type="http://schemas.openxmlformats.org/officeDocument/2006/relationships/image"/><Relationship Id="rId7" Target="../media/image29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Relationship Id="rId6" Target="../media/image30.png" Type="http://schemas.openxmlformats.org/officeDocument/2006/relationships/image"/><Relationship Id="rId7" Target="../media/image3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Relationship Id="rId6" Target="../media/image32.png" Type="http://schemas.openxmlformats.org/officeDocument/2006/relationships/image"/><Relationship Id="rId7" Target="../media/image3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Relationship Id="rId3" Target="../media/image35.png" Type="http://schemas.openxmlformats.org/officeDocument/2006/relationships/image"/><Relationship Id="rId4" Target="../media/image36.svg" Type="http://schemas.openxmlformats.org/officeDocument/2006/relationships/image"/><Relationship Id="rId5" Target="../media/image37.png" Type="http://schemas.openxmlformats.org/officeDocument/2006/relationships/image"/><Relationship Id="rId6" Target="../media/image38.svg" Type="http://schemas.openxmlformats.org/officeDocument/2006/relationships/image"/><Relationship Id="rId7" Target="../media/image39.png" Type="http://schemas.openxmlformats.org/officeDocument/2006/relationships/image"/><Relationship Id="rId8" Target="../media/image40.svg" Type="http://schemas.openxmlformats.org/officeDocument/2006/relationships/image"/><Relationship Id="rId9" Target="https://github.com/PriyadarshiniSivakumar/E-Commerce-Business-Dashboard-From-Revenue-to-Retention" TargetMode="External" Type="http://schemas.openxmlformats.org/officeDocument/2006/relationships/hyperlink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16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1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22.png" Type="http://schemas.openxmlformats.org/officeDocument/2006/relationships/image"/><Relationship Id="rId7" Target="../media/image2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png" Type="http://schemas.openxmlformats.org/officeDocument/2006/relationships/image"/><Relationship Id="rId4" Target="../media/image26.svg" Type="http://schemas.openxmlformats.org/officeDocument/2006/relationships/image"/><Relationship Id="rId5" Target="../media/image27.png" Type="http://schemas.openxmlformats.org/officeDocument/2006/relationships/image"/><Relationship Id="rId6" Target="../media/image2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EF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699198" y="665151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093484" y="-383408"/>
            <a:ext cx="11067650" cy="11053816"/>
          </a:xfrm>
          <a:custGeom>
            <a:avLst/>
            <a:gdLst/>
            <a:ahLst/>
            <a:cxnLst/>
            <a:rect r="r" b="b" t="t" l="l"/>
            <a:pathLst>
              <a:path h="11053816" w="11067650">
                <a:moveTo>
                  <a:pt x="0" y="0"/>
                </a:moveTo>
                <a:lnTo>
                  <a:pt x="11067651" y="0"/>
                </a:lnTo>
                <a:lnTo>
                  <a:pt x="11067651" y="11053816"/>
                </a:lnTo>
                <a:lnTo>
                  <a:pt x="0" y="110538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5400000">
            <a:off x="7857602" y="-1836977"/>
            <a:ext cx="11343275" cy="13960954"/>
            <a:chOff x="0" y="0"/>
            <a:chExt cx="6604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60400" cy="812800"/>
            </a:xfrm>
            <a:custGeom>
              <a:avLst/>
              <a:gdLst/>
              <a:ahLst/>
              <a:cxnLst/>
              <a:rect r="r" b="b" t="t" l="l"/>
              <a:pathLst>
                <a:path h="812800" w="660400">
                  <a:moveTo>
                    <a:pt x="220252" y="793731"/>
                  </a:moveTo>
                  <a:cubicBezTo>
                    <a:pt x="254109" y="805245"/>
                    <a:pt x="292600" y="812800"/>
                    <a:pt x="330378" y="812800"/>
                  </a:cubicBezTo>
                  <a:cubicBezTo>
                    <a:pt x="368157" y="812800"/>
                    <a:pt x="404509" y="806323"/>
                    <a:pt x="438009" y="794809"/>
                  </a:cubicBezTo>
                  <a:cubicBezTo>
                    <a:pt x="438723" y="794450"/>
                    <a:pt x="439435" y="794450"/>
                    <a:pt x="440148" y="794090"/>
                  </a:cubicBezTo>
                  <a:cubicBezTo>
                    <a:pt x="565955" y="748035"/>
                    <a:pt x="658618" y="626421"/>
                    <a:pt x="660400" y="4842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782" y="627140"/>
                    <a:pt x="93019" y="748755"/>
                    <a:pt x="220252" y="793731"/>
                  </a:cubicBezTo>
                  <a:close/>
                </a:path>
              </a:pathLst>
            </a:custGeom>
            <a:solidFill>
              <a:srgbClr val="2F4156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95250"/>
              <a:ext cx="660400" cy="7810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5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-333092" y="-383408"/>
            <a:ext cx="5426576" cy="4676722"/>
          </a:xfrm>
          <a:custGeom>
            <a:avLst/>
            <a:gdLst/>
            <a:ahLst/>
            <a:cxnLst/>
            <a:rect r="r" b="b" t="t" l="l"/>
            <a:pathLst>
              <a:path h="4676722" w="5426576">
                <a:moveTo>
                  <a:pt x="0" y="0"/>
                </a:moveTo>
                <a:lnTo>
                  <a:pt x="5426576" y="0"/>
                </a:lnTo>
                <a:lnTo>
                  <a:pt x="5426576" y="4676722"/>
                </a:lnTo>
                <a:lnTo>
                  <a:pt x="0" y="46767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0">
            <a:off x="204154" y="7647498"/>
            <a:ext cx="2176042" cy="2427633"/>
          </a:xfrm>
          <a:custGeom>
            <a:avLst/>
            <a:gdLst/>
            <a:ahLst/>
            <a:cxnLst/>
            <a:rect r="r" b="b" t="t" l="l"/>
            <a:pathLst>
              <a:path h="2427633" w="2176042">
                <a:moveTo>
                  <a:pt x="2176042" y="2427634"/>
                </a:moveTo>
                <a:lnTo>
                  <a:pt x="0" y="2427634"/>
                </a:lnTo>
                <a:lnTo>
                  <a:pt x="0" y="0"/>
                </a:lnTo>
                <a:lnTo>
                  <a:pt x="2176042" y="0"/>
                </a:lnTo>
                <a:lnTo>
                  <a:pt x="2176042" y="2427634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072145" y="3354442"/>
            <a:ext cx="11030505" cy="4007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4"/>
              </a:lnSpc>
            </a:pPr>
            <a:r>
              <a:rPr lang="en-US" sz="11299">
                <a:solidFill>
                  <a:srgbClr val="F5EFEB"/>
                </a:solidFill>
                <a:latin typeface="Clarendon Narrow"/>
                <a:ea typeface="Clarendon Narrow"/>
                <a:cs typeface="Clarendon Narrow"/>
                <a:sym typeface="Clarendon Narrow"/>
              </a:rPr>
              <a:t>E-COMMERCE CUSTOMER ANALYTICS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675006" y="8632715"/>
            <a:ext cx="7708466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F5EFEB"/>
                </a:solidFill>
                <a:latin typeface="Cloud Bold"/>
                <a:ea typeface="Cloud Bold"/>
                <a:cs typeface="Cloud Bold"/>
                <a:sym typeface="Cloud Bold"/>
              </a:rPr>
              <a:t>Presented by Priyadarshini S</a:t>
            </a:r>
          </a:p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F5EFEB"/>
                </a:solidFill>
                <a:latin typeface="Cloud Bold"/>
                <a:ea typeface="Cloud Bold"/>
                <a:cs typeface="Cloud Bold"/>
                <a:sym typeface="Cloud Bold"/>
              </a:rPr>
              <a:t>Corporate Trainer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EF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342774" y="4892847"/>
            <a:ext cx="7816504" cy="781650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2F415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39700" y="44450"/>
              <a:ext cx="533400" cy="628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588496" y="-2673004"/>
            <a:ext cx="7816504" cy="781650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2F415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39700" y="44450"/>
              <a:ext cx="533400" cy="628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5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5941802" y="8141425"/>
            <a:ext cx="4339244" cy="4114800"/>
          </a:xfrm>
          <a:custGeom>
            <a:avLst/>
            <a:gdLst/>
            <a:ahLst/>
            <a:cxnLst/>
            <a:rect r="r" b="b" t="t" l="l"/>
            <a:pathLst>
              <a:path h="4114800" w="4339244">
                <a:moveTo>
                  <a:pt x="0" y="0"/>
                </a:moveTo>
                <a:lnTo>
                  <a:pt x="4339244" y="0"/>
                </a:lnTo>
                <a:lnTo>
                  <a:pt x="433924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-2434522" y="-1705075"/>
            <a:ext cx="4339244" cy="4114800"/>
          </a:xfrm>
          <a:custGeom>
            <a:avLst/>
            <a:gdLst/>
            <a:ahLst/>
            <a:cxnLst/>
            <a:rect r="r" b="b" t="t" l="l"/>
            <a:pathLst>
              <a:path h="4114800" w="4339244">
                <a:moveTo>
                  <a:pt x="4339244" y="0"/>
                </a:moveTo>
                <a:lnTo>
                  <a:pt x="0" y="0"/>
                </a:lnTo>
                <a:lnTo>
                  <a:pt x="0" y="4114800"/>
                </a:lnTo>
                <a:lnTo>
                  <a:pt x="4339244" y="4114800"/>
                </a:lnTo>
                <a:lnTo>
                  <a:pt x="433924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413794" y="9258300"/>
            <a:ext cx="4387287" cy="1881049"/>
          </a:xfrm>
          <a:custGeom>
            <a:avLst/>
            <a:gdLst/>
            <a:ahLst/>
            <a:cxnLst/>
            <a:rect r="r" b="b" t="t" l="l"/>
            <a:pathLst>
              <a:path h="1881049" w="4387287">
                <a:moveTo>
                  <a:pt x="0" y="0"/>
                </a:moveTo>
                <a:lnTo>
                  <a:pt x="4387287" y="0"/>
                </a:lnTo>
                <a:lnTo>
                  <a:pt x="4387287" y="1881049"/>
                </a:lnTo>
                <a:lnTo>
                  <a:pt x="0" y="18810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972670" y="-852349"/>
            <a:ext cx="4387287" cy="1881049"/>
          </a:xfrm>
          <a:custGeom>
            <a:avLst/>
            <a:gdLst/>
            <a:ahLst/>
            <a:cxnLst/>
            <a:rect r="r" b="b" t="t" l="l"/>
            <a:pathLst>
              <a:path h="1881049" w="4387287">
                <a:moveTo>
                  <a:pt x="0" y="0"/>
                </a:moveTo>
                <a:lnTo>
                  <a:pt x="4387287" y="0"/>
                </a:lnTo>
                <a:lnTo>
                  <a:pt x="4387287" y="1881049"/>
                </a:lnTo>
                <a:lnTo>
                  <a:pt x="0" y="18810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602102" y="184324"/>
            <a:ext cx="13757854" cy="1050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00"/>
              </a:lnSpc>
            </a:pPr>
            <a:r>
              <a:rPr lang="en-US" sz="5500" b="true">
                <a:solidFill>
                  <a:srgbClr val="2F4156"/>
                </a:solidFill>
                <a:latin typeface="Clarendon Narrow Bold"/>
                <a:ea typeface="Clarendon Narrow Bold"/>
                <a:cs typeface="Clarendon Narrow Bold"/>
                <a:sym typeface="Clarendon Narrow Bold"/>
              </a:rPr>
              <a:t>TECHNOLOGY OVERVIEW - STREAMLIT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55248" y="1230085"/>
            <a:ext cx="14786554" cy="8968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42010" indent="-421005" lvl="1">
              <a:lnSpc>
                <a:spcPts val="5459"/>
              </a:lnSpc>
              <a:buFont typeface="Arial"/>
              <a:buChar char="•"/>
            </a:pPr>
            <a:r>
              <a:rPr lang="en-US" b="true" sz="3900">
                <a:solidFill>
                  <a:srgbClr val="2F415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Dashboard Title &amp; I</a:t>
            </a:r>
            <a:r>
              <a:rPr lang="en-US" b="true" sz="3900">
                <a:solidFill>
                  <a:srgbClr val="2F415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nput Setup → </a:t>
            </a:r>
            <a:r>
              <a:rPr lang="en-US" sz="3900">
                <a:solidFill>
                  <a:srgbClr val="2F415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dashboard title and enable Customer ID input for personalized search.</a:t>
            </a:r>
          </a:p>
          <a:p>
            <a:pPr algn="just" marL="842010" indent="-421005" lvl="1">
              <a:lnSpc>
                <a:spcPts val="5459"/>
              </a:lnSpc>
              <a:buFont typeface="Arial"/>
              <a:buChar char="•"/>
            </a:pPr>
            <a:r>
              <a:rPr lang="en-US" b="true" sz="3900">
                <a:solidFill>
                  <a:srgbClr val="2F415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Customer Profile Display → </a:t>
            </a:r>
            <a:r>
              <a:rPr lang="en-US" sz="3900">
                <a:solidFill>
                  <a:srgbClr val="2F415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 essential customer details dynamically.</a:t>
            </a:r>
          </a:p>
          <a:p>
            <a:pPr algn="just" marL="842010" indent="-421005" lvl="1">
              <a:lnSpc>
                <a:spcPts val="5459"/>
              </a:lnSpc>
              <a:buFont typeface="Arial"/>
              <a:buChar char="•"/>
            </a:pPr>
            <a:r>
              <a:rPr lang="en-US" b="true" sz="3900">
                <a:solidFill>
                  <a:srgbClr val="2F415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KPI &amp; Segmentation Logic →</a:t>
            </a:r>
            <a:r>
              <a:rPr lang="en-US" sz="3900">
                <a:solidFill>
                  <a:srgbClr val="2F415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Calculate purchases, average rating, and classify into customer segments.</a:t>
            </a:r>
          </a:p>
          <a:p>
            <a:pPr algn="just" marL="842010" indent="-421005" lvl="1">
              <a:lnSpc>
                <a:spcPts val="5459"/>
              </a:lnSpc>
              <a:buFont typeface="Arial"/>
              <a:buChar char="•"/>
            </a:pPr>
            <a:r>
              <a:rPr lang="en-US" b="true" sz="3900">
                <a:solidFill>
                  <a:srgbClr val="2F415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Behavior Visualization → </a:t>
            </a:r>
            <a:r>
              <a:rPr lang="en-US" sz="3900">
                <a:solidFill>
                  <a:srgbClr val="2F415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 interactive charts (timeline, ratings, purchases, retention).</a:t>
            </a:r>
          </a:p>
          <a:p>
            <a:pPr algn="just" marL="842010" indent="-421005" lvl="1">
              <a:lnSpc>
                <a:spcPts val="5459"/>
              </a:lnSpc>
              <a:buFont typeface="Arial"/>
              <a:buChar char="•"/>
            </a:pPr>
            <a:r>
              <a:rPr lang="en-US" b="true" sz="3900">
                <a:solidFill>
                  <a:srgbClr val="2F415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Retention Analysis → </a:t>
            </a:r>
            <a:r>
              <a:rPr lang="en-US" sz="3900">
                <a:solidFill>
                  <a:srgbClr val="2F415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Compare loyalty levels across product categories.</a:t>
            </a:r>
          </a:p>
          <a:p>
            <a:pPr algn="just" marL="842010" indent="-421005" lvl="1">
              <a:lnSpc>
                <a:spcPts val="5459"/>
              </a:lnSpc>
              <a:buFont typeface="Arial"/>
              <a:buChar char="•"/>
            </a:pPr>
            <a:r>
              <a:rPr lang="en-US" b="true" sz="3900">
                <a:solidFill>
                  <a:srgbClr val="2F415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Error Handling → </a:t>
            </a:r>
            <a:r>
              <a:rPr lang="en-US" sz="3900">
                <a:solidFill>
                  <a:srgbClr val="2F415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warnings for invalid IDs to ensure smooth user interaction.</a:t>
            </a:r>
          </a:p>
          <a:p>
            <a:pPr algn="just">
              <a:lnSpc>
                <a:spcPts val="5459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EF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342774" y="4892847"/>
            <a:ext cx="7816504" cy="781650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2F415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39700" y="44450"/>
              <a:ext cx="533400" cy="628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588496" y="-2673004"/>
            <a:ext cx="7816504" cy="781650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2F415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39700" y="44450"/>
              <a:ext cx="533400" cy="628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5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5941802" y="8141425"/>
            <a:ext cx="4339244" cy="4114800"/>
          </a:xfrm>
          <a:custGeom>
            <a:avLst/>
            <a:gdLst/>
            <a:ahLst/>
            <a:cxnLst/>
            <a:rect r="r" b="b" t="t" l="l"/>
            <a:pathLst>
              <a:path h="4114800" w="4339244">
                <a:moveTo>
                  <a:pt x="0" y="0"/>
                </a:moveTo>
                <a:lnTo>
                  <a:pt x="4339244" y="0"/>
                </a:lnTo>
                <a:lnTo>
                  <a:pt x="433924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-2434522" y="-1705075"/>
            <a:ext cx="4339244" cy="4114800"/>
          </a:xfrm>
          <a:custGeom>
            <a:avLst/>
            <a:gdLst/>
            <a:ahLst/>
            <a:cxnLst/>
            <a:rect r="r" b="b" t="t" l="l"/>
            <a:pathLst>
              <a:path h="4114800" w="4339244">
                <a:moveTo>
                  <a:pt x="4339244" y="0"/>
                </a:moveTo>
                <a:lnTo>
                  <a:pt x="0" y="0"/>
                </a:lnTo>
                <a:lnTo>
                  <a:pt x="0" y="4114800"/>
                </a:lnTo>
                <a:lnTo>
                  <a:pt x="4339244" y="4114800"/>
                </a:lnTo>
                <a:lnTo>
                  <a:pt x="433924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413794" y="9258300"/>
            <a:ext cx="4387287" cy="1881049"/>
          </a:xfrm>
          <a:custGeom>
            <a:avLst/>
            <a:gdLst/>
            <a:ahLst/>
            <a:cxnLst/>
            <a:rect r="r" b="b" t="t" l="l"/>
            <a:pathLst>
              <a:path h="1881049" w="4387287">
                <a:moveTo>
                  <a:pt x="0" y="0"/>
                </a:moveTo>
                <a:lnTo>
                  <a:pt x="4387287" y="0"/>
                </a:lnTo>
                <a:lnTo>
                  <a:pt x="4387287" y="1881049"/>
                </a:lnTo>
                <a:lnTo>
                  <a:pt x="0" y="18810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972670" y="-852349"/>
            <a:ext cx="4387287" cy="1881049"/>
          </a:xfrm>
          <a:custGeom>
            <a:avLst/>
            <a:gdLst/>
            <a:ahLst/>
            <a:cxnLst/>
            <a:rect r="r" b="b" t="t" l="l"/>
            <a:pathLst>
              <a:path h="1881049" w="4387287">
                <a:moveTo>
                  <a:pt x="0" y="0"/>
                </a:moveTo>
                <a:lnTo>
                  <a:pt x="4387287" y="0"/>
                </a:lnTo>
                <a:lnTo>
                  <a:pt x="4387287" y="1881049"/>
                </a:lnTo>
                <a:lnTo>
                  <a:pt x="0" y="18810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06253" y="2069776"/>
            <a:ext cx="6722502" cy="5646143"/>
          </a:xfrm>
          <a:custGeom>
            <a:avLst/>
            <a:gdLst/>
            <a:ahLst/>
            <a:cxnLst/>
            <a:rect r="r" b="b" t="t" l="l"/>
            <a:pathLst>
              <a:path h="5646143" w="6722502">
                <a:moveTo>
                  <a:pt x="0" y="0"/>
                </a:moveTo>
                <a:lnTo>
                  <a:pt x="6722502" y="0"/>
                </a:lnTo>
                <a:lnTo>
                  <a:pt x="6722502" y="5646142"/>
                </a:lnTo>
                <a:lnTo>
                  <a:pt x="0" y="564614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1339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8047669" y="2069776"/>
            <a:ext cx="8540827" cy="5646143"/>
          </a:xfrm>
          <a:custGeom>
            <a:avLst/>
            <a:gdLst/>
            <a:ahLst/>
            <a:cxnLst/>
            <a:rect r="r" b="b" t="t" l="l"/>
            <a:pathLst>
              <a:path h="5646143" w="8540827">
                <a:moveTo>
                  <a:pt x="0" y="0"/>
                </a:moveTo>
                <a:lnTo>
                  <a:pt x="8540827" y="0"/>
                </a:lnTo>
                <a:lnTo>
                  <a:pt x="8540827" y="5646142"/>
                </a:lnTo>
                <a:lnTo>
                  <a:pt x="0" y="564614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473730" y="184324"/>
            <a:ext cx="13757854" cy="1050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00"/>
              </a:lnSpc>
            </a:pPr>
            <a:r>
              <a:rPr lang="en-US" sz="5500" b="true">
                <a:solidFill>
                  <a:srgbClr val="2F4156"/>
                </a:solidFill>
                <a:latin typeface="Clarendon Narrow Bold"/>
                <a:ea typeface="Clarendon Narrow Bold"/>
                <a:cs typeface="Clarendon Narrow Bold"/>
                <a:sym typeface="Clarendon Narrow Bold"/>
              </a:rPr>
              <a:t>OUTPUT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EF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342774" y="4892847"/>
            <a:ext cx="7816504" cy="781650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2F415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39700" y="44450"/>
              <a:ext cx="533400" cy="628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588496" y="-2673004"/>
            <a:ext cx="7816504" cy="781650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2F415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39700" y="44450"/>
              <a:ext cx="533400" cy="628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5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5941802" y="8141425"/>
            <a:ext cx="4339244" cy="4114800"/>
          </a:xfrm>
          <a:custGeom>
            <a:avLst/>
            <a:gdLst/>
            <a:ahLst/>
            <a:cxnLst/>
            <a:rect r="r" b="b" t="t" l="l"/>
            <a:pathLst>
              <a:path h="4114800" w="4339244">
                <a:moveTo>
                  <a:pt x="0" y="0"/>
                </a:moveTo>
                <a:lnTo>
                  <a:pt x="4339244" y="0"/>
                </a:lnTo>
                <a:lnTo>
                  <a:pt x="433924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-2434522" y="-1705075"/>
            <a:ext cx="4339244" cy="4114800"/>
          </a:xfrm>
          <a:custGeom>
            <a:avLst/>
            <a:gdLst/>
            <a:ahLst/>
            <a:cxnLst/>
            <a:rect r="r" b="b" t="t" l="l"/>
            <a:pathLst>
              <a:path h="4114800" w="4339244">
                <a:moveTo>
                  <a:pt x="4339244" y="0"/>
                </a:moveTo>
                <a:lnTo>
                  <a:pt x="0" y="0"/>
                </a:lnTo>
                <a:lnTo>
                  <a:pt x="0" y="4114800"/>
                </a:lnTo>
                <a:lnTo>
                  <a:pt x="4339244" y="4114800"/>
                </a:lnTo>
                <a:lnTo>
                  <a:pt x="433924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413794" y="9258300"/>
            <a:ext cx="4387287" cy="1881049"/>
          </a:xfrm>
          <a:custGeom>
            <a:avLst/>
            <a:gdLst/>
            <a:ahLst/>
            <a:cxnLst/>
            <a:rect r="r" b="b" t="t" l="l"/>
            <a:pathLst>
              <a:path h="1881049" w="4387287">
                <a:moveTo>
                  <a:pt x="0" y="0"/>
                </a:moveTo>
                <a:lnTo>
                  <a:pt x="4387287" y="0"/>
                </a:lnTo>
                <a:lnTo>
                  <a:pt x="4387287" y="1881049"/>
                </a:lnTo>
                <a:lnTo>
                  <a:pt x="0" y="18810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972670" y="-852349"/>
            <a:ext cx="4387287" cy="1881049"/>
          </a:xfrm>
          <a:custGeom>
            <a:avLst/>
            <a:gdLst/>
            <a:ahLst/>
            <a:cxnLst/>
            <a:rect r="r" b="b" t="t" l="l"/>
            <a:pathLst>
              <a:path h="1881049" w="4387287">
                <a:moveTo>
                  <a:pt x="0" y="0"/>
                </a:moveTo>
                <a:lnTo>
                  <a:pt x="4387287" y="0"/>
                </a:lnTo>
                <a:lnTo>
                  <a:pt x="4387287" y="1881049"/>
                </a:lnTo>
                <a:lnTo>
                  <a:pt x="0" y="18810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554310" y="2683568"/>
            <a:ext cx="8739330" cy="6117531"/>
          </a:xfrm>
          <a:custGeom>
            <a:avLst/>
            <a:gdLst/>
            <a:ahLst/>
            <a:cxnLst/>
            <a:rect r="r" b="b" t="t" l="l"/>
            <a:pathLst>
              <a:path h="6117531" w="8739330">
                <a:moveTo>
                  <a:pt x="0" y="0"/>
                </a:moveTo>
                <a:lnTo>
                  <a:pt x="8739330" y="0"/>
                </a:lnTo>
                <a:lnTo>
                  <a:pt x="8739330" y="6117531"/>
                </a:lnTo>
                <a:lnTo>
                  <a:pt x="0" y="611753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540318" y="2683568"/>
            <a:ext cx="8274199" cy="6156716"/>
          </a:xfrm>
          <a:custGeom>
            <a:avLst/>
            <a:gdLst/>
            <a:ahLst/>
            <a:cxnLst/>
            <a:rect r="r" b="b" t="t" l="l"/>
            <a:pathLst>
              <a:path h="6156716" w="8274199">
                <a:moveTo>
                  <a:pt x="0" y="0"/>
                </a:moveTo>
                <a:lnTo>
                  <a:pt x="8274199" y="0"/>
                </a:lnTo>
                <a:lnTo>
                  <a:pt x="8274199" y="6156716"/>
                </a:lnTo>
                <a:lnTo>
                  <a:pt x="0" y="615671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473730" y="184324"/>
            <a:ext cx="13757854" cy="1050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00"/>
              </a:lnSpc>
            </a:pPr>
            <a:r>
              <a:rPr lang="en-US" sz="5500" b="true">
                <a:solidFill>
                  <a:srgbClr val="2F4156"/>
                </a:solidFill>
                <a:latin typeface="Clarendon Narrow Bold"/>
                <a:ea typeface="Clarendon Narrow Bold"/>
                <a:cs typeface="Clarendon Narrow Bold"/>
                <a:sym typeface="Clarendon Narrow Bold"/>
              </a:rPr>
              <a:t>OUTPUT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EF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342774" y="4892847"/>
            <a:ext cx="7816504" cy="781650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2F415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39700" y="44450"/>
              <a:ext cx="533400" cy="628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588496" y="-2673004"/>
            <a:ext cx="7816504" cy="781650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2F415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39700" y="44450"/>
              <a:ext cx="533400" cy="628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5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5941802" y="8141425"/>
            <a:ext cx="4339244" cy="4114800"/>
          </a:xfrm>
          <a:custGeom>
            <a:avLst/>
            <a:gdLst/>
            <a:ahLst/>
            <a:cxnLst/>
            <a:rect r="r" b="b" t="t" l="l"/>
            <a:pathLst>
              <a:path h="4114800" w="4339244">
                <a:moveTo>
                  <a:pt x="0" y="0"/>
                </a:moveTo>
                <a:lnTo>
                  <a:pt x="4339244" y="0"/>
                </a:lnTo>
                <a:lnTo>
                  <a:pt x="433924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-2434522" y="-1705075"/>
            <a:ext cx="4339244" cy="4114800"/>
          </a:xfrm>
          <a:custGeom>
            <a:avLst/>
            <a:gdLst/>
            <a:ahLst/>
            <a:cxnLst/>
            <a:rect r="r" b="b" t="t" l="l"/>
            <a:pathLst>
              <a:path h="4114800" w="4339244">
                <a:moveTo>
                  <a:pt x="4339244" y="0"/>
                </a:moveTo>
                <a:lnTo>
                  <a:pt x="0" y="0"/>
                </a:lnTo>
                <a:lnTo>
                  <a:pt x="0" y="4114800"/>
                </a:lnTo>
                <a:lnTo>
                  <a:pt x="4339244" y="4114800"/>
                </a:lnTo>
                <a:lnTo>
                  <a:pt x="433924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413794" y="9258300"/>
            <a:ext cx="4387287" cy="1881049"/>
          </a:xfrm>
          <a:custGeom>
            <a:avLst/>
            <a:gdLst/>
            <a:ahLst/>
            <a:cxnLst/>
            <a:rect r="r" b="b" t="t" l="l"/>
            <a:pathLst>
              <a:path h="1881049" w="4387287">
                <a:moveTo>
                  <a:pt x="0" y="0"/>
                </a:moveTo>
                <a:lnTo>
                  <a:pt x="4387287" y="0"/>
                </a:lnTo>
                <a:lnTo>
                  <a:pt x="4387287" y="1881049"/>
                </a:lnTo>
                <a:lnTo>
                  <a:pt x="0" y="18810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972670" y="-852349"/>
            <a:ext cx="4387287" cy="1881049"/>
          </a:xfrm>
          <a:custGeom>
            <a:avLst/>
            <a:gdLst/>
            <a:ahLst/>
            <a:cxnLst/>
            <a:rect r="r" b="b" t="t" l="l"/>
            <a:pathLst>
              <a:path h="1881049" w="4387287">
                <a:moveTo>
                  <a:pt x="0" y="0"/>
                </a:moveTo>
                <a:lnTo>
                  <a:pt x="4387287" y="0"/>
                </a:lnTo>
                <a:lnTo>
                  <a:pt x="4387287" y="1881049"/>
                </a:lnTo>
                <a:lnTo>
                  <a:pt x="0" y="18810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29315" y="2409725"/>
            <a:ext cx="8550704" cy="5760475"/>
          </a:xfrm>
          <a:custGeom>
            <a:avLst/>
            <a:gdLst/>
            <a:ahLst/>
            <a:cxnLst/>
            <a:rect r="r" b="b" t="t" l="l"/>
            <a:pathLst>
              <a:path h="5760475" w="8550704">
                <a:moveTo>
                  <a:pt x="0" y="0"/>
                </a:moveTo>
                <a:lnTo>
                  <a:pt x="8550705" y="0"/>
                </a:lnTo>
                <a:lnTo>
                  <a:pt x="8550705" y="5760475"/>
                </a:lnTo>
                <a:lnTo>
                  <a:pt x="0" y="57604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144000" y="2409725"/>
            <a:ext cx="8565757" cy="5731700"/>
          </a:xfrm>
          <a:custGeom>
            <a:avLst/>
            <a:gdLst/>
            <a:ahLst/>
            <a:cxnLst/>
            <a:rect r="r" b="b" t="t" l="l"/>
            <a:pathLst>
              <a:path h="5731700" w="8565757">
                <a:moveTo>
                  <a:pt x="0" y="0"/>
                </a:moveTo>
                <a:lnTo>
                  <a:pt x="8565757" y="0"/>
                </a:lnTo>
                <a:lnTo>
                  <a:pt x="8565757" y="5731700"/>
                </a:lnTo>
                <a:lnTo>
                  <a:pt x="0" y="57317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473730" y="184324"/>
            <a:ext cx="13757854" cy="1050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00"/>
              </a:lnSpc>
            </a:pPr>
            <a:r>
              <a:rPr lang="en-US" sz="5500" b="true">
                <a:solidFill>
                  <a:srgbClr val="2F4156"/>
                </a:solidFill>
                <a:latin typeface="Clarendon Narrow Bold"/>
                <a:ea typeface="Clarendon Narrow Bold"/>
                <a:cs typeface="Clarendon Narrow Bold"/>
                <a:sym typeface="Clarendon Narrow Bold"/>
              </a:rPr>
              <a:t>OUTPUT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EF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342774" y="4892847"/>
            <a:ext cx="7816504" cy="781650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2F415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39700" y="44450"/>
              <a:ext cx="533400" cy="628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588496" y="-2673004"/>
            <a:ext cx="7816504" cy="781650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2F415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39700" y="44450"/>
              <a:ext cx="533400" cy="628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5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5941802" y="8141425"/>
            <a:ext cx="4339244" cy="4114800"/>
          </a:xfrm>
          <a:custGeom>
            <a:avLst/>
            <a:gdLst/>
            <a:ahLst/>
            <a:cxnLst/>
            <a:rect r="r" b="b" t="t" l="l"/>
            <a:pathLst>
              <a:path h="4114800" w="4339244">
                <a:moveTo>
                  <a:pt x="0" y="0"/>
                </a:moveTo>
                <a:lnTo>
                  <a:pt x="4339244" y="0"/>
                </a:lnTo>
                <a:lnTo>
                  <a:pt x="433924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-2434522" y="-1705075"/>
            <a:ext cx="4339244" cy="4114800"/>
          </a:xfrm>
          <a:custGeom>
            <a:avLst/>
            <a:gdLst/>
            <a:ahLst/>
            <a:cxnLst/>
            <a:rect r="r" b="b" t="t" l="l"/>
            <a:pathLst>
              <a:path h="4114800" w="4339244">
                <a:moveTo>
                  <a:pt x="4339244" y="0"/>
                </a:moveTo>
                <a:lnTo>
                  <a:pt x="0" y="0"/>
                </a:lnTo>
                <a:lnTo>
                  <a:pt x="0" y="4114800"/>
                </a:lnTo>
                <a:lnTo>
                  <a:pt x="4339244" y="4114800"/>
                </a:lnTo>
                <a:lnTo>
                  <a:pt x="433924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413794" y="9258300"/>
            <a:ext cx="4387287" cy="1881049"/>
          </a:xfrm>
          <a:custGeom>
            <a:avLst/>
            <a:gdLst/>
            <a:ahLst/>
            <a:cxnLst/>
            <a:rect r="r" b="b" t="t" l="l"/>
            <a:pathLst>
              <a:path h="1881049" w="4387287">
                <a:moveTo>
                  <a:pt x="0" y="0"/>
                </a:moveTo>
                <a:lnTo>
                  <a:pt x="4387287" y="0"/>
                </a:lnTo>
                <a:lnTo>
                  <a:pt x="4387287" y="1881049"/>
                </a:lnTo>
                <a:lnTo>
                  <a:pt x="0" y="18810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972670" y="-852349"/>
            <a:ext cx="4387287" cy="1881049"/>
          </a:xfrm>
          <a:custGeom>
            <a:avLst/>
            <a:gdLst/>
            <a:ahLst/>
            <a:cxnLst/>
            <a:rect r="r" b="b" t="t" l="l"/>
            <a:pathLst>
              <a:path h="1881049" w="4387287">
                <a:moveTo>
                  <a:pt x="0" y="0"/>
                </a:moveTo>
                <a:lnTo>
                  <a:pt x="4387287" y="0"/>
                </a:lnTo>
                <a:lnTo>
                  <a:pt x="4387287" y="1881049"/>
                </a:lnTo>
                <a:lnTo>
                  <a:pt x="0" y="18810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473730" y="393700"/>
            <a:ext cx="13757854" cy="1050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00"/>
              </a:lnSpc>
            </a:pPr>
            <a:r>
              <a:rPr lang="en-US" sz="5500" b="true">
                <a:solidFill>
                  <a:srgbClr val="2F4156"/>
                </a:solidFill>
                <a:latin typeface="Clarendon Narrow Bold"/>
                <a:ea typeface="Clarendon Narrow Bold"/>
                <a:cs typeface="Clarendon Narrow Bold"/>
                <a:sym typeface="Clarendon Narrow Bold"/>
              </a:rPr>
              <a:t>FUTURE ENHANCEMENT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73730" y="1780659"/>
            <a:ext cx="13757854" cy="8282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sz="3900" b="true">
                <a:solidFill>
                  <a:srgbClr val="2F415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Advanced Customer Segmentation</a:t>
            </a:r>
          </a:p>
          <a:p>
            <a:pPr algn="l" marL="842010" indent="-421005" lvl="1">
              <a:lnSpc>
                <a:spcPts val="5459"/>
              </a:lnSpc>
              <a:buFont typeface="Arial"/>
              <a:buChar char="•"/>
            </a:pPr>
            <a:r>
              <a:rPr lang="en-US" sz="3900">
                <a:solidFill>
                  <a:srgbClr val="2F415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 RFM (Recency, Frequency, Monetary) analysis</a:t>
            </a:r>
          </a:p>
          <a:p>
            <a:pPr algn="l" marL="842010" indent="-421005" lvl="1">
              <a:lnSpc>
                <a:spcPts val="5459"/>
              </a:lnSpc>
              <a:buFont typeface="Arial"/>
              <a:buChar char="•"/>
            </a:pPr>
            <a:r>
              <a:rPr lang="en-US" sz="3900">
                <a:solidFill>
                  <a:srgbClr val="2F415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Machine Learning models for predicting churn and loyalty</a:t>
            </a:r>
          </a:p>
          <a:p>
            <a:pPr algn="l">
              <a:lnSpc>
                <a:spcPts val="5459"/>
              </a:lnSpc>
            </a:pPr>
            <a:r>
              <a:rPr lang="en-US" sz="3900" b="true">
                <a:solidFill>
                  <a:srgbClr val="2F415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Integration with Real Data Sources</a:t>
            </a:r>
          </a:p>
          <a:p>
            <a:pPr algn="l" marL="842010" indent="-421005" lvl="1">
              <a:lnSpc>
                <a:spcPts val="5459"/>
              </a:lnSpc>
              <a:buFont typeface="Arial"/>
              <a:buChar char="•"/>
            </a:pPr>
            <a:r>
              <a:rPr lang="en-US" sz="3900">
                <a:solidFill>
                  <a:srgbClr val="2F415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 to live databases (MySQL, PostgreSQL, MongoDB)</a:t>
            </a:r>
          </a:p>
          <a:p>
            <a:pPr algn="l" marL="842010" indent="-421005" lvl="1">
              <a:lnSpc>
                <a:spcPts val="5459"/>
              </a:lnSpc>
              <a:buFont typeface="Arial"/>
              <a:buChar char="•"/>
            </a:pPr>
            <a:r>
              <a:rPr lang="en-US" sz="3900">
                <a:solidFill>
                  <a:srgbClr val="2F415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Enable real-time data streaming from e-commerce platforms</a:t>
            </a:r>
          </a:p>
          <a:p>
            <a:pPr algn="l">
              <a:lnSpc>
                <a:spcPts val="5459"/>
              </a:lnSpc>
            </a:pPr>
            <a:r>
              <a:rPr lang="en-US" sz="3900" b="true">
                <a:solidFill>
                  <a:srgbClr val="2F415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Automation &amp; Alerts</a:t>
            </a:r>
          </a:p>
          <a:p>
            <a:pPr algn="l" marL="842010" indent="-421005" lvl="1">
              <a:lnSpc>
                <a:spcPts val="5459"/>
              </a:lnSpc>
              <a:buFont typeface="Arial"/>
              <a:buChar char="•"/>
            </a:pPr>
            <a:r>
              <a:rPr lang="en-US" sz="3900">
                <a:solidFill>
                  <a:srgbClr val="2F415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Automated reports emailed to stakeholders</a:t>
            </a:r>
          </a:p>
          <a:p>
            <a:pPr algn="l" marL="842010" indent="-421005" lvl="1">
              <a:lnSpc>
                <a:spcPts val="5459"/>
              </a:lnSpc>
              <a:buFont typeface="Arial"/>
              <a:buChar char="•"/>
            </a:pPr>
            <a:r>
              <a:rPr lang="en-US" sz="3900">
                <a:solidFill>
                  <a:srgbClr val="2F415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Alerts for churn risk customers or top spenders</a:t>
            </a:r>
          </a:p>
          <a:p>
            <a:pPr algn="l">
              <a:lnSpc>
                <a:spcPts val="5459"/>
              </a:lnSpc>
            </a:pPr>
          </a:p>
          <a:p>
            <a:pPr algn="l">
              <a:lnSpc>
                <a:spcPts val="5459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F41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866907" y="-258310"/>
            <a:ext cx="6754627" cy="6751812"/>
          </a:xfrm>
          <a:custGeom>
            <a:avLst/>
            <a:gdLst/>
            <a:ahLst/>
            <a:cxnLst/>
            <a:rect r="r" b="b" t="t" l="l"/>
            <a:pathLst>
              <a:path h="6751812" w="6754627">
                <a:moveTo>
                  <a:pt x="0" y="0"/>
                </a:moveTo>
                <a:lnTo>
                  <a:pt x="6754627" y="0"/>
                </a:lnTo>
                <a:lnTo>
                  <a:pt x="6754627" y="6751813"/>
                </a:lnTo>
                <a:lnTo>
                  <a:pt x="0" y="67518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759402" y="-258310"/>
            <a:ext cx="4754496" cy="4114800"/>
          </a:xfrm>
          <a:custGeom>
            <a:avLst/>
            <a:gdLst/>
            <a:ahLst/>
            <a:cxnLst/>
            <a:rect r="r" b="b" t="t" l="l"/>
            <a:pathLst>
              <a:path h="4114800" w="4754496">
                <a:moveTo>
                  <a:pt x="0" y="0"/>
                </a:moveTo>
                <a:lnTo>
                  <a:pt x="4754496" y="0"/>
                </a:lnTo>
                <a:lnTo>
                  <a:pt x="47544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244401" y="5866745"/>
            <a:ext cx="4804968" cy="4114800"/>
          </a:xfrm>
          <a:custGeom>
            <a:avLst/>
            <a:gdLst/>
            <a:ahLst/>
            <a:cxnLst/>
            <a:rect r="r" b="b" t="t" l="l"/>
            <a:pathLst>
              <a:path h="4114800" w="4804968">
                <a:moveTo>
                  <a:pt x="0" y="0"/>
                </a:moveTo>
                <a:lnTo>
                  <a:pt x="4804969" y="0"/>
                </a:lnTo>
                <a:lnTo>
                  <a:pt x="480496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177678" y="6172200"/>
            <a:ext cx="6172200" cy="6172200"/>
          </a:xfrm>
          <a:custGeom>
            <a:avLst/>
            <a:gdLst/>
            <a:ahLst/>
            <a:cxnLst/>
            <a:rect r="r" b="b" t="t" l="l"/>
            <a:pathLst>
              <a:path h="6172200" w="6172200">
                <a:moveTo>
                  <a:pt x="0" y="0"/>
                </a:moveTo>
                <a:lnTo>
                  <a:pt x="6172200" y="0"/>
                </a:lnTo>
                <a:lnTo>
                  <a:pt x="6172200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342795" y="-3887484"/>
            <a:ext cx="6172200" cy="6172200"/>
          </a:xfrm>
          <a:custGeom>
            <a:avLst/>
            <a:gdLst/>
            <a:ahLst/>
            <a:cxnLst/>
            <a:rect r="r" b="b" t="t" l="l"/>
            <a:pathLst>
              <a:path h="6172200" w="6172200">
                <a:moveTo>
                  <a:pt x="0" y="0"/>
                </a:moveTo>
                <a:lnTo>
                  <a:pt x="6172200" y="0"/>
                </a:lnTo>
                <a:lnTo>
                  <a:pt x="6172200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162188" y="537527"/>
            <a:ext cx="428553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GITHUB LINK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357521" y="4819967"/>
            <a:ext cx="557295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u="sng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  <a:hlinkClick r:id="rId9" tooltip="https://github.com/PriyadarshiniSivakumar/E-Commerce-Business-Dashboard-From-Revenue-to-Retention"/>
              </a:rPr>
              <a:t>Add a little bit of body text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EF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699198" y="665151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093484" y="-383408"/>
            <a:ext cx="11067650" cy="11053816"/>
          </a:xfrm>
          <a:custGeom>
            <a:avLst/>
            <a:gdLst/>
            <a:ahLst/>
            <a:cxnLst/>
            <a:rect r="r" b="b" t="t" l="l"/>
            <a:pathLst>
              <a:path h="11053816" w="11067650">
                <a:moveTo>
                  <a:pt x="0" y="0"/>
                </a:moveTo>
                <a:lnTo>
                  <a:pt x="11067651" y="0"/>
                </a:lnTo>
                <a:lnTo>
                  <a:pt x="11067651" y="11053816"/>
                </a:lnTo>
                <a:lnTo>
                  <a:pt x="0" y="110538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5400000">
            <a:off x="7857602" y="-1836977"/>
            <a:ext cx="11343275" cy="13960954"/>
            <a:chOff x="0" y="0"/>
            <a:chExt cx="6604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60400" cy="812800"/>
            </a:xfrm>
            <a:custGeom>
              <a:avLst/>
              <a:gdLst/>
              <a:ahLst/>
              <a:cxnLst/>
              <a:rect r="r" b="b" t="t" l="l"/>
              <a:pathLst>
                <a:path h="812800" w="660400">
                  <a:moveTo>
                    <a:pt x="220252" y="793731"/>
                  </a:moveTo>
                  <a:cubicBezTo>
                    <a:pt x="254109" y="805245"/>
                    <a:pt x="292600" y="812800"/>
                    <a:pt x="330378" y="812800"/>
                  </a:cubicBezTo>
                  <a:cubicBezTo>
                    <a:pt x="368157" y="812800"/>
                    <a:pt x="404509" y="806323"/>
                    <a:pt x="438009" y="794809"/>
                  </a:cubicBezTo>
                  <a:cubicBezTo>
                    <a:pt x="438723" y="794450"/>
                    <a:pt x="439435" y="794450"/>
                    <a:pt x="440148" y="794090"/>
                  </a:cubicBezTo>
                  <a:cubicBezTo>
                    <a:pt x="565955" y="748035"/>
                    <a:pt x="658618" y="626421"/>
                    <a:pt x="660400" y="4842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782" y="627140"/>
                    <a:pt x="93019" y="748755"/>
                    <a:pt x="220252" y="793731"/>
                  </a:cubicBezTo>
                  <a:close/>
                </a:path>
              </a:pathLst>
            </a:custGeom>
            <a:solidFill>
              <a:srgbClr val="2F4156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95250"/>
              <a:ext cx="660400" cy="7810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5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-333092" y="-383408"/>
            <a:ext cx="5426576" cy="4676722"/>
          </a:xfrm>
          <a:custGeom>
            <a:avLst/>
            <a:gdLst/>
            <a:ahLst/>
            <a:cxnLst/>
            <a:rect r="r" b="b" t="t" l="l"/>
            <a:pathLst>
              <a:path h="4676722" w="5426576">
                <a:moveTo>
                  <a:pt x="0" y="0"/>
                </a:moveTo>
                <a:lnTo>
                  <a:pt x="5426576" y="0"/>
                </a:lnTo>
                <a:lnTo>
                  <a:pt x="5426576" y="4676722"/>
                </a:lnTo>
                <a:lnTo>
                  <a:pt x="0" y="46767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0">
            <a:off x="204154" y="7647498"/>
            <a:ext cx="2176042" cy="2427633"/>
          </a:xfrm>
          <a:custGeom>
            <a:avLst/>
            <a:gdLst/>
            <a:ahLst/>
            <a:cxnLst/>
            <a:rect r="r" b="b" t="t" l="l"/>
            <a:pathLst>
              <a:path h="2427633" w="2176042">
                <a:moveTo>
                  <a:pt x="2176042" y="2427634"/>
                </a:moveTo>
                <a:lnTo>
                  <a:pt x="0" y="2427634"/>
                </a:lnTo>
                <a:lnTo>
                  <a:pt x="0" y="0"/>
                </a:lnTo>
                <a:lnTo>
                  <a:pt x="2176042" y="0"/>
                </a:lnTo>
                <a:lnTo>
                  <a:pt x="2176042" y="2427634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072145" y="3411592"/>
            <a:ext cx="9612372" cy="3673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87"/>
              </a:lnSpc>
            </a:pPr>
            <a:r>
              <a:rPr lang="en-US" sz="14926">
                <a:solidFill>
                  <a:srgbClr val="F5EFEB"/>
                </a:solidFill>
                <a:latin typeface="Clarendon Narrow"/>
                <a:ea typeface="Clarendon Narrow"/>
                <a:cs typeface="Clarendon Narrow"/>
                <a:sym typeface="Clarendon Narrow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EF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22363" y="-2921443"/>
            <a:ext cx="6902127" cy="4998345"/>
          </a:xfrm>
          <a:custGeom>
            <a:avLst/>
            <a:gdLst/>
            <a:ahLst/>
            <a:cxnLst/>
            <a:rect r="r" b="b" t="t" l="l"/>
            <a:pathLst>
              <a:path h="4998345" w="6902127">
                <a:moveTo>
                  <a:pt x="0" y="0"/>
                </a:moveTo>
                <a:lnTo>
                  <a:pt x="6902126" y="0"/>
                </a:lnTo>
                <a:lnTo>
                  <a:pt x="6902126" y="4998346"/>
                </a:lnTo>
                <a:lnTo>
                  <a:pt x="0" y="49983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14716316" y="6983610"/>
            <a:ext cx="3917152" cy="3660757"/>
          </a:xfrm>
          <a:custGeom>
            <a:avLst/>
            <a:gdLst/>
            <a:ahLst/>
            <a:cxnLst/>
            <a:rect r="r" b="b" t="t" l="l"/>
            <a:pathLst>
              <a:path h="3660757" w="3917152">
                <a:moveTo>
                  <a:pt x="0" y="3660757"/>
                </a:moveTo>
                <a:lnTo>
                  <a:pt x="3917152" y="3660757"/>
                </a:lnTo>
                <a:lnTo>
                  <a:pt x="3917152" y="0"/>
                </a:lnTo>
                <a:lnTo>
                  <a:pt x="0" y="0"/>
                </a:lnTo>
                <a:lnTo>
                  <a:pt x="0" y="366075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35640" y="2346873"/>
            <a:ext cx="14976436" cy="6911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5"/>
              </a:lnSpc>
              <a:spcBef>
                <a:spcPct val="0"/>
              </a:spcBef>
            </a:pPr>
            <a:r>
              <a:rPr lang="en-US" b="true" sz="3896">
                <a:solidFill>
                  <a:srgbClr val="41587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E-commerce platforms generate huge</a:t>
            </a:r>
            <a:r>
              <a:rPr lang="en-US" b="true" sz="3896">
                <a:solidFill>
                  <a:srgbClr val="41587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customer data (orders, visits, spending).</a:t>
            </a:r>
          </a:p>
          <a:p>
            <a:pPr algn="l" marL="841268" indent="-420634" lvl="1">
              <a:lnSpc>
                <a:spcPts val="5455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896">
                <a:solidFill>
                  <a:srgbClr val="41587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Small/medium businesses fail to use this data effectively.</a:t>
            </a:r>
          </a:p>
          <a:p>
            <a:pPr algn="l" marL="841268" indent="-420634" lvl="1">
              <a:lnSpc>
                <a:spcPts val="5455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896">
                <a:solidFill>
                  <a:srgbClr val="41587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Current focus is only on sales &amp; revenue, not customer loyalty/retention.</a:t>
            </a:r>
          </a:p>
          <a:p>
            <a:pPr algn="l">
              <a:lnSpc>
                <a:spcPts val="5455"/>
              </a:lnSpc>
              <a:spcBef>
                <a:spcPct val="0"/>
              </a:spcBef>
            </a:pPr>
            <a:r>
              <a:rPr lang="en-US" b="true" sz="3896">
                <a:solidFill>
                  <a:srgbClr val="41587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Lack of insights leads to:</a:t>
            </a:r>
          </a:p>
          <a:p>
            <a:pPr algn="l" marL="841268" indent="-420634" lvl="1">
              <a:lnSpc>
                <a:spcPts val="5455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896">
                <a:solidFill>
                  <a:srgbClr val="41587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Missed opportunities for loyal customer targeting.</a:t>
            </a:r>
          </a:p>
          <a:p>
            <a:pPr algn="l" marL="841268" indent="-420634" lvl="1">
              <a:lnSpc>
                <a:spcPts val="5455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896">
                <a:solidFill>
                  <a:srgbClr val="41587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Poor churn prevention.</a:t>
            </a:r>
          </a:p>
          <a:p>
            <a:pPr algn="l" marL="841268" indent="-420634" lvl="1">
              <a:lnSpc>
                <a:spcPts val="5455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896">
                <a:solidFill>
                  <a:srgbClr val="41587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Inefficient inventory management.</a:t>
            </a:r>
          </a:p>
          <a:p>
            <a:pPr algn="l">
              <a:lnSpc>
                <a:spcPts val="5455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3708907" y="600658"/>
            <a:ext cx="9299605" cy="1202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20"/>
              </a:lnSpc>
            </a:pPr>
            <a:r>
              <a:rPr lang="en-US" sz="6300" b="true">
                <a:solidFill>
                  <a:srgbClr val="415873"/>
                </a:solidFill>
                <a:latin typeface="Clarendon Narrow Bold"/>
                <a:ea typeface="Clarendon Narrow Bold"/>
                <a:cs typeface="Clarendon Narrow Bold"/>
                <a:sym typeface="Clarendon Narrow Bold"/>
              </a:rPr>
              <a:t>PROBLEM STATEMENT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EF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-504025" y="-343927"/>
            <a:ext cx="6508145" cy="2745254"/>
          </a:xfrm>
          <a:custGeom>
            <a:avLst/>
            <a:gdLst/>
            <a:ahLst/>
            <a:cxnLst/>
            <a:rect r="r" b="b" t="t" l="l"/>
            <a:pathLst>
              <a:path h="2745254" w="6508145">
                <a:moveTo>
                  <a:pt x="0" y="2745254"/>
                </a:moveTo>
                <a:lnTo>
                  <a:pt x="6508145" y="2745254"/>
                </a:lnTo>
                <a:lnTo>
                  <a:pt x="6508145" y="0"/>
                </a:lnTo>
                <a:lnTo>
                  <a:pt x="0" y="0"/>
                </a:lnTo>
                <a:lnTo>
                  <a:pt x="0" y="274525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5889928" y="-343927"/>
            <a:ext cx="6508145" cy="2745254"/>
          </a:xfrm>
          <a:custGeom>
            <a:avLst/>
            <a:gdLst/>
            <a:ahLst/>
            <a:cxnLst/>
            <a:rect r="r" b="b" t="t" l="l"/>
            <a:pathLst>
              <a:path h="2745254" w="6508145">
                <a:moveTo>
                  <a:pt x="6508144" y="2745254"/>
                </a:moveTo>
                <a:lnTo>
                  <a:pt x="0" y="2745254"/>
                </a:lnTo>
                <a:lnTo>
                  <a:pt x="0" y="0"/>
                </a:lnTo>
                <a:lnTo>
                  <a:pt x="6508144" y="0"/>
                </a:lnTo>
                <a:lnTo>
                  <a:pt x="6508144" y="274525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12283880" y="-343927"/>
            <a:ext cx="6508145" cy="2745254"/>
          </a:xfrm>
          <a:custGeom>
            <a:avLst/>
            <a:gdLst/>
            <a:ahLst/>
            <a:cxnLst/>
            <a:rect r="r" b="b" t="t" l="l"/>
            <a:pathLst>
              <a:path h="2745254" w="6508145">
                <a:moveTo>
                  <a:pt x="0" y="2745254"/>
                </a:moveTo>
                <a:lnTo>
                  <a:pt x="6508145" y="2745254"/>
                </a:lnTo>
                <a:lnTo>
                  <a:pt x="6508145" y="0"/>
                </a:lnTo>
                <a:lnTo>
                  <a:pt x="0" y="0"/>
                </a:lnTo>
                <a:lnTo>
                  <a:pt x="0" y="274525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5531" y="998553"/>
            <a:ext cx="1697766" cy="1697766"/>
          </a:xfrm>
          <a:custGeom>
            <a:avLst/>
            <a:gdLst/>
            <a:ahLst/>
            <a:cxnLst/>
            <a:rect r="r" b="b" t="t" l="l"/>
            <a:pathLst>
              <a:path h="1697766" w="1697766">
                <a:moveTo>
                  <a:pt x="0" y="0"/>
                </a:moveTo>
                <a:lnTo>
                  <a:pt x="1697766" y="0"/>
                </a:lnTo>
                <a:lnTo>
                  <a:pt x="1697766" y="1697766"/>
                </a:lnTo>
                <a:lnTo>
                  <a:pt x="0" y="16977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923855" y="998553"/>
            <a:ext cx="1697766" cy="1697766"/>
          </a:xfrm>
          <a:custGeom>
            <a:avLst/>
            <a:gdLst/>
            <a:ahLst/>
            <a:cxnLst/>
            <a:rect r="r" b="b" t="t" l="l"/>
            <a:pathLst>
              <a:path h="1697766" w="1697766">
                <a:moveTo>
                  <a:pt x="0" y="0"/>
                </a:moveTo>
                <a:lnTo>
                  <a:pt x="1697766" y="0"/>
                </a:lnTo>
                <a:lnTo>
                  <a:pt x="1697766" y="1697766"/>
                </a:lnTo>
                <a:lnTo>
                  <a:pt x="0" y="16977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568366" y="1627460"/>
            <a:ext cx="1203264" cy="1203264"/>
          </a:xfrm>
          <a:custGeom>
            <a:avLst/>
            <a:gdLst/>
            <a:ahLst/>
            <a:cxnLst/>
            <a:rect r="r" b="b" t="t" l="l"/>
            <a:pathLst>
              <a:path h="1203264" w="1203264">
                <a:moveTo>
                  <a:pt x="0" y="0"/>
                </a:moveTo>
                <a:lnTo>
                  <a:pt x="1203265" y="0"/>
                </a:lnTo>
                <a:lnTo>
                  <a:pt x="1203265" y="1203264"/>
                </a:lnTo>
                <a:lnTo>
                  <a:pt x="0" y="12032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601632" y="2401327"/>
            <a:ext cx="1203264" cy="1203264"/>
          </a:xfrm>
          <a:custGeom>
            <a:avLst/>
            <a:gdLst/>
            <a:ahLst/>
            <a:cxnLst/>
            <a:rect r="r" b="b" t="t" l="l"/>
            <a:pathLst>
              <a:path h="1203264" w="1203264">
                <a:moveTo>
                  <a:pt x="0" y="0"/>
                </a:moveTo>
                <a:lnTo>
                  <a:pt x="1203264" y="0"/>
                </a:lnTo>
                <a:lnTo>
                  <a:pt x="1203264" y="1203264"/>
                </a:lnTo>
                <a:lnTo>
                  <a:pt x="0" y="12032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283880" y="5610689"/>
            <a:ext cx="5750025" cy="4068045"/>
          </a:xfrm>
          <a:custGeom>
            <a:avLst/>
            <a:gdLst/>
            <a:ahLst/>
            <a:cxnLst/>
            <a:rect r="r" b="b" t="t" l="l"/>
            <a:pathLst>
              <a:path h="4068045" w="5750025">
                <a:moveTo>
                  <a:pt x="0" y="0"/>
                </a:moveTo>
                <a:lnTo>
                  <a:pt x="5750025" y="0"/>
                </a:lnTo>
                <a:lnTo>
                  <a:pt x="5750025" y="4068045"/>
                </a:lnTo>
                <a:lnTo>
                  <a:pt x="0" y="406804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229379" y="762000"/>
            <a:ext cx="9489827" cy="1327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b="true">
                <a:solidFill>
                  <a:srgbClr val="2F4156"/>
                </a:solidFill>
                <a:latin typeface="Clarendon Narrow Bold"/>
                <a:ea typeface="Clarendon Narrow Bold"/>
                <a:cs typeface="Clarendon Narrow Bold"/>
                <a:sym typeface="Clarendon Narrow Bold"/>
              </a:rPr>
              <a:t>EXISTING SYSTEM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01632" y="3081798"/>
            <a:ext cx="11682248" cy="6225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2010" indent="-421005" lvl="1">
              <a:lnSpc>
                <a:spcPts val="545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900">
                <a:solidFill>
                  <a:srgbClr val="41587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Tracks </a:t>
            </a:r>
            <a:r>
              <a:rPr lang="en-US" b="true" sz="3900">
                <a:solidFill>
                  <a:srgbClr val="41587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only basic sales metrics (total revenue, order count).</a:t>
            </a:r>
          </a:p>
          <a:p>
            <a:pPr algn="l" marL="842010" indent="-421005" lvl="1">
              <a:lnSpc>
                <a:spcPts val="545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900">
                <a:solidFill>
                  <a:srgbClr val="41587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No customer segmentation (all treated the same).</a:t>
            </a:r>
          </a:p>
          <a:p>
            <a:pPr algn="l" marL="842010" indent="-421005" lvl="1">
              <a:lnSpc>
                <a:spcPts val="545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900">
                <a:solidFill>
                  <a:srgbClr val="41587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No loyalty or churn detection.</a:t>
            </a:r>
          </a:p>
          <a:p>
            <a:pPr algn="l" marL="842010" indent="-421005" lvl="1">
              <a:lnSpc>
                <a:spcPts val="545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900">
                <a:solidFill>
                  <a:srgbClr val="41587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Inventory not linked with customer demand.</a:t>
            </a:r>
          </a:p>
          <a:p>
            <a:pPr algn="l" marL="842010" indent="-421005" lvl="1">
              <a:lnSpc>
                <a:spcPts val="545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900">
                <a:solidFill>
                  <a:srgbClr val="41587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Provides only static Excel reports.</a:t>
            </a:r>
          </a:p>
          <a:p>
            <a:pPr algn="l" marL="842010" indent="-421005" lvl="1">
              <a:lnSpc>
                <a:spcPts val="545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900">
                <a:solidFill>
                  <a:srgbClr val="415873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Weak retention strategies → businesses don’t know why customers don’t return.</a:t>
            </a:r>
          </a:p>
          <a:p>
            <a:pPr algn="l">
              <a:lnSpc>
                <a:spcPts val="54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EF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-504025" y="-343927"/>
            <a:ext cx="6508145" cy="2745254"/>
          </a:xfrm>
          <a:custGeom>
            <a:avLst/>
            <a:gdLst/>
            <a:ahLst/>
            <a:cxnLst/>
            <a:rect r="r" b="b" t="t" l="l"/>
            <a:pathLst>
              <a:path h="2745254" w="6508145">
                <a:moveTo>
                  <a:pt x="0" y="2745254"/>
                </a:moveTo>
                <a:lnTo>
                  <a:pt x="6508145" y="2745254"/>
                </a:lnTo>
                <a:lnTo>
                  <a:pt x="6508145" y="0"/>
                </a:lnTo>
                <a:lnTo>
                  <a:pt x="0" y="0"/>
                </a:lnTo>
                <a:lnTo>
                  <a:pt x="0" y="274525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5889928" y="-343927"/>
            <a:ext cx="6508145" cy="2745254"/>
          </a:xfrm>
          <a:custGeom>
            <a:avLst/>
            <a:gdLst/>
            <a:ahLst/>
            <a:cxnLst/>
            <a:rect r="r" b="b" t="t" l="l"/>
            <a:pathLst>
              <a:path h="2745254" w="6508145">
                <a:moveTo>
                  <a:pt x="6508144" y="2745254"/>
                </a:moveTo>
                <a:lnTo>
                  <a:pt x="0" y="2745254"/>
                </a:lnTo>
                <a:lnTo>
                  <a:pt x="0" y="0"/>
                </a:lnTo>
                <a:lnTo>
                  <a:pt x="6508144" y="0"/>
                </a:lnTo>
                <a:lnTo>
                  <a:pt x="6508144" y="274525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12283880" y="-343927"/>
            <a:ext cx="6508145" cy="2745254"/>
          </a:xfrm>
          <a:custGeom>
            <a:avLst/>
            <a:gdLst/>
            <a:ahLst/>
            <a:cxnLst/>
            <a:rect r="r" b="b" t="t" l="l"/>
            <a:pathLst>
              <a:path h="2745254" w="6508145">
                <a:moveTo>
                  <a:pt x="0" y="2745254"/>
                </a:moveTo>
                <a:lnTo>
                  <a:pt x="6508145" y="2745254"/>
                </a:lnTo>
                <a:lnTo>
                  <a:pt x="6508145" y="0"/>
                </a:lnTo>
                <a:lnTo>
                  <a:pt x="0" y="0"/>
                </a:lnTo>
                <a:lnTo>
                  <a:pt x="0" y="274525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5531" y="998553"/>
            <a:ext cx="1697766" cy="1697766"/>
          </a:xfrm>
          <a:custGeom>
            <a:avLst/>
            <a:gdLst/>
            <a:ahLst/>
            <a:cxnLst/>
            <a:rect r="r" b="b" t="t" l="l"/>
            <a:pathLst>
              <a:path h="1697766" w="1697766">
                <a:moveTo>
                  <a:pt x="0" y="0"/>
                </a:moveTo>
                <a:lnTo>
                  <a:pt x="1697766" y="0"/>
                </a:lnTo>
                <a:lnTo>
                  <a:pt x="1697766" y="1697766"/>
                </a:lnTo>
                <a:lnTo>
                  <a:pt x="0" y="16977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923855" y="998553"/>
            <a:ext cx="1697766" cy="1697766"/>
          </a:xfrm>
          <a:custGeom>
            <a:avLst/>
            <a:gdLst/>
            <a:ahLst/>
            <a:cxnLst/>
            <a:rect r="r" b="b" t="t" l="l"/>
            <a:pathLst>
              <a:path h="1697766" w="1697766">
                <a:moveTo>
                  <a:pt x="0" y="0"/>
                </a:moveTo>
                <a:lnTo>
                  <a:pt x="1697766" y="0"/>
                </a:lnTo>
                <a:lnTo>
                  <a:pt x="1697766" y="1697766"/>
                </a:lnTo>
                <a:lnTo>
                  <a:pt x="0" y="16977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568366" y="1627460"/>
            <a:ext cx="1203264" cy="1203264"/>
          </a:xfrm>
          <a:custGeom>
            <a:avLst/>
            <a:gdLst/>
            <a:ahLst/>
            <a:cxnLst/>
            <a:rect r="r" b="b" t="t" l="l"/>
            <a:pathLst>
              <a:path h="1203264" w="1203264">
                <a:moveTo>
                  <a:pt x="0" y="0"/>
                </a:moveTo>
                <a:lnTo>
                  <a:pt x="1203265" y="0"/>
                </a:lnTo>
                <a:lnTo>
                  <a:pt x="1203265" y="1203264"/>
                </a:lnTo>
                <a:lnTo>
                  <a:pt x="0" y="12032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601632" y="2401327"/>
            <a:ext cx="1203264" cy="1203264"/>
          </a:xfrm>
          <a:custGeom>
            <a:avLst/>
            <a:gdLst/>
            <a:ahLst/>
            <a:cxnLst/>
            <a:rect r="r" b="b" t="t" l="l"/>
            <a:pathLst>
              <a:path h="1203264" w="1203264">
                <a:moveTo>
                  <a:pt x="0" y="0"/>
                </a:moveTo>
                <a:lnTo>
                  <a:pt x="1203264" y="0"/>
                </a:lnTo>
                <a:lnTo>
                  <a:pt x="1203264" y="1203264"/>
                </a:lnTo>
                <a:lnTo>
                  <a:pt x="0" y="12032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810438" y="2917301"/>
            <a:ext cx="7837128" cy="6495305"/>
          </a:xfrm>
          <a:custGeom>
            <a:avLst/>
            <a:gdLst/>
            <a:ahLst/>
            <a:cxnLst/>
            <a:rect r="r" b="b" t="t" l="l"/>
            <a:pathLst>
              <a:path h="6495305" w="7837128">
                <a:moveTo>
                  <a:pt x="0" y="0"/>
                </a:moveTo>
                <a:lnTo>
                  <a:pt x="7837128" y="0"/>
                </a:lnTo>
                <a:lnTo>
                  <a:pt x="7837128" y="6495305"/>
                </a:lnTo>
                <a:lnTo>
                  <a:pt x="0" y="649530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229379" y="762000"/>
            <a:ext cx="9489827" cy="1327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b="true">
                <a:solidFill>
                  <a:srgbClr val="2F4156"/>
                </a:solidFill>
                <a:latin typeface="Clarendon Narrow Bold"/>
                <a:ea typeface="Clarendon Narrow Bold"/>
                <a:cs typeface="Clarendon Narrow Bold"/>
                <a:sym typeface="Clarendon Narrow Bold"/>
              </a:rPr>
              <a:t>PURPOSED SYSTEM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89838" y="3187066"/>
            <a:ext cx="9132826" cy="6225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2010" indent="-421005" lvl="1">
              <a:lnSpc>
                <a:spcPts val="545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900">
                <a:solidFill>
                  <a:srgbClr val="415873"/>
                </a:solidFill>
                <a:latin typeface="Clarendon Narrow Bold"/>
                <a:ea typeface="Clarendon Narrow Bold"/>
                <a:cs typeface="Clarendon Narrow Bold"/>
                <a:sym typeface="Clarendon Narrow Bold"/>
              </a:rPr>
              <a:t>Interactive E-C</a:t>
            </a:r>
            <a:r>
              <a:rPr lang="en-US" b="true" sz="3900">
                <a:solidFill>
                  <a:srgbClr val="415873"/>
                </a:solidFill>
                <a:latin typeface="Clarendon Narrow Bold"/>
                <a:ea typeface="Clarendon Narrow Bold"/>
                <a:cs typeface="Clarendon Narrow Bold"/>
                <a:sym typeface="Clarendon Narrow Bold"/>
              </a:rPr>
              <a:t>ommerce Analytics Dashboard.</a:t>
            </a:r>
          </a:p>
          <a:p>
            <a:pPr algn="l">
              <a:lnSpc>
                <a:spcPts val="5459"/>
              </a:lnSpc>
              <a:spcBef>
                <a:spcPct val="0"/>
              </a:spcBef>
            </a:pPr>
            <a:r>
              <a:rPr lang="en-US" b="true" sz="3900">
                <a:solidFill>
                  <a:srgbClr val="415873"/>
                </a:solidFill>
                <a:latin typeface="Clarendon Narrow Bold"/>
                <a:ea typeface="Clarendon Narrow Bold"/>
                <a:cs typeface="Clarendon Narrow Bold"/>
                <a:sym typeface="Clarendon Narrow Bold"/>
              </a:rPr>
              <a:t>Features:</a:t>
            </a:r>
          </a:p>
          <a:p>
            <a:pPr algn="l" marL="842010" indent="-421005" lvl="1">
              <a:lnSpc>
                <a:spcPts val="545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900">
                <a:solidFill>
                  <a:srgbClr val="415873"/>
                </a:solidFill>
                <a:latin typeface="Clarendon Narrow Bold"/>
                <a:ea typeface="Clarendon Narrow Bold"/>
                <a:cs typeface="Clarendon Narrow Bold"/>
                <a:sym typeface="Clarendon Narrow Bold"/>
              </a:rPr>
              <a:t>Customer Retention &amp; Re-purchase</a:t>
            </a:r>
          </a:p>
          <a:p>
            <a:pPr algn="l" marL="842010" indent="-421005" lvl="1">
              <a:lnSpc>
                <a:spcPts val="545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900">
                <a:solidFill>
                  <a:srgbClr val="415873"/>
                </a:solidFill>
                <a:latin typeface="Clarendon Narrow Bold"/>
                <a:ea typeface="Clarendon Narrow Bold"/>
                <a:cs typeface="Clarendon Narrow Bold"/>
                <a:sym typeface="Clarendon Narrow Bold"/>
              </a:rPr>
              <a:t>High-Value Customer Detection</a:t>
            </a:r>
          </a:p>
          <a:p>
            <a:pPr algn="l" marL="842010" indent="-421005" lvl="1">
              <a:lnSpc>
                <a:spcPts val="545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900">
                <a:solidFill>
                  <a:srgbClr val="415873"/>
                </a:solidFill>
                <a:latin typeface="Clarendon Narrow Bold"/>
                <a:ea typeface="Clarendon Narrow Bold"/>
                <a:cs typeface="Clarendon Narrow Bold"/>
                <a:sym typeface="Clarendon Narrow Bold"/>
              </a:rPr>
              <a:t>P</a:t>
            </a:r>
            <a:r>
              <a:rPr lang="en-US" b="true" sz="3900">
                <a:solidFill>
                  <a:srgbClr val="415873"/>
                </a:solidFill>
                <a:latin typeface="Clarendon Narrow Bold"/>
                <a:ea typeface="Clarendon Narrow Bold"/>
                <a:cs typeface="Clarendon Narrow Bold"/>
                <a:sym typeface="Clarendon Narrow Bold"/>
              </a:rPr>
              <a:t>roduct &amp; Category Insights</a:t>
            </a:r>
          </a:p>
          <a:p>
            <a:pPr algn="l" marL="842010" indent="-421005" lvl="1">
              <a:lnSpc>
                <a:spcPts val="545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900">
                <a:solidFill>
                  <a:srgbClr val="415873"/>
                </a:solidFill>
                <a:latin typeface="Clarendon Narrow Bold"/>
                <a:ea typeface="Clarendon Narrow Bold"/>
                <a:cs typeface="Clarendon Narrow Bold"/>
                <a:sym typeface="Clarendon Narrow Bold"/>
              </a:rPr>
              <a:t>Sales &amp; Revenue Trends</a:t>
            </a:r>
          </a:p>
          <a:p>
            <a:pPr algn="l" marL="842010" indent="-421005" lvl="1">
              <a:lnSpc>
                <a:spcPts val="545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900">
                <a:solidFill>
                  <a:srgbClr val="415873"/>
                </a:solidFill>
                <a:latin typeface="Clarendon Narrow Bold"/>
                <a:ea typeface="Clarendon Narrow Bold"/>
                <a:cs typeface="Clarendon Narrow Bold"/>
                <a:sym typeface="Clarendon Narrow Bold"/>
              </a:rPr>
              <a:t>Real-time Customer Search (by ID)</a:t>
            </a:r>
          </a:p>
          <a:p>
            <a:pPr algn="l">
              <a:lnSpc>
                <a:spcPts val="54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EF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1773431"/>
            <a:ext cx="6902127" cy="4998345"/>
          </a:xfrm>
          <a:custGeom>
            <a:avLst/>
            <a:gdLst/>
            <a:ahLst/>
            <a:cxnLst/>
            <a:rect r="r" b="b" t="t" l="l"/>
            <a:pathLst>
              <a:path h="4998345" w="6902127">
                <a:moveTo>
                  <a:pt x="0" y="0"/>
                </a:moveTo>
                <a:lnTo>
                  <a:pt x="6902127" y="0"/>
                </a:lnTo>
                <a:lnTo>
                  <a:pt x="6902127" y="4998346"/>
                </a:lnTo>
                <a:lnTo>
                  <a:pt x="0" y="49983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15220914" y="7407458"/>
            <a:ext cx="4402996" cy="4114800"/>
          </a:xfrm>
          <a:custGeom>
            <a:avLst/>
            <a:gdLst/>
            <a:ahLst/>
            <a:cxnLst/>
            <a:rect r="r" b="b" t="t" l="l"/>
            <a:pathLst>
              <a:path h="4114800" w="4402996">
                <a:moveTo>
                  <a:pt x="0" y="4114800"/>
                </a:moveTo>
                <a:lnTo>
                  <a:pt x="4402996" y="4114800"/>
                </a:lnTo>
                <a:lnTo>
                  <a:pt x="4402996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30110" y="3558210"/>
            <a:ext cx="13860924" cy="3631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661"/>
              </a:lnSpc>
              <a:spcBef>
                <a:spcPct val="0"/>
              </a:spcBef>
            </a:pPr>
            <a:r>
              <a:rPr lang="en-US" sz="4043">
                <a:solidFill>
                  <a:srgbClr val="4158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end-to-end E-Commerce Customer Analytics system that cleans raw retail data in Jupyter, exports curated Excel reports, and serves an interactive Streamlit dashboard where users can enter a Customer ID to see category retention performance and loyalty/high-value segmentation, plus overall business insights.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697568" y="1073067"/>
            <a:ext cx="6932640" cy="1316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1"/>
              </a:lnSpc>
            </a:pPr>
            <a:r>
              <a:rPr lang="en-US" sz="6858" b="true">
                <a:solidFill>
                  <a:srgbClr val="2F4156"/>
                </a:solidFill>
                <a:latin typeface="Clarendon Narrow Bold"/>
                <a:ea typeface="Clarendon Narrow Bold"/>
                <a:cs typeface="Clarendon Narrow Bold"/>
                <a:sym typeface="Clarendon Narrow Bold"/>
              </a:rPr>
              <a:t>ABSTRACT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EF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17882" y="8149431"/>
            <a:ext cx="3860943" cy="3860943"/>
          </a:xfrm>
          <a:custGeom>
            <a:avLst/>
            <a:gdLst/>
            <a:ahLst/>
            <a:cxnLst/>
            <a:rect r="r" b="b" t="t" l="l"/>
            <a:pathLst>
              <a:path h="3860943" w="3860943">
                <a:moveTo>
                  <a:pt x="0" y="0"/>
                </a:moveTo>
                <a:lnTo>
                  <a:pt x="3860943" y="0"/>
                </a:lnTo>
                <a:lnTo>
                  <a:pt x="3860943" y="3860943"/>
                </a:lnTo>
                <a:lnTo>
                  <a:pt x="0" y="38609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421507" y="8013476"/>
            <a:ext cx="3860943" cy="3860943"/>
          </a:xfrm>
          <a:custGeom>
            <a:avLst/>
            <a:gdLst/>
            <a:ahLst/>
            <a:cxnLst/>
            <a:rect r="r" b="b" t="t" l="l"/>
            <a:pathLst>
              <a:path h="3860943" w="3860943">
                <a:moveTo>
                  <a:pt x="0" y="0"/>
                </a:moveTo>
                <a:lnTo>
                  <a:pt x="3860943" y="0"/>
                </a:lnTo>
                <a:lnTo>
                  <a:pt x="3860943" y="3860943"/>
                </a:lnTo>
                <a:lnTo>
                  <a:pt x="0" y="38609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60896" y="7878416"/>
            <a:ext cx="3860943" cy="3860943"/>
          </a:xfrm>
          <a:custGeom>
            <a:avLst/>
            <a:gdLst/>
            <a:ahLst/>
            <a:cxnLst/>
            <a:rect r="r" b="b" t="t" l="l"/>
            <a:pathLst>
              <a:path h="3860943" w="3860943">
                <a:moveTo>
                  <a:pt x="0" y="0"/>
                </a:moveTo>
                <a:lnTo>
                  <a:pt x="3860942" y="0"/>
                </a:lnTo>
                <a:lnTo>
                  <a:pt x="3860942" y="3860943"/>
                </a:lnTo>
                <a:lnTo>
                  <a:pt x="0" y="38609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221838" y="7878416"/>
            <a:ext cx="3860943" cy="3860943"/>
          </a:xfrm>
          <a:custGeom>
            <a:avLst/>
            <a:gdLst/>
            <a:ahLst/>
            <a:cxnLst/>
            <a:rect r="r" b="b" t="t" l="l"/>
            <a:pathLst>
              <a:path h="3860943" w="3860943">
                <a:moveTo>
                  <a:pt x="0" y="0"/>
                </a:moveTo>
                <a:lnTo>
                  <a:pt x="3860943" y="0"/>
                </a:lnTo>
                <a:lnTo>
                  <a:pt x="3860943" y="3860943"/>
                </a:lnTo>
                <a:lnTo>
                  <a:pt x="0" y="38609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082781" y="7878416"/>
            <a:ext cx="3860943" cy="3860943"/>
          </a:xfrm>
          <a:custGeom>
            <a:avLst/>
            <a:gdLst/>
            <a:ahLst/>
            <a:cxnLst/>
            <a:rect r="r" b="b" t="t" l="l"/>
            <a:pathLst>
              <a:path h="3860943" w="3860943">
                <a:moveTo>
                  <a:pt x="0" y="0"/>
                </a:moveTo>
                <a:lnTo>
                  <a:pt x="3860943" y="0"/>
                </a:lnTo>
                <a:lnTo>
                  <a:pt x="3860943" y="3860943"/>
                </a:lnTo>
                <a:lnTo>
                  <a:pt x="0" y="38609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321093" y="2076291"/>
            <a:ext cx="4047467" cy="4114800"/>
          </a:xfrm>
          <a:custGeom>
            <a:avLst/>
            <a:gdLst/>
            <a:ahLst/>
            <a:cxnLst/>
            <a:rect r="r" b="b" t="t" l="l"/>
            <a:pathLst>
              <a:path h="4114800" w="4047467">
                <a:moveTo>
                  <a:pt x="0" y="0"/>
                </a:moveTo>
                <a:lnTo>
                  <a:pt x="4047466" y="0"/>
                </a:lnTo>
                <a:lnTo>
                  <a:pt x="404746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793802" y="-1859151"/>
            <a:ext cx="4047467" cy="4114800"/>
          </a:xfrm>
          <a:custGeom>
            <a:avLst/>
            <a:gdLst/>
            <a:ahLst/>
            <a:cxnLst/>
            <a:rect r="r" b="b" t="t" l="l"/>
            <a:pathLst>
              <a:path h="4114800" w="4047467">
                <a:moveTo>
                  <a:pt x="0" y="0"/>
                </a:moveTo>
                <a:lnTo>
                  <a:pt x="4047467" y="0"/>
                </a:lnTo>
                <a:lnTo>
                  <a:pt x="404746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089017" y="749141"/>
            <a:ext cx="9299605" cy="1327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b="true">
                <a:solidFill>
                  <a:srgbClr val="2F4156"/>
                </a:solidFill>
                <a:latin typeface="Clarendon Narrow Bold"/>
                <a:ea typeface="Clarendon Narrow Bold"/>
                <a:cs typeface="Clarendon Narrow Bold"/>
                <a:sym typeface="Clarendon Narrow Bold"/>
              </a:rPr>
              <a:t>TECHNOLOGY USED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83265" y="2103249"/>
            <a:ext cx="14799589" cy="6225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2010" indent="-421005" lvl="1">
              <a:lnSpc>
                <a:spcPts val="5459"/>
              </a:lnSpc>
              <a:buFont typeface="Arial"/>
              <a:buChar char="•"/>
            </a:pPr>
            <a:r>
              <a:rPr lang="en-US" b="true" sz="3900">
                <a:solidFill>
                  <a:srgbClr val="2F415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Python 3.x - core language</a:t>
            </a:r>
          </a:p>
          <a:p>
            <a:pPr algn="l" marL="842010" indent="-421005" lvl="1">
              <a:lnSpc>
                <a:spcPts val="545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900">
                <a:solidFill>
                  <a:srgbClr val="2F415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Pandas, NumPy - data cleaning, aggregati</a:t>
            </a:r>
            <a:r>
              <a:rPr lang="en-US" b="true" sz="3900">
                <a:solidFill>
                  <a:srgbClr val="2F415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on, feature engineering</a:t>
            </a:r>
          </a:p>
          <a:p>
            <a:pPr algn="l" marL="842010" indent="-421005" lvl="1">
              <a:lnSpc>
                <a:spcPts val="545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900">
                <a:solidFill>
                  <a:srgbClr val="2F415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Matplotlib, Seaborn - exploratory plots in notebook</a:t>
            </a:r>
          </a:p>
          <a:p>
            <a:pPr algn="l" marL="842010" indent="-421005" lvl="1">
              <a:lnSpc>
                <a:spcPts val="545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900">
                <a:solidFill>
                  <a:srgbClr val="2F415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ipywidgets - quick interactive filtering in notebook</a:t>
            </a:r>
          </a:p>
          <a:p>
            <a:pPr algn="l" marL="842010" indent="-421005" lvl="1">
              <a:lnSpc>
                <a:spcPts val="545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900">
                <a:solidFill>
                  <a:srgbClr val="2F415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OpenPyXL - read/write Excel (.xlsx)</a:t>
            </a:r>
          </a:p>
          <a:p>
            <a:pPr algn="l" marL="842010" indent="-421005" lvl="1">
              <a:lnSpc>
                <a:spcPts val="545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900">
                <a:solidFill>
                  <a:srgbClr val="2F415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Plotly - interactive charts in the dashboard</a:t>
            </a:r>
          </a:p>
          <a:p>
            <a:pPr algn="l" marL="842010" indent="-421005" lvl="1">
              <a:lnSpc>
                <a:spcPts val="545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900">
                <a:solidFill>
                  <a:srgbClr val="2F415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Streamlit - web UI dashboard with user input (Customer ID)</a:t>
            </a:r>
          </a:p>
          <a:p>
            <a:pPr algn="l" marL="842010" indent="-421005" lvl="1">
              <a:lnSpc>
                <a:spcPts val="545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900">
                <a:solidFill>
                  <a:srgbClr val="2F415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VS Code + Jupyter Notebook - development &amp; analysis environment</a:t>
            </a:r>
          </a:p>
          <a:p>
            <a:pPr algn="l">
              <a:lnSpc>
                <a:spcPts val="54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EF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289924" y="-503597"/>
            <a:ext cx="4047467" cy="4114800"/>
          </a:xfrm>
          <a:custGeom>
            <a:avLst/>
            <a:gdLst/>
            <a:ahLst/>
            <a:cxnLst/>
            <a:rect r="r" b="b" t="t" l="l"/>
            <a:pathLst>
              <a:path h="4114800" w="4047467">
                <a:moveTo>
                  <a:pt x="0" y="0"/>
                </a:moveTo>
                <a:lnTo>
                  <a:pt x="4047467" y="0"/>
                </a:lnTo>
                <a:lnTo>
                  <a:pt x="404746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93802" y="-1859151"/>
            <a:ext cx="4047467" cy="4114800"/>
          </a:xfrm>
          <a:custGeom>
            <a:avLst/>
            <a:gdLst/>
            <a:ahLst/>
            <a:cxnLst/>
            <a:rect r="r" b="b" t="t" l="l"/>
            <a:pathLst>
              <a:path h="4114800" w="4047467">
                <a:moveTo>
                  <a:pt x="0" y="0"/>
                </a:moveTo>
                <a:lnTo>
                  <a:pt x="4047467" y="0"/>
                </a:lnTo>
                <a:lnTo>
                  <a:pt x="404746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494198" y="226653"/>
            <a:ext cx="9299605" cy="1327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b="true">
                <a:solidFill>
                  <a:srgbClr val="2F4156"/>
                </a:solidFill>
                <a:latin typeface="Clarendon Narrow Bold"/>
                <a:ea typeface="Clarendon Narrow Bold"/>
                <a:cs typeface="Clarendon Narrow Bold"/>
                <a:sym typeface="Clarendon Narrow Bold"/>
              </a:rPr>
              <a:t>METHODOLOGY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448220" y="1202848"/>
            <a:ext cx="13391559" cy="9654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sz="3900" b="true">
                <a:solidFill>
                  <a:srgbClr val="2F415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1. Data Ingestion &amp; Preprocessing</a:t>
            </a:r>
          </a:p>
          <a:p>
            <a:pPr algn="l" marL="842010" indent="-421005" lvl="1">
              <a:lnSpc>
                <a:spcPts val="5459"/>
              </a:lnSpc>
              <a:buFont typeface="Arial"/>
              <a:buChar char="•"/>
            </a:pPr>
            <a:r>
              <a:rPr lang="en-US" sz="3900">
                <a:solidFill>
                  <a:srgbClr val="2F415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</a:t>
            </a:r>
            <a:r>
              <a:rPr lang="en-US" sz="3900">
                <a:solidFill>
                  <a:srgbClr val="2F415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from retail dataset.</a:t>
            </a:r>
          </a:p>
          <a:p>
            <a:pPr algn="l" marL="842010" indent="-421005" lvl="1">
              <a:lnSpc>
                <a:spcPts val="5459"/>
              </a:lnSpc>
              <a:buFont typeface="Arial"/>
              <a:buChar char="•"/>
            </a:pPr>
            <a:r>
              <a:rPr lang="en-US" sz="3900">
                <a:solidFill>
                  <a:srgbClr val="2F415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 dates, remove duplicates, and clean records.</a:t>
            </a:r>
          </a:p>
          <a:p>
            <a:pPr algn="l" marL="842010" indent="-421005" lvl="1">
              <a:lnSpc>
                <a:spcPts val="5459"/>
              </a:lnSpc>
              <a:buFont typeface="Arial"/>
              <a:buChar char="•"/>
            </a:pPr>
            <a:r>
              <a:rPr lang="en-US" sz="3900">
                <a:solidFill>
                  <a:srgbClr val="2F415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Ensure structured and reliable input for analysis.</a:t>
            </a:r>
          </a:p>
          <a:p>
            <a:pPr algn="l" marL="842010" indent="-421005" lvl="1">
              <a:lnSpc>
                <a:spcPts val="5459"/>
              </a:lnSpc>
              <a:buFont typeface="Arial"/>
              <a:buChar char="•"/>
            </a:pPr>
            <a:r>
              <a:rPr lang="en-US" sz="3900">
                <a:solidFill>
                  <a:srgbClr val="2F415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Loaded dataset (retail_data.csv.xlsx) with 5000 rows.</a:t>
            </a:r>
          </a:p>
          <a:p>
            <a:pPr algn="l">
              <a:lnSpc>
                <a:spcPts val="5459"/>
              </a:lnSpc>
            </a:pPr>
            <a:r>
              <a:rPr lang="en-US" sz="3900" b="true">
                <a:solidFill>
                  <a:srgbClr val="2F415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2.</a:t>
            </a:r>
            <a:r>
              <a:rPr lang="en-US" sz="3900">
                <a:solidFill>
                  <a:srgbClr val="2F415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900" b="true">
                <a:solidFill>
                  <a:srgbClr val="2F415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Business KPI Monitoring</a:t>
            </a:r>
          </a:p>
          <a:p>
            <a:pPr algn="l" marL="842010" indent="-421005" lvl="1">
              <a:lnSpc>
                <a:spcPts val="5459"/>
              </a:lnSpc>
              <a:buFont typeface="Arial"/>
              <a:buChar char="•"/>
            </a:pPr>
            <a:r>
              <a:rPr lang="en-US" sz="3900">
                <a:solidFill>
                  <a:srgbClr val="2F415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Track Total Revenue, Unique Customers, and Orders.</a:t>
            </a:r>
          </a:p>
          <a:p>
            <a:pPr algn="l" marL="842010" indent="-421005" lvl="1">
              <a:lnSpc>
                <a:spcPts val="5459"/>
              </a:lnSpc>
              <a:buFont typeface="Arial"/>
              <a:buChar char="•"/>
            </a:pPr>
            <a:r>
              <a:rPr lang="en-US" sz="3900">
                <a:solidFill>
                  <a:srgbClr val="2F415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quick performance snapshot.</a:t>
            </a:r>
          </a:p>
          <a:p>
            <a:pPr algn="l" marL="842010" indent="-421005" lvl="1">
              <a:lnSpc>
                <a:spcPts val="5459"/>
              </a:lnSpc>
              <a:buFont typeface="Arial"/>
              <a:buChar char="•"/>
            </a:pPr>
            <a:r>
              <a:rPr lang="en-US" sz="3900">
                <a:solidFill>
                  <a:srgbClr val="2F415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Helps management understand overall business health.</a:t>
            </a:r>
          </a:p>
          <a:p>
            <a:pPr algn="l">
              <a:lnSpc>
                <a:spcPts val="5459"/>
              </a:lnSpc>
            </a:pPr>
            <a:r>
              <a:rPr lang="en-US" sz="3900" b="true">
                <a:solidFill>
                  <a:srgbClr val="2F415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3.</a:t>
            </a:r>
            <a:r>
              <a:rPr lang="en-US" sz="3900">
                <a:solidFill>
                  <a:srgbClr val="2F415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900" b="true">
                <a:solidFill>
                  <a:srgbClr val="2F415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Category &amp; Regional Revenue Insights</a:t>
            </a:r>
          </a:p>
          <a:p>
            <a:pPr algn="l" marL="842010" indent="-421005" lvl="1">
              <a:lnSpc>
                <a:spcPts val="5459"/>
              </a:lnSpc>
              <a:buFont typeface="Arial"/>
              <a:buChar char="•"/>
            </a:pPr>
            <a:r>
              <a:rPr lang="en-US" sz="3900">
                <a:solidFill>
                  <a:srgbClr val="2F415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Analyze revenue by Product Category.</a:t>
            </a:r>
          </a:p>
          <a:p>
            <a:pPr algn="l" marL="842010" indent="-421005" lvl="1">
              <a:lnSpc>
                <a:spcPts val="5459"/>
              </a:lnSpc>
              <a:buFont typeface="Arial"/>
              <a:buChar char="•"/>
            </a:pPr>
            <a:r>
              <a:rPr lang="en-US" sz="3900">
                <a:solidFill>
                  <a:srgbClr val="2F415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Apply city filter for region-specific analysis.</a:t>
            </a:r>
          </a:p>
          <a:p>
            <a:pPr algn="l" marL="842010" indent="-421005" lvl="1">
              <a:lnSpc>
                <a:spcPts val="5459"/>
              </a:lnSpc>
              <a:buFont typeface="Arial"/>
              <a:buChar char="•"/>
            </a:pPr>
            <a:r>
              <a:rPr lang="en-US" sz="3900">
                <a:solidFill>
                  <a:srgbClr val="2F415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Visualized via bar charts for decision-making.</a:t>
            </a:r>
          </a:p>
          <a:p>
            <a:pPr algn="ctr">
              <a:lnSpc>
                <a:spcPts val="5459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EF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700000">
            <a:off x="15803905" y="-949466"/>
            <a:ext cx="6878351" cy="6878351"/>
          </a:xfrm>
          <a:custGeom>
            <a:avLst/>
            <a:gdLst/>
            <a:ahLst/>
            <a:cxnLst/>
            <a:rect r="r" b="b" t="t" l="l"/>
            <a:pathLst>
              <a:path h="6878351" w="6878351">
                <a:moveTo>
                  <a:pt x="0" y="0"/>
                </a:moveTo>
                <a:lnTo>
                  <a:pt x="6878351" y="0"/>
                </a:lnTo>
                <a:lnTo>
                  <a:pt x="6878351" y="6878351"/>
                </a:lnTo>
                <a:lnTo>
                  <a:pt x="0" y="68783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700000">
            <a:off x="-4394256" y="4071833"/>
            <a:ext cx="6878351" cy="6878351"/>
          </a:xfrm>
          <a:custGeom>
            <a:avLst/>
            <a:gdLst/>
            <a:ahLst/>
            <a:cxnLst/>
            <a:rect r="r" b="b" t="t" l="l"/>
            <a:pathLst>
              <a:path h="6878351" w="6878351">
                <a:moveTo>
                  <a:pt x="0" y="0"/>
                </a:moveTo>
                <a:lnTo>
                  <a:pt x="6878351" y="0"/>
                </a:lnTo>
                <a:lnTo>
                  <a:pt x="6878351" y="6878352"/>
                </a:lnTo>
                <a:lnTo>
                  <a:pt x="0" y="68783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5619015" y="3602757"/>
            <a:ext cx="7816504" cy="7816504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2F4156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139700" y="44450"/>
              <a:ext cx="533400" cy="628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5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6115785" y="-1418542"/>
            <a:ext cx="7816504" cy="7816504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2F4156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39700" y="44450"/>
              <a:ext cx="533400" cy="628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5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3690799" y="6743699"/>
            <a:ext cx="4339244" cy="4114800"/>
          </a:xfrm>
          <a:custGeom>
            <a:avLst/>
            <a:gdLst/>
            <a:ahLst/>
            <a:cxnLst/>
            <a:rect r="r" b="b" t="t" l="l"/>
            <a:pathLst>
              <a:path h="4114800" w="4339244">
                <a:moveTo>
                  <a:pt x="0" y="0"/>
                </a:moveTo>
                <a:lnTo>
                  <a:pt x="4339243" y="0"/>
                </a:lnTo>
                <a:lnTo>
                  <a:pt x="433924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-430595" y="-1116875"/>
            <a:ext cx="4339244" cy="4114800"/>
          </a:xfrm>
          <a:custGeom>
            <a:avLst/>
            <a:gdLst/>
            <a:ahLst/>
            <a:cxnLst/>
            <a:rect r="r" b="b" t="t" l="l"/>
            <a:pathLst>
              <a:path h="4114800" w="4339244">
                <a:moveTo>
                  <a:pt x="4339243" y="0"/>
                </a:moveTo>
                <a:lnTo>
                  <a:pt x="0" y="0"/>
                </a:lnTo>
                <a:lnTo>
                  <a:pt x="0" y="4114800"/>
                </a:lnTo>
                <a:lnTo>
                  <a:pt x="4339243" y="4114800"/>
                </a:lnTo>
                <a:lnTo>
                  <a:pt x="433924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413794" y="9258300"/>
            <a:ext cx="4387287" cy="1881049"/>
          </a:xfrm>
          <a:custGeom>
            <a:avLst/>
            <a:gdLst/>
            <a:ahLst/>
            <a:cxnLst/>
            <a:rect r="r" b="b" t="t" l="l"/>
            <a:pathLst>
              <a:path h="1881049" w="4387287">
                <a:moveTo>
                  <a:pt x="0" y="0"/>
                </a:moveTo>
                <a:lnTo>
                  <a:pt x="4387287" y="0"/>
                </a:lnTo>
                <a:lnTo>
                  <a:pt x="4387287" y="1881049"/>
                </a:lnTo>
                <a:lnTo>
                  <a:pt x="0" y="188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485706" y="-940525"/>
            <a:ext cx="4387287" cy="1881049"/>
          </a:xfrm>
          <a:custGeom>
            <a:avLst/>
            <a:gdLst/>
            <a:ahLst/>
            <a:cxnLst/>
            <a:rect r="r" b="b" t="t" l="l"/>
            <a:pathLst>
              <a:path h="1881049" w="4387287">
                <a:moveTo>
                  <a:pt x="0" y="0"/>
                </a:moveTo>
                <a:lnTo>
                  <a:pt x="4387286" y="0"/>
                </a:lnTo>
                <a:lnTo>
                  <a:pt x="4387286" y="1881050"/>
                </a:lnTo>
                <a:lnTo>
                  <a:pt x="0" y="1881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5653552" y="409219"/>
            <a:ext cx="7881297" cy="256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b="true">
                <a:solidFill>
                  <a:srgbClr val="2F4156"/>
                </a:solidFill>
                <a:latin typeface="Clarendon Narrow Bold"/>
                <a:ea typeface="Clarendon Narrow Bold"/>
                <a:cs typeface="Clarendon Narrow Bold"/>
                <a:sym typeface="Clarendon Narrow Bold"/>
              </a:rPr>
              <a:t>METHODOLOGY</a:t>
            </a:r>
          </a:p>
          <a:p>
            <a:pPr algn="ctr">
              <a:lnSpc>
                <a:spcPts val="9799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2413794" y="1583970"/>
            <a:ext cx="12784693" cy="8968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sz="3900" b="true">
                <a:solidFill>
                  <a:srgbClr val="2F415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Customer Retention &amp; Loyalty </a:t>
            </a:r>
            <a:r>
              <a:rPr lang="en-US" sz="3900" b="true">
                <a:solidFill>
                  <a:srgbClr val="2F415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Analysis</a:t>
            </a:r>
          </a:p>
          <a:p>
            <a:pPr algn="l" marL="842010" indent="-421005" lvl="1">
              <a:lnSpc>
                <a:spcPts val="5459"/>
              </a:lnSpc>
              <a:buFont typeface="Arial"/>
              <a:buChar char="•"/>
            </a:pPr>
            <a:r>
              <a:rPr lang="en-US" sz="3900">
                <a:solidFill>
                  <a:srgbClr val="2F415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Segment customers into New, Returning, Lost.</a:t>
            </a:r>
          </a:p>
          <a:p>
            <a:pPr algn="l" marL="842010" indent="-421005" lvl="1">
              <a:lnSpc>
                <a:spcPts val="5459"/>
              </a:lnSpc>
              <a:buFont typeface="Arial"/>
              <a:buChar char="•"/>
            </a:pPr>
            <a:r>
              <a:rPr lang="en-US" sz="3900">
                <a:solidFill>
                  <a:srgbClr val="2F415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pivot tables for category vs retention view.</a:t>
            </a:r>
          </a:p>
          <a:p>
            <a:pPr algn="l" marL="842010" indent="-421005" lvl="1">
              <a:lnSpc>
                <a:spcPts val="5459"/>
              </a:lnSpc>
              <a:buFont typeface="Arial"/>
              <a:buChar char="•"/>
            </a:pPr>
            <a:r>
              <a:rPr lang="en-US" sz="3900">
                <a:solidFill>
                  <a:srgbClr val="2F415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Identifies loyal customers and churn risk.</a:t>
            </a:r>
          </a:p>
          <a:p>
            <a:pPr algn="l">
              <a:lnSpc>
                <a:spcPts val="5459"/>
              </a:lnSpc>
            </a:pPr>
            <a:r>
              <a:rPr lang="en-US" sz="3900" b="true">
                <a:solidFill>
                  <a:srgbClr val="2F415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Spending Behavior Analytics</a:t>
            </a:r>
          </a:p>
          <a:p>
            <a:pPr algn="l" marL="842010" indent="-421005" lvl="1">
              <a:lnSpc>
                <a:spcPts val="5459"/>
              </a:lnSpc>
              <a:buFont typeface="Arial"/>
              <a:buChar char="•"/>
            </a:pPr>
            <a:r>
              <a:rPr lang="en-US" sz="3900">
                <a:solidFill>
                  <a:srgbClr val="2F415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boxplots to study spending variation.</a:t>
            </a:r>
          </a:p>
          <a:p>
            <a:pPr algn="l" marL="842010" indent="-421005" lvl="1">
              <a:lnSpc>
                <a:spcPts val="5459"/>
              </a:lnSpc>
              <a:buFont typeface="Arial"/>
              <a:buChar char="•"/>
            </a:pPr>
            <a:r>
              <a:rPr lang="en-US" sz="3900">
                <a:solidFill>
                  <a:srgbClr val="2F415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 average spend, outliers, and high-value customers.</a:t>
            </a:r>
          </a:p>
          <a:p>
            <a:pPr algn="l" marL="842010" indent="-421005" lvl="1">
              <a:lnSpc>
                <a:spcPts val="5459"/>
              </a:lnSpc>
              <a:buFont typeface="Arial"/>
              <a:buChar char="•"/>
            </a:pPr>
            <a:r>
              <a:rPr lang="en-US" sz="3900">
                <a:solidFill>
                  <a:srgbClr val="2F415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Guides pricing and promotional strategies.</a:t>
            </a:r>
          </a:p>
          <a:p>
            <a:pPr algn="l">
              <a:lnSpc>
                <a:spcPts val="5459"/>
              </a:lnSpc>
            </a:pPr>
            <a:r>
              <a:rPr lang="en-US" sz="3900" b="true">
                <a:solidFill>
                  <a:srgbClr val="2F415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Automated Reporting &amp; Export</a:t>
            </a:r>
          </a:p>
          <a:p>
            <a:pPr algn="l" marL="842010" indent="-421005" lvl="1">
              <a:lnSpc>
                <a:spcPts val="5459"/>
              </a:lnSpc>
              <a:buFont typeface="Arial"/>
              <a:buChar char="•"/>
            </a:pPr>
            <a:r>
              <a:rPr lang="en-US" sz="3900">
                <a:solidFill>
                  <a:srgbClr val="2F415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Export results into Excel for sharing.</a:t>
            </a:r>
          </a:p>
          <a:p>
            <a:pPr algn="l" marL="842010" indent="-421005" lvl="1">
              <a:lnSpc>
                <a:spcPts val="5459"/>
              </a:lnSpc>
              <a:buFont typeface="Arial"/>
              <a:buChar char="•"/>
            </a:pPr>
            <a:r>
              <a:rPr lang="en-US" sz="3900">
                <a:solidFill>
                  <a:srgbClr val="2F415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 clean data and retention reports in multiple sheets.</a:t>
            </a:r>
          </a:p>
          <a:p>
            <a:pPr algn="l" marL="842010" indent="-421005" lvl="1">
              <a:lnSpc>
                <a:spcPts val="5459"/>
              </a:lnSpc>
              <a:buFont typeface="Arial"/>
              <a:buChar char="•"/>
            </a:pPr>
            <a:r>
              <a:rPr lang="en-US" sz="3900">
                <a:solidFill>
                  <a:srgbClr val="2F415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Enables non-technical teams to access insights easily.</a:t>
            </a:r>
          </a:p>
          <a:p>
            <a:pPr algn="ctr">
              <a:lnSpc>
                <a:spcPts val="5459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EF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342774" y="4892847"/>
            <a:ext cx="7816504" cy="781650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2F415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39700" y="44450"/>
              <a:ext cx="533400" cy="628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588496" y="-2673004"/>
            <a:ext cx="7816504" cy="781650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2F415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39700" y="44450"/>
              <a:ext cx="533400" cy="628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5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5941802" y="8141425"/>
            <a:ext cx="4339244" cy="4114800"/>
          </a:xfrm>
          <a:custGeom>
            <a:avLst/>
            <a:gdLst/>
            <a:ahLst/>
            <a:cxnLst/>
            <a:rect r="r" b="b" t="t" l="l"/>
            <a:pathLst>
              <a:path h="4114800" w="4339244">
                <a:moveTo>
                  <a:pt x="0" y="0"/>
                </a:moveTo>
                <a:lnTo>
                  <a:pt x="4339244" y="0"/>
                </a:lnTo>
                <a:lnTo>
                  <a:pt x="433924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-2434522" y="-1705075"/>
            <a:ext cx="4339244" cy="4114800"/>
          </a:xfrm>
          <a:custGeom>
            <a:avLst/>
            <a:gdLst/>
            <a:ahLst/>
            <a:cxnLst/>
            <a:rect r="r" b="b" t="t" l="l"/>
            <a:pathLst>
              <a:path h="4114800" w="4339244">
                <a:moveTo>
                  <a:pt x="4339244" y="0"/>
                </a:moveTo>
                <a:lnTo>
                  <a:pt x="0" y="0"/>
                </a:lnTo>
                <a:lnTo>
                  <a:pt x="0" y="4114800"/>
                </a:lnTo>
                <a:lnTo>
                  <a:pt x="4339244" y="4114800"/>
                </a:lnTo>
                <a:lnTo>
                  <a:pt x="433924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413794" y="9258300"/>
            <a:ext cx="4387287" cy="1881049"/>
          </a:xfrm>
          <a:custGeom>
            <a:avLst/>
            <a:gdLst/>
            <a:ahLst/>
            <a:cxnLst/>
            <a:rect r="r" b="b" t="t" l="l"/>
            <a:pathLst>
              <a:path h="1881049" w="4387287">
                <a:moveTo>
                  <a:pt x="0" y="0"/>
                </a:moveTo>
                <a:lnTo>
                  <a:pt x="4387287" y="0"/>
                </a:lnTo>
                <a:lnTo>
                  <a:pt x="4387287" y="1881049"/>
                </a:lnTo>
                <a:lnTo>
                  <a:pt x="0" y="18810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972670" y="-852349"/>
            <a:ext cx="4387287" cy="1881049"/>
          </a:xfrm>
          <a:custGeom>
            <a:avLst/>
            <a:gdLst/>
            <a:ahLst/>
            <a:cxnLst/>
            <a:rect r="r" b="b" t="t" l="l"/>
            <a:pathLst>
              <a:path h="1881049" w="4387287">
                <a:moveTo>
                  <a:pt x="0" y="0"/>
                </a:moveTo>
                <a:lnTo>
                  <a:pt x="4387287" y="0"/>
                </a:lnTo>
                <a:lnTo>
                  <a:pt x="4387287" y="1881049"/>
                </a:lnTo>
                <a:lnTo>
                  <a:pt x="0" y="18810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298820" y="1016173"/>
            <a:ext cx="13757854" cy="1050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00"/>
              </a:lnSpc>
            </a:pPr>
            <a:r>
              <a:rPr lang="en-US" sz="5500" b="true">
                <a:solidFill>
                  <a:srgbClr val="2F4156"/>
                </a:solidFill>
                <a:latin typeface="Clarendon Narrow Bold"/>
                <a:ea typeface="Clarendon Narrow Bold"/>
                <a:cs typeface="Clarendon Narrow Bold"/>
                <a:sym typeface="Clarendon Narrow Bold"/>
              </a:rPr>
              <a:t>TECHNOLOGY OVERVIEW - STREAMLIT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2159403"/>
            <a:ext cx="15733114" cy="2110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sz="3900">
                <a:solidFill>
                  <a:srgbClr val="2F415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Streamlit is an open-source Python framework use</a:t>
            </a:r>
            <a:r>
              <a:rPr lang="en-US" sz="3900">
                <a:solidFill>
                  <a:srgbClr val="2F415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to create interactive web applications and dashboards for data science and machine learning projects.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73730" y="4391660"/>
            <a:ext cx="14786554" cy="5539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459"/>
              </a:lnSpc>
            </a:pPr>
            <a:r>
              <a:rPr lang="en-US" sz="3900" b="true">
                <a:solidFill>
                  <a:srgbClr val="2F415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E-commerce </a:t>
            </a:r>
            <a:r>
              <a:rPr lang="en-US" sz="3900" b="true">
                <a:solidFill>
                  <a:srgbClr val="2F415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Analytics Dashboard where:</a:t>
            </a:r>
          </a:p>
          <a:p>
            <a:pPr algn="just" marL="842010" indent="-421005" lvl="1">
              <a:lnSpc>
                <a:spcPts val="5459"/>
              </a:lnSpc>
              <a:buFont typeface="Arial"/>
              <a:buChar char="•"/>
            </a:pPr>
            <a:r>
              <a:rPr lang="en-US" sz="3900">
                <a:solidFill>
                  <a:srgbClr val="2F415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can enter Customer ID and instantly see their retention performance and loyalty segmentation.</a:t>
            </a:r>
          </a:p>
          <a:p>
            <a:pPr algn="just" marL="842010" indent="-421005" lvl="1">
              <a:lnSpc>
                <a:spcPts val="5459"/>
              </a:lnSpc>
              <a:buFont typeface="Arial"/>
              <a:buChar char="•"/>
            </a:pPr>
            <a:r>
              <a:rPr lang="en-US" sz="3900">
                <a:solidFill>
                  <a:srgbClr val="2F415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Managers can view Category-wise revenue, KPIs, and spending behavior interactively.</a:t>
            </a:r>
          </a:p>
          <a:p>
            <a:pPr algn="just" marL="842010" indent="-421005" lvl="1">
              <a:lnSpc>
                <a:spcPts val="5459"/>
              </a:lnSpc>
              <a:buFont typeface="Arial"/>
              <a:buChar char="•"/>
            </a:pPr>
            <a:r>
              <a:rPr lang="en-US" sz="3900">
                <a:solidFill>
                  <a:srgbClr val="2F415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Reports and insights are more visual, dynamic, and business-friendly compared to static Excel sheets.</a:t>
            </a:r>
          </a:p>
          <a:p>
            <a:pPr algn="just">
              <a:lnSpc>
                <a:spcPts val="545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DAGyIvCBJJY</dc:identifier>
  <dcterms:modified xsi:type="dcterms:W3CDTF">2011-08-01T06:04:30Z</dcterms:modified>
  <cp:revision>1</cp:revision>
  <dc:title>Blue Beige Geometry Group Project Presentation</dc:title>
</cp:coreProperties>
</file>