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84" r:id="rId2"/>
    <p:sldId id="281" r:id="rId3"/>
    <p:sldId id="257" r:id="rId4"/>
    <p:sldId id="258" r:id="rId5"/>
    <p:sldId id="259" r:id="rId6"/>
    <p:sldId id="260" r:id="rId7"/>
    <p:sldId id="261" r:id="rId8"/>
    <p:sldId id="263" r:id="rId9"/>
    <p:sldId id="286" r:id="rId10"/>
    <p:sldId id="264" r:id="rId11"/>
    <p:sldId id="265" r:id="rId12"/>
    <p:sldId id="266" r:id="rId13"/>
    <p:sldId id="269" r:id="rId14"/>
    <p:sldId id="270" r:id="rId15"/>
    <p:sldId id="271" r:id="rId16"/>
    <p:sldId id="272" r:id="rId17"/>
    <p:sldId id="285"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7DB83D2-01DC-43C8-BE9F-DCCB917F0B42}" type="datetimeFigureOut">
              <a:rPr lang="en-US" smtClean="0"/>
              <a:t>24/09/2020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7358-0790-44ED-A96D-DAD566F6BD4F}" type="slidenum">
              <a:rPr lang="en-US" smtClean="0"/>
              <a:t>‹#›</a:t>
            </a:fld>
            <a:endParaRPr lang="en-US"/>
          </a:p>
        </p:txBody>
      </p:sp>
    </p:spTree>
    <p:extLst>
      <p:ext uri="{BB962C8B-B14F-4D97-AF65-F5344CB8AC3E}">
        <p14:creationId xmlns:p14="http://schemas.microsoft.com/office/powerpoint/2010/main" val="4179114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B83D2-01DC-43C8-BE9F-DCCB917F0B42}" type="datetimeFigureOut">
              <a:rPr lang="en-US" smtClean="0"/>
              <a:t>24/09/2020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7358-0790-44ED-A96D-DAD566F6BD4F}" type="slidenum">
              <a:rPr lang="en-US" smtClean="0"/>
              <a:t>‹#›</a:t>
            </a:fld>
            <a:endParaRPr lang="en-US"/>
          </a:p>
        </p:txBody>
      </p:sp>
    </p:spTree>
    <p:extLst>
      <p:ext uri="{BB962C8B-B14F-4D97-AF65-F5344CB8AC3E}">
        <p14:creationId xmlns:p14="http://schemas.microsoft.com/office/powerpoint/2010/main" val="3362928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B83D2-01DC-43C8-BE9F-DCCB917F0B42}" type="datetimeFigureOut">
              <a:rPr lang="en-US" smtClean="0"/>
              <a:t>24/09/2020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7358-0790-44ED-A96D-DAD566F6BD4F}" type="slidenum">
              <a:rPr lang="en-US" smtClean="0"/>
              <a:t>‹#›</a:t>
            </a:fld>
            <a:endParaRPr lang="en-US"/>
          </a:p>
        </p:txBody>
      </p:sp>
    </p:spTree>
    <p:extLst>
      <p:ext uri="{BB962C8B-B14F-4D97-AF65-F5344CB8AC3E}">
        <p14:creationId xmlns:p14="http://schemas.microsoft.com/office/powerpoint/2010/main" val="3898849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DB83D2-01DC-43C8-BE9F-DCCB917F0B42}" type="datetimeFigureOut">
              <a:rPr lang="en-US" smtClean="0"/>
              <a:t>24/09/2020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7358-0790-44ED-A96D-DAD566F6BD4F}" type="slidenum">
              <a:rPr lang="en-US" smtClean="0"/>
              <a:t>‹#›</a:t>
            </a:fld>
            <a:endParaRPr lang="en-US"/>
          </a:p>
        </p:txBody>
      </p:sp>
    </p:spTree>
    <p:extLst>
      <p:ext uri="{BB962C8B-B14F-4D97-AF65-F5344CB8AC3E}">
        <p14:creationId xmlns:p14="http://schemas.microsoft.com/office/powerpoint/2010/main" val="1212492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B83D2-01DC-43C8-BE9F-DCCB917F0B42}" type="datetimeFigureOut">
              <a:rPr lang="en-US" smtClean="0"/>
              <a:t>24/09/2020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F27358-0790-44ED-A96D-DAD566F6BD4F}" type="slidenum">
              <a:rPr lang="en-US" smtClean="0"/>
              <a:t>‹#›</a:t>
            </a:fld>
            <a:endParaRPr lang="en-US"/>
          </a:p>
        </p:txBody>
      </p:sp>
    </p:spTree>
    <p:extLst>
      <p:ext uri="{BB962C8B-B14F-4D97-AF65-F5344CB8AC3E}">
        <p14:creationId xmlns:p14="http://schemas.microsoft.com/office/powerpoint/2010/main" val="79512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7DB83D2-01DC-43C8-BE9F-DCCB917F0B42}" type="datetimeFigureOut">
              <a:rPr lang="en-US" smtClean="0"/>
              <a:t>24/09/2020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27358-0790-44ED-A96D-DAD566F6BD4F}" type="slidenum">
              <a:rPr lang="en-US" smtClean="0"/>
              <a:t>‹#›</a:t>
            </a:fld>
            <a:endParaRPr lang="en-US"/>
          </a:p>
        </p:txBody>
      </p:sp>
    </p:spTree>
    <p:extLst>
      <p:ext uri="{BB962C8B-B14F-4D97-AF65-F5344CB8AC3E}">
        <p14:creationId xmlns:p14="http://schemas.microsoft.com/office/powerpoint/2010/main" val="499224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7DB83D2-01DC-43C8-BE9F-DCCB917F0B42}" type="datetimeFigureOut">
              <a:rPr lang="en-US" smtClean="0"/>
              <a:t>24/09/2020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F27358-0790-44ED-A96D-DAD566F6BD4F}" type="slidenum">
              <a:rPr lang="en-US" smtClean="0"/>
              <a:t>‹#›</a:t>
            </a:fld>
            <a:endParaRPr lang="en-US"/>
          </a:p>
        </p:txBody>
      </p:sp>
    </p:spTree>
    <p:extLst>
      <p:ext uri="{BB962C8B-B14F-4D97-AF65-F5344CB8AC3E}">
        <p14:creationId xmlns:p14="http://schemas.microsoft.com/office/powerpoint/2010/main" val="39253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7DB83D2-01DC-43C8-BE9F-DCCB917F0B42}" type="datetimeFigureOut">
              <a:rPr lang="en-US" smtClean="0"/>
              <a:t>24/09/2020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F27358-0790-44ED-A96D-DAD566F6BD4F}" type="slidenum">
              <a:rPr lang="en-US" smtClean="0"/>
              <a:t>‹#›</a:t>
            </a:fld>
            <a:endParaRPr lang="en-US"/>
          </a:p>
        </p:txBody>
      </p:sp>
    </p:spTree>
    <p:extLst>
      <p:ext uri="{BB962C8B-B14F-4D97-AF65-F5344CB8AC3E}">
        <p14:creationId xmlns:p14="http://schemas.microsoft.com/office/powerpoint/2010/main" val="3996477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B83D2-01DC-43C8-BE9F-DCCB917F0B42}" type="datetimeFigureOut">
              <a:rPr lang="en-US" smtClean="0"/>
              <a:t>24/09/2020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F27358-0790-44ED-A96D-DAD566F6BD4F}" type="slidenum">
              <a:rPr lang="en-US" smtClean="0"/>
              <a:t>‹#›</a:t>
            </a:fld>
            <a:endParaRPr lang="en-US"/>
          </a:p>
        </p:txBody>
      </p:sp>
    </p:spTree>
    <p:extLst>
      <p:ext uri="{BB962C8B-B14F-4D97-AF65-F5344CB8AC3E}">
        <p14:creationId xmlns:p14="http://schemas.microsoft.com/office/powerpoint/2010/main" val="1658664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B83D2-01DC-43C8-BE9F-DCCB917F0B42}" type="datetimeFigureOut">
              <a:rPr lang="en-US" smtClean="0"/>
              <a:t>24/09/2020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27358-0790-44ED-A96D-DAD566F6BD4F}" type="slidenum">
              <a:rPr lang="en-US" smtClean="0"/>
              <a:t>‹#›</a:t>
            </a:fld>
            <a:endParaRPr lang="en-US"/>
          </a:p>
        </p:txBody>
      </p:sp>
    </p:spTree>
    <p:extLst>
      <p:ext uri="{BB962C8B-B14F-4D97-AF65-F5344CB8AC3E}">
        <p14:creationId xmlns:p14="http://schemas.microsoft.com/office/powerpoint/2010/main" val="982640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B83D2-01DC-43C8-BE9F-DCCB917F0B42}" type="datetimeFigureOut">
              <a:rPr lang="en-US" smtClean="0"/>
              <a:t>24/09/2020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F27358-0790-44ED-A96D-DAD566F6BD4F}" type="slidenum">
              <a:rPr lang="en-US" smtClean="0"/>
              <a:t>‹#›</a:t>
            </a:fld>
            <a:endParaRPr lang="en-US"/>
          </a:p>
        </p:txBody>
      </p:sp>
    </p:spTree>
    <p:extLst>
      <p:ext uri="{BB962C8B-B14F-4D97-AF65-F5344CB8AC3E}">
        <p14:creationId xmlns:p14="http://schemas.microsoft.com/office/powerpoint/2010/main" val="3196698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B83D2-01DC-43C8-BE9F-DCCB917F0B42}" type="datetimeFigureOut">
              <a:rPr lang="en-US" smtClean="0"/>
              <a:t>24/09/2020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F27358-0790-44ED-A96D-DAD566F6BD4F}" type="slidenum">
              <a:rPr lang="en-US" smtClean="0"/>
              <a:t>‹#›</a:t>
            </a:fld>
            <a:endParaRPr lang="en-US"/>
          </a:p>
        </p:txBody>
      </p:sp>
    </p:spTree>
    <p:extLst>
      <p:ext uri="{BB962C8B-B14F-4D97-AF65-F5344CB8AC3E}">
        <p14:creationId xmlns:p14="http://schemas.microsoft.com/office/powerpoint/2010/main" val="3963020402"/>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457200"/>
            <a:ext cx="7696200" cy="6019800"/>
          </a:xfrm>
        </p:spPr>
      </p:pic>
    </p:spTree>
    <p:extLst>
      <p:ext uri="{BB962C8B-B14F-4D97-AF65-F5344CB8AC3E}">
        <p14:creationId xmlns:p14="http://schemas.microsoft.com/office/powerpoint/2010/main" val="1234924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Hardware Requirements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447800" y="1600200"/>
            <a:ext cx="6934200" cy="4525963"/>
          </a:xfrm>
        </p:spPr>
        <p:txBody>
          <a:bodyPr>
            <a:normAutofit/>
          </a:bodyPr>
          <a:lstStyle/>
          <a:p>
            <a:pPr marL="0" indent="0" algn="just">
              <a:lnSpc>
                <a:spcPct val="150000"/>
              </a:lnSpc>
              <a:buNone/>
            </a:pPr>
            <a:endParaRPr lang="en-US" sz="2000" dirty="0">
              <a:latin typeface="Times New Roman" pitchFamily="18" charset="0"/>
              <a:cs typeface="Times New Roman" pitchFamily="18" charset="0"/>
            </a:endParaRPr>
          </a:p>
          <a:p>
            <a:pPr lvl="0" algn="just">
              <a:lnSpc>
                <a:spcPct val="150000"/>
              </a:lnSpc>
            </a:pPr>
            <a:r>
              <a:rPr lang="en-US" sz="2000" dirty="0">
                <a:latin typeface="Times New Roman" pitchFamily="18" charset="0"/>
                <a:cs typeface="Times New Roman" pitchFamily="18" charset="0"/>
              </a:rPr>
              <a:t>Processor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Pentium 4 or Above</a:t>
            </a:r>
          </a:p>
          <a:p>
            <a:pPr lvl="0" algn="just">
              <a:lnSpc>
                <a:spcPct val="150000"/>
              </a:lnSpc>
            </a:pPr>
            <a:r>
              <a:rPr lang="en-US" sz="2000" dirty="0">
                <a:latin typeface="Times New Roman" pitchFamily="18" charset="0"/>
                <a:cs typeface="Times New Roman" pitchFamily="18" charset="0"/>
              </a:rPr>
              <a:t>RAM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4GB </a:t>
            </a:r>
            <a:r>
              <a:rPr lang="en-US" sz="2000" dirty="0">
                <a:latin typeface="Times New Roman" pitchFamily="18" charset="0"/>
                <a:cs typeface="Times New Roman" pitchFamily="18" charset="0"/>
              </a:rPr>
              <a:t>or Above </a:t>
            </a:r>
          </a:p>
          <a:p>
            <a:pPr lvl="0" algn="just">
              <a:lnSpc>
                <a:spcPct val="150000"/>
              </a:lnSpc>
            </a:pPr>
            <a:r>
              <a:rPr lang="en-US" sz="2000" dirty="0">
                <a:latin typeface="Times New Roman" pitchFamily="18" charset="0"/>
                <a:cs typeface="Times New Roman" pitchFamily="18" charset="0"/>
              </a:rPr>
              <a:t>Storage Capacity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500GB </a:t>
            </a:r>
            <a:r>
              <a:rPr lang="en-US" sz="2000" dirty="0">
                <a:latin typeface="Times New Roman" pitchFamily="18" charset="0"/>
                <a:cs typeface="Times New Roman" pitchFamily="18" charset="0"/>
              </a:rPr>
              <a:t>free space in hard disk </a:t>
            </a:r>
          </a:p>
          <a:p>
            <a:pPr marL="0" indent="0" algn="just">
              <a:lnSpc>
                <a:spcPct val="15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796340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Software Requirements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762000" y="1600200"/>
            <a:ext cx="7924800" cy="4525963"/>
          </a:xfrm>
        </p:spPr>
        <p:txBody>
          <a:bodyPr>
            <a:normAutofit lnSpcReduction="10000"/>
          </a:bodyPr>
          <a:lstStyle/>
          <a:p>
            <a:pPr lvl="0" algn="just">
              <a:lnSpc>
                <a:spcPct val="150000"/>
              </a:lnSpc>
            </a:pPr>
            <a:r>
              <a:rPr lang="en-US" sz="2000" dirty="0">
                <a:latin typeface="Times New Roman" pitchFamily="18" charset="0"/>
                <a:cs typeface="Times New Roman" pitchFamily="18" charset="0"/>
              </a:rPr>
              <a:t>Operating System               : </a:t>
            </a:r>
            <a:r>
              <a:rPr lang="en-US" sz="2000" dirty="0" smtClean="0">
                <a:latin typeface="Times New Roman" pitchFamily="18" charset="0"/>
                <a:cs typeface="Times New Roman" pitchFamily="18" charset="0"/>
              </a:rPr>
              <a:t>Windows 10</a:t>
            </a:r>
            <a:endParaRPr lang="en-US" sz="2000" dirty="0">
              <a:latin typeface="Times New Roman" pitchFamily="18" charset="0"/>
              <a:cs typeface="Times New Roman" pitchFamily="18" charset="0"/>
            </a:endParaRPr>
          </a:p>
          <a:p>
            <a:pPr lvl="0" algn="just">
              <a:lnSpc>
                <a:spcPct val="150000"/>
              </a:lnSpc>
            </a:pPr>
            <a:r>
              <a:rPr lang="en-US" sz="2000" dirty="0">
                <a:latin typeface="Times New Roman" pitchFamily="18" charset="0"/>
                <a:cs typeface="Times New Roman" pitchFamily="18" charset="0"/>
              </a:rPr>
              <a:t>Web Server                         : </a:t>
            </a:r>
            <a:r>
              <a:rPr lang="en-US" sz="2000" dirty="0" smtClean="0">
                <a:latin typeface="Times New Roman" pitchFamily="18" charset="0"/>
                <a:cs typeface="Times New Roman" pitchFamily="18" charset="0"/>
              </a:rPr>
              <a:t>XAMPP </a:t>
            </a:r>
            <a:r>
              <a:rPr lang="en-US" sz="2000" dirty="0">
                <a:latin typeface="Times New Roman" pitchFamily="18" charset="0"/>
                <a:cs typeface="Times New Roman" pitchFamily="18" charset="0"/>
              </a:rPr>
              <a:t>Server</a:t>
            </a:r>
          </a:p>
          <a:p>
            <a:pPr lvl="0" algn="just">
              <a:lnSpc>
                <a:spcPct val="150000"/>
              </a:lnSpc>
            </a:pPr>
            <a:r>
              <a:rPr lang="en-US" sz="2000" dirty="0">
                <a:latin typeface="Times New Roman" pitchFamily="18" charset="0"/>
                <a:cs typeface="Times New Roman" pitchFamily="18" charset="0"/>
              </a:rPr>
              <a:t>IDE                                     : Microsoft Visual Code</a:t>
            </a:r>
          </a:p>
          <a:p>
            <a:pPr lvl="0" algn="just">
              <a:lnSpc>
                <a:spcPct val="150000"/>
              </a:lnSpc>
            </a:pPr>
            <a:r>
              <a:rPr lang="en-US" sz="2000" dirty="0">
                <a:latin typeface="Times New Roman" pitchFamily="18" charset="0"/>
                <a:cs typeface="Times New Roman" pitchFamily="18" charset="0"/>
              </a:rPr>
              <a:t>Web Browser                      : Google Chrome, Internet Explorer </a:t>
            </a:r>
            <a:r>
              <a:rPr lang="en-US" sz="2000" dirty="0" smtClean="0">
                <a:latin typeface="Times New Roman" pitchFamily="18" charset="0"/>
                <a:cs typeface="Times New Roman" pitchFamily="18" charset="0"/>
              </a:rPr>
              <a:t>etc</a:t>
            </a:r>
            <a:r>
              <a:rPr lang="en-US" sz="2000" dirty="0">
                <a:latin typeface="Times New Roman" pitchFamily="18" charset="0"/>
                <a:cs typeface="Times New Roman" pitchFamily="18" charset="0"/>
              </a:rPr>
              <a:t>.</a:t>
            </a:r>
          </a:p>
          <a:p>
            <a:pPr lvl="0" algn="just">
              <a:lnSpc>
                <a:spcPct val="150000"/>
              </a:lnSpc>
            </a:pPr>
            <a:r>
              <a:rPr lang="en-US" sz="2000" dirty="0">
                <a:latin typeface="Times New Roman" pitchFamily="18" charset="0"/>
                <a:cs typeface="Times New Roman" pitchFamily="18" charset="0"/>
              </a:rPr>
              <a:t>Database                             : My SQL</a:t>
            </a:r>
          </a:p>
          <a:p>
            <a:pPr lvl="0" algn="just">
              <a:lnSpc>
                <a:spcPct val="150000"/>
              </a:lnSpc>
            </a:pPr>
            <a:r>
              <a:rPr lang="en-US" sz="2000" dirty="0">
                <a:latin typeface="Times New Roman" pitchFamily="18" charset="0"/>
                <a:cs typeface="Times New Roman" pitchFamily="18" charset="0"/>
              </a:rPr>
              <a:t>Designing Tools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HTML, CSS, </a:t>
            </a:r>
            <a:r>
              <a:rPr lang="en-US" sz="2000" dirty="0" smtClean="0">
                <a:latin typeface="Times New Roman" pitchFamily="18" charset="0"/>
                <a:cs typeface="Times New Roman" pitchFamily="18" charset="0"/>
              </a:rPr>
              <a:t>Bootstraps</a:t>
            </a:r>
            <a:r>
              <a:rPr lang="en-US" sz="2000" dirty="0">
                <a:latin typeface="Times New Roman" pitchFamily="18" charset="0"/>
                <a:cs typeface="Times New Roman" pitchFamily="18" charset="0"/>
              </a:rPr>
              <a:t>.</a:t>
            </a:r>
          </a:p>
          <a:p>
            <a:pPr lvl="0" algn="just">
              <a:lnSpc>
                <a:spcPct val="150000"/>
              </a:lnSpc>
            </a:pPr>
            <a:r>
              <a:rPr lang="en-US" sz="2000" dirty="0" smtClean="0">
                <a:latin typeface="Times New Roman" pitchFamily="18" charset="0"/>
                <a:cs typeface="Times New Roman" pitchFamily="18" charset="0"/>
              </a:rPr>
              <a:t>Programming languages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Angular JS,</a:t>
            </a:r>
            <a:r>
              <a:rPr lang="en-US" sz="2000" b="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Node.js. </a:t>
            </a:r>
            <a:endParaRPr lang="en-US" sz="2000" dirty="0">
              <a:latin typeface="Times New Roman" pitchFamily="18" charset="0"/>
              <a:cs typeface="Times New Roman" pitchFamily="18" charset="0"/>
            </a:endParaRPr>
          </a:p>
          <a:p>
            <a:pPr lvl="0" algn="just">
              <a:lnSpc>
                <a:spcPct val="150000"/>
              </a:lnSpc>
            </a:pPr>
            <a:r>
              <a:rPr lang="en-US" sz="2000" dirty="0">
                <a:latin typeface="Times New Roman" pitchFamily="18" charset="0"/>
                <a:cs typeface="Times New Roman" pitchFamily="18" charset="0"/>
              </a:rPr>
              <a:t>Back End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 MySQL</a:t>
            </a:r>
            <a:r>
              <a:rPr lang="en-US" sz="2000" dirty="0">
                <a:latin typeface="Times New Roman" pitchFamily="18" charset="0"/>
                <a:cs typeface="Times New Roman" pitchFamily="18" charset="0"/>
              </a:rPr>
              <a:t>.</a:t>
            </a:r>
            <a:endParaRPr lang="en-US" sz="2000" dirty="0" smtClean="0">
              <a:latin typeface="Times New Roman" pitchFamily="18" charset="0"/>
              <a:cs typeface="Times New Roman" pitchFamily="18" charset="0"/>
            </a:endParaRPr>
          </a:p>
          <a:p>
            <a:pPr lvl="0" algn="just">
              <a:lnSpc>
                <a:spcPct val="150000"/>
              </a:lnSpc>
            </a:pPr>
            <a:r>
              <a:rPr lang="en-US" sz="2000" dirty="0" smtClean="0">
                <a:latin typeface="Times New Roman" pitchFamily="18" charset="0"/>
                <a:cs typeface="Times New Roman" pitchFamily="18" charset="0"/>
              </a:rPr>
              <a:t>Framework                         </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Cakephp</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Framework, Ionic Framework, </a:t>
            </a:r>
          </a:p>
          <a:p>
            <a:pPr marL="0" indent="0" algn="just">
              <a:lnSpc>
                <a:spcPct val="150000"/>
              </a:lnSpc>
              <a:buNone/>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87188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IN" sz="3200" b="1" dirty="0">
                <a:latin typeface="Times New Roman" pitchFamily="18" charset="0"/>
                <a:cs typeface="Times New Roman" pitchFamily="18" charset="0"/>
              </a:rPr>
              <a:t>Use Case Diagram</a:t>
            </a:r>
            <a:endParaRPr lang="en-US" sz="3200"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295400"/>
            <a:ext cx="6400799" cy="5105400"/>
          </a:xfrm>
        </p:spPr>
      </p:pic>
    </p:spTree>
    <p:extLst>
      <p:ext uri="{BB962C8B-B14F-4D97-AF65-F5344CB8AC3E}">
        <p14:creationId xmlns:p14="http://schemas.microsoft.com/office/powerpoint/2010/main" val="7442201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Farmer data flow </a:t>
            </a:r>
            <a:r>
              <a:rPr lang="en-US" sz="2800" b="1" dirty="0" smtClean="0">
                <a:latin typeface="Times New Roman" pitchFamily="18" charset="0"/>
                <a:cs typeface="Times New Roman" pitchFamily="18" charset="0"/>
              </a:rPr>
              <a:t>diagram</a:t>
            </a:r>
            <a:endParaRPr lang="en-US" sz="28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447800"/>
            <a:ext cx="6096000" cy="4876800"/>
          </a:xfrm>
        </p:spPr>
      </p:pic>
    </p:spTree>
    <p:extLst>
      <p:ext uri="{BB962C8B-B14F-4D97-AF65-F5344CB8AC3E}">
        <p14:creationId xmlns:p14="http://schemas.microsoft.com/office/powerpoint/2010/main" val="21695167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2" algn="ctr" rtl="0">
              <a:spcBef>
                <a:spcPct val="0"/>
              </a:spcBef>
            </a:pPr>
            <a:r>
              <a:rPr lang="en-US" sz="3200" b="1" dirty="0">
                <a:latin typeface="Times New Roman" pitchFamily="18" charset="0"/>
                <a:cs typeface="Times New Roman" pitchFamily="18" charset="0"/>
              </a:rPr>
              <a:t>Professor data flow diagram</a:t>
            </a:r>
            <a:r>
              <a:rPr lang="en-US" sz="3200" b="1" dirty="0" smtClean="0">
                <a:latin typeface="Times New Roman" pitchFamily="18" charset="0"/>
                <a:cs typeface="Times New Roman" pitchFamily="18" charset="0"/>
              </a:rPr>
              <a:t>:</a:t>
            </a:r>
            <a:endParaRPr lang="en-US" sz="3200" dirty="0">
              <a:latin typeface="Times New Roman" pitchFamily="18" charset="0"/>
              <a:cs typeface="Times New Roman"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199" y="1295400"/>
            <a:ext cx="6934201" cy="5029200"/>
          </a:xfrm>
        </p:spPr>
      </p:pic>
    </p:spTree>
    <p:extLst>
      <p:ext uri="{BB962C8B-B14F-4D97-AF65-F5344CB8AC3E}">
        <p14:creationId xmlns:p14="http://schemas.microsoft.com/office/powerpoint/2010/main" val="3684769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System data flow diagram</a:t>
            </a:r>
            <a:endParaRPr lang="en-US" sz="32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295400"/>
            <a:ext cx="6934199" cy="5029200"/>
          </a:xfrm>
        </p:spPr>
      </p:pic>
    </p:spTree>
    <p:extLst>
      <p:ext uri="{BB962C8B-B14F-4D97-AF65-F5344CB8AC3E}">
        <p14:creationId xmlns:p14="http://schemas.microsoft.com/office/powerpoint/2010/main" val="34946866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ER-Diagram</a:t>
            </a:r>
            <a:endParaRPr lang="en-US" sz="3200"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219200"/>
            <a:ext cx="7391400" cy="5334000"/>
          </a:xfrm>
        </p:spPr>
      </p:pic>
    </p:spTree>
    <p:extLst>
      <p:ext uri="{BB962C8B-B14F-4D97-AF65-F5344CB8AC3E}">
        <p14:creationId xmlns:p14="http://schemas.microsoft.com/office/powerpoint/2010/main" val="3483067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b="1" dirty="0" smtClean="0">
                <a:latin typeface="Times New Roman" pitchFamily="18" charset="0"/>
                <a:cs typeface="Times New Roman" pitchFamily="18" charset="0"/>
              </a:rPr>
              <a:t>Screenshots:</a:t>
            </a:r>
            <a:endParaRPr lang="en-US" b="1" dirty="0">
              <a:latin typeface="Times New Roman" pitchFamily="18" charset="0"/>
              <a:cs typeface="Times New Roman"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2667000"/>
            <a:ext cx="8077200" cy="3454742"/>
          </a:xfr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828800"/>
            <a:ext cx="8077200" cy="680104"/>
          </a:xfrm>
          <a:prstGeom prst="rect">
            <a:avLst/>
          </a:prstGeom>
        </p:spPr>
      </p:pic>
      <p:sp>
        <p:nvSpPr>
          <p:cNvPr id="6" name="Rectangle 5"/>
          <p:cNvSpPr/>
          <p:nvPr/>
        </p:nvSpPr>
        <p:spPr>
          <a:xfrm>
            <a:off x="3200400" y="1066800"/>
            <a:ext cx="3124200" cy="584775"/>
          </a:xfrm>
          <a:prstGeom prst="rect">
            <a:avLst/>
          </a:prstGeom>
        </p:spPr>
        <p:txBody>
          <a:bodyPr wrap="square">
            <a:spAutoFit/>
          </a:bodyPr>
          <a:lstStyle/>
          <a:p>
            <a:r>
              <a:rPr lang="en-US" sz="3200" b="1" dirty="0">
                <a:latin typeface="Times New Roman" pitchFamily="18" charset="0"/>
                <a:cs typeface="Times New Roman" pitchFamily="18" charset="0"/>
              </a:rPr>
              <a:t>Register Page</a:t>
            </a:r>
            <a:endParaRPr lang="en-US" sz="3200" b="1" dirty="0"/>
          </a:p>
        </p:txBody>
      </p:sp>
    </p:spTree>
    <p:extLst>
      <p:ext uri="{BB962C8B-B14F-4D97-AF65-F5344CB8AC3E}">
        <p14:creationId xmlns:p14="http://schemas.microsoft.com/office/powerpoint/2010/main" val="15991623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Login Page</a:t>
            </a:r>
            <a:endParaRPr lang="en-US" sz="3200" dirty="0">
              <a:latin typeface="Times New Roman" pitchFamily="18" charset="0"/>
              <a:cs typeface="Times New Roman" pitchFamily="18" charset="0"/>
            </a:endParaRPr>
          </a:p>
        </p:txBody>
      </p:sp>
      <p:pic>
        <p:nvPicPr>
          <p:cNvPr id="4" name="image5.png" descr="C:\Users\LENOVO\Desktop\Capture.PNG"/>
          <p:cNvPicPr>
            <a:picLocks noGrp="1"/>
          </p:cNvPicPr>
          <p:nvPr>
            <p:ph idx="1"/>
          </p:nvPr>
        </p:nvPicPr>
        <p:blipFill>
          <a:blip r:embed="rId2"/>
          <a:stretch>
            <a:fillRect/>
          </a:stretch>
        </p:blipFill>
        <p:spPr>
          <a:xfrm>
            <a:off x="609600" y="1676401"/>
            <a:ext cx="7924800" cy="4190999"/>
          </a:xfrm>
          <a:prstGeom prst="rect">
            <a:avLst/>
          </a:prstGeom>
          <a:ln/>
        </p:spPr>
      </p:pic>
    </p:spTree>
    <p:extLst>
      <p:ext uri="{BB962C8B-B14F-4D97-AF65-F5344CB8AC3E}">
        <p14:creationId xmlns:p14="http://schemas.microsoft.com/office/powerpoint/2010/main" val="3574170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Professors </a:t>
            </a:r>
            <a:r>
              <a:rPr lang="en-US" sz="3200" b="1" dirty="0" smtClean="0">
                <a:latin typeface="Times New Roman" pitchFamily="18" charset="0"/>
                <a:cs typeface="Times New Roman" pitchFamily="18" charset="0"/>
              </a:rPr>
              <a:t>Page</a:t>
            </a:r>
            <a:endParaRPr lang="en-US" sz="3200" dirty="0">
              <a:latin typeface="Times New Roman" pitchFamily="18" charset="0"/>
              <a:cs typeface="Times New Roman" pitchFamily="18" charset="0"/>
            </a:endParaRPr>
          </a:p>
        </p:txBody>
      </p:sp>
      <p:pic>
        <p:nvPicPr>
          <p:cNvPr id="4" name="image7.png" descr="C:\Users\LENOVO\Desktop\Capture1.PNG"/>
          <p:cNvPicPr>
            <a:picLocks noGrp="1"/>
          </p:cNvPicPr>
          <p:nvPr>
            <p:ph idx="1"/>
          </p:nvPr>
        </p:nvPicPr>
        <p:blipFill>
          <a:blip r:embed="rId2"/>
          <a:stretch>
            <a:fillRect/>
          </a:stretch>
        </p:blipFill>
        <p:spPr>
          <a:xfrm>
            <a:off x="609600" y="1752600"/>
            <a:ext cx="7924800" cy="4191000"/>
          </a:xfrm>
          <a:prstGeom prst="rect">
            <a:avLst/>
          </a:prstGeom>
          <a:ln/>
        </p:spPr>
      </p:pic>
    </p:spTree>
    <p:extLst>
      <p:ext uri="{BB962C8B-B14F-4D97-AF65-F5344CB8AC3E}">
        <p14:creationId xmlns:p14="http://schemas.microsoft.com/office/powerpoint/2010/main" val="2106682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4000" b="1" dirty="0" smtClean="0">
                <a:latin typeface="Times New Roman" pitchFamily="18" charset="0"/>
                <a:cs typeface="Times New Roman" pitchFamily="18" charset="0"/>
              </a:rPr>
              <a:t>Contents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676400" y="1219200"/>
            <a:ext cx="6019800" cy="5486400"/>
          </a:xfrm>
        </p:spPr>
        <p:txBody>
          <a:bodyPr>
            <a:noAutofit/>
          </a:bodyPr>
          <a:lstStyle/>
          <a:p>
            <a:pPr algn="just"/>
            <a:r>
              <a:rPr lang="en-US" sz="2300" dirty="0" smtClean="0">
                <a:latin typeface="Times New Roman" pitchFamily="18" charset="0"/>
                <a:cs typeface="Times New Roman" pitchFamily="18" charset="0"/>
              </a:rPr>
              <a:t>Introduction</a:t>
            </a:r>
          </a:p>
          <a:p>
            <a:pPr algn="just"/>
            <a:r>
              <a:rPr lang="en-US" sz="2300" dirty="0" smtClean="0">
                <a:latin typeface="Times New Roman" pitchFamily="18" charset="0"/>
                <a:cs typeface="Times New Roman" pitchFamily="18" charset="0"/>
              </a:rPr>
              <a:t>Objective and Scope</a:t>
            </a:r>
          </a:p>
          <a:p>
            <a:pPr algn="just"/>
            <a:r>
              <a:rPr lang="en-US" sz="2300" dirty="0">
                <a:latin typeface="Times New Roman" pitchFamily="18" charset="0"/>
                <a:cs typeface="Times New Roman" pitchFamily="18" charset="0"/>
              </a:rPr>
              <a:t>Existing </a:t>
            </a:r>
            <a:r>
              <a:rPr lang="en-US" sz="2300" dirty="0" smtClean="0">
                <a:latin typeface="Times New Roman" pitchFamily="18" charset="0"/>
                <a:cs typeface="Times New Roman" pitchFamily="18" charset="0"/>
              </a:rPr>
              <a:t>System</a:t>
            </a:r>
          </a:p>
          <a:p>
            <a:pPr algn="just"/>
            <a:r>
              <a:rPr lang="en-US" sz="2300" dirty="0">
                <a:latin typeface="Times New Roman" pitchFamily="18" charset="0"/>
                <a:cs typeface="Times New Roman" pitchFamily="18" charset="0"/>
              </a:rPr>
              <a:t>Disadvantages of Existing S</a:t>
            </a:r>
            <a:r>
              <a:rPr lang="en-US" sz="2300" dirty="0" smtClean="0">
                <a:latin typeface="Times New Roman" pitchFamily="18" charset="0"/>
                <a:cs typeface="Times New Roman" pitchFamily="18" charset="0"/>
              </a:rPr>
              <a:t>ystem</a:t>
            </a:r>
          </a:p>
          <a:p>
            <a:pPr algn="just"/>
            <a:r>
              <a:rPr lang="en-US" sz="2300" dirty="0">
                <a:latin typeface="Times New Roman" pitchFamily="18" charset="0"/>
                <a:cs typeface="Times New Roman" pitchFamily="18" charset="0"/>
              </a:rPr>
              <a:t>Proposed </a:t>
            </a:r>
            <a:r>
              <a:rPr lang="en-US" sz="2300" dirty="0" smtClean="0">
                <a:latin typeface="Times New Roman" pitchFamily="18" charset="0"/>
                <a:cs typeface="Times New Roman" pitchFamily="18" charset="0"/>
              </a:rPr>
              <a:t>System</a:t>
            </a:r>
          </a:p>
          <a:p>
            <a:pPr algn="just"/>
            <a:r>
              <a:rPr lang="en-US" sz="2300" dirty="0" smtClean="0">
                <a:latin typeface="Times New Roman" pitchFamily="18" charset="0"/>
                <a:cs typeface="Times New Roman" pitchFamily="18" charset="0"/>
              </a:rPr>
              <a:t>Advantages of Proposed System</a:t>
            </a:r>
          </a:p>
          <a:p>
            <a:pPr algn="just"/>
            <a:r>
              <a:rPr lang="en-US" sz="2300" dirty="0" smtClean="0">
                <a:latin typeface="Times New Roman" pitchFamily="18" charset="0"/>
                <a:cs typeface="Times New Roman" pitchFamily="18" charset="0"/>
              </a:rPr>
              <a:t>Modules</a:t>
            </a:r>
          </a:p>
          <a:p>
            <a:pPr algn="just"/>
            <a:r>
              <a:rPr lang="en-US" sz="2300" dirty="0">
                <a:latin typeface="Times New Roman" pitchFamily="18" charset="0"/>
                <a:cs typeface="Times New Roman" pitchFamily="18" charset="0"/>
              </a:rPr>
              <a:t>Software </a:t>
            </a:r>
            <a:r>
              <a:rPr lang="en-US" sz="2300" dirty="0" smtClean="0">
                <a:latin typeface="Times New Roman" pitchFamily="18" charset="0"/>
                <a:cs typeface="Times New Roman" pitchFamily="18" charset="0"/>
              </a:rPr>
              <a:t>Requirements</a:t>
            </a:r>
          </a:p>
          <a:p>
            <a:pPr algn="just"/>
            <a:r>
              <a:rPr lang="en-US" sz="2300" dirty="0">
                <a:latin typeface="Times New Roman" pitchFamily="18" charset="0"/>
                <a:cs typeface="Times New Roman" pitchFamily="18" charset="0"/>
              </a:rPr>
              <a:t>Hardware Requirements</a:t>
            </a:r>
            <a:r>
              <a:rPr lang="en-US" sz="2300" dirty="0" smtClean="0">
                <a:latin typeface="Times New Roman" pitchFamily="18" charset="0"/>
                <a:cs typeface="Times New Roman" pitchFamily="18" charset="0"/>
              </a:rPr>
              <a:t> </a:t>
            </a:r>
          </a:p>
          <a:p>
            <a:pPr algn="just"/>
            <a:r>
              <a:rPr lang="en-US" sz="2300" dirty="0" smtClean="0">
                <a:latin typeface="Times New Roman" pitchFamily="18" charset="0"/>
                <a:cs typeface="Times New Roman" pitchFamily="18" charset="0"/>
              </a:rPr>
              <a:t>System diagrams</a:t>
            </a:r>
          </a:p>
          <a:p>
            <a:pPr algn="just"/>
            <a:r>
              <a:rPr lang="en-US" sz="2300" dirty="0" smtClean="0">
                <a:latin typeface="Times New Roman" pitchFamily="18" charset="0"/>
                <a:cs typeface="Times New Roman" pitchFamily="18" charset="0"/>
              </a:rPr>
              <a:t>Screen shots</a:t>
            </a:r>
          </a:p>
          <a:p>
            <a:pPr algn="just"/>
            <a:r>
              <a:rPr lang="en-US" sz="2300" dirty="0" smtClean="0">
                <a:latin typeface="Times New Roman" pitchFamily="18" charset="0"/>
                <a:cs typeface="Times New Roman" pitchFamily="18" charset="0"/>
              </a:rPr>
              <a:t>Conclusion</a:t>
            </a:r>
          </a:p>
          <a:p>
            <a:pPr algn="just"/>
            <a:r>
              <a:rPr lang="en-US" sz="2300" dirty="0" smtClean="0">
                <a:latin typeface="Times New Roman" pitchFamily="18" charset="0"/>
                <a:cs typeface="Times New Roman" pitchFamily="18" charset="0"/>
              </a:rPr>
              <a:t>Future Enhancement</a:t>
            </a:r>
          </a:p>
          <a:p>
            <a:pPr algn="just"/>
            <a:endParaRPr lang="en-US" sz="2300" dirty="0">
              <a:latin typeface="Times New Roman" pitchFamily="18" charset="0"/>
              <a:cs typeface="Times New Roman" pitchFamily="18" charset="0"/>
            </a:endParaRPr>
          </a:p>
        </p:txBody>
      </p:sp>
    </p:spTree>
    <p:extLst>
      <p:ext uri="{BB962C8B-B14F-4D97-AF65-F5344CB8AC3E}">
        <p14:creationId xmlns:p14="http://schemas.microsoft.com/office/powerpoint/2010/main" val="1299500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Students List Page</a:t>
            </a:r>
            <a:endParaRPr lang="en-US" sz="3200" dirty="0">
              <a:latin typeface="Times New Roman" pitchFamily="18" charset="0"/>
              <a:cs typeface="Times New Roman" pitchFamily="18" charset="0"/>
            </a:endParaRPr>
          </a:p>
        </p:txBody>
      </p:sp>
      <p:pic>
        <p:nvPicPr>
          <p:cNvPr id="6" name="image6.png" descr="C:\Users\LENOVO\Desktop\Capture3.PNG"/>
          <p:cNvPicPr/>
          <p:nvPr/>
        </p:nvPicPr>
        <p:blipFill>
          <a:blip r:embed="rId2"/>
          <a:srcRect/>
          <a:stretch>
            <a:fillRect/>
          </a:stretch>
        </p:blipFill>
        <p:spPr>
          <a:xfrm>
            <a:off x="533400" y="1752600"/>
            <a:ext cx="7924800" cy="3581400"/>
          </a:xfrm>
          <a:prstGeom prst="rect">
            <a:avLst/>
          </a:prstGeom>
          <a:ln/>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33400" y="5334000"/>
            <a:ext cx="7924800" cy="265187"/>
          </a:xfrm>
        </p:spPr>
      </p:pic>
    </p:spTree>
    <p:extLst>
      <p:ext uri="{BB962C8B-B14F-4D97-AF65-F5344CB8AC3E}">
        <p14:creationId xmlns:p14="http://schemas.microsoft.com/office/powerpoint/2010/main" val="3697011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List of </a:t>
            </a:r>
            <a:r>
              <a:rPr lang="en-US" sz="3200" b="1" dirty="0" smtClean="0">
                <a:latin typeface="Times New Roman" pitchFamily="18" charset="0"/>
                <a:cs typeface="Times New Roman" pitchFamily="18" charset="0"/>
              </a:rPr>
              <a:t>Articles Page</a:t>
            </a:r>
            <a:endParaRPr lang="en-US" sz="3200" dirty="0">
              <a:latin typeface="Times New Roman" pitchFamily="18" charset="0"/>
              <a:cs typeface="Times New Roman" pitchFamily="18" charset="0"/>
            </a:endParaRPr>
          </a:p>
        </p:txBody>
      </p:sp>
      <p:pic>
        <p:nvPicPr>
          <p:cNvPr id="5" name="image3.png" descr="C:\Users\LENOVO\Desktop\Capture4.PNG"/>
          <p:cNvPicPr/>
          <p:nvPr/>
        </p:nvPicPr>
        <p:blipFill>
          <a:blip r:embed="rId2"/>
          <a:srcRect/>
          <a:stretch>
            <a:fillRect/>
          </a:stretch>
        </p:blipFill>
        <p:spPr>
          <a:xfrm>
            <a:off x="609600" y="1600200"/>
            <a:ext cx="7924800" cy="3962400"/>
          </a:xfrm>
          <a:prstGeom prst="rect">
            <a:avLst/>
          </a:prstGeom>
          <a:ln/>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8091" y="5715000"/>
            <a:ext cx="7848600" cy="262638"/>
          </a:xfrm>
        </p:spPr>
      </p:pic>
    </p:spTree>
    <p:extLst>
      <p:ext uri="{BB962C8B-B14F-4D97-AF65-F5344CB8AC3E}">
        <p14:creationId xmlns:p14="http://schemas.microsoft.com/office/powerpoint/2010/main" val="2356953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Question </a:t>
            </a:r>
            <a:r>
              <a:rPr lang="en-US" sz="3200" b="1" dirty="0" smtClean="0">
                <a:latin typeface="Times New Roman" pitchFamily="18" charset="0"/>
                <a:cs typeface="Times New Roman" pitchFamily="18" charset="0"/>
              </a:rPr>
              <a:t>Ask Page</a:t>
            </a:r>
            <a:endParaRPr lang="en-US" sz="3200" dirty="0">
              <a:latin typeface="Times New Roman" pitchFamily="18" charset="0"/>
              <a:cs typeface="Times New Roman" pitchFamily="18" charset="0"/>
            </a:endParaRPr>
          </a:p>
        </p:txBody>
      </p:sp>
      <p:pic>
        <p:nvPicPr>
          <p:cNvPr id="5" name="image2.png" descr="C:\Users\LENOVO\Desktop\Capture5.PNG"/>
          <p:cNvPicPr/>
          <p:nvPr/>
        </p:nvPicPr>
        <p:blipFill>
          <a:blip r:embed="rId2"/>
          <a:srcRect/>
          <a:stretch>
            <a:fillRect/>
          </a:stretch>
        </p:blipFill>
        <p:spPr>
          <a:xfrm>
            <a:off x="838199" y="1868488"/>
            <a:ext cx="7620001" cy="3617912"/>
          </a:xfrm>
          <a:prstGeom prst="rect">
            <a:avLst/>
          </a:prstGeom>
          <a:ln/>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5914662"/>
            <a:ext cx="7543800" cy="252437"/>
          </a:xfrm>
        </p:spPr>
      </p:pic>
    </p:spTree>
    <p:extLst>
      <p:ext uri="{BB962C8B-B14F-4D97-AF65-F5344CB8AC3E}">
        <p14:creationId xmlns:p14="http://schemas.microsoft.com/office/powerpoint/2010/main" val="24468220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My </a:t>
            </a:r>
            <a:r>
              <a:rPr lang="en-US" sz="3200" b="1" dirty="0" smtClean="0">
                <a:latin typeface="Times New Roman" pitchFamily="18" charset="0"/>
                <a:cs typeface="Times New Roman" pitchFamily="18" charset="0"/>
              </a:rPr>
              <a:t>Questions Page</a:t>
            </a:r>
            <a:endParaRPr lang="en-US" sz="3200" dirty="0">
              <a:latin typeface="Times New Roman" pitchFamily="18" charset="0"/>
              <a:cs typeface="Times New Roman" pitchFamily="18" charset="0"/>
            </a:endParaRPr>
          </a:p>
        </p:txBody>
      </p:sp>
      <p:pic>
        <p:nvPicPr>
          <p:cNvPr id="6" name="image4.png"/>
          <p:cNvPicPr/>
          <p:nvPr/>
        </p:nvPicPr>
        <p:blipFill>
          <a:blip r:embed="rId2"/>
          <a:srcRect/>
          <a:stretch>
            <a:fillRect/>
          </a:stretch>
        </p:blipFill>
        <p:spPr>
          <a:xfrm>
            <a:off x="789710" y="1828800"/>
            <a:ext cx="7668490" cy="3505200"/>
          </a:xfrm>
          <a:prstGeom prst="rect">
            <a:avLst/>
          </a:prstGeom>
          <a:ln/>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89710" y="5562600"/>
            <a:ext cx="7668491" cy="256611"/>
          </a:xfrm>
        </p:spPr>
      </p:pic>
    </p:spTree>
    <p:extLst>
      <p:ext uri="{BB962C8B-B14F-4D97-AF65-F5344CB8AC3E}">
        <p14:creationId xmlns:p14="http://schemas.microsoft.com/office/powerpoint/2010/main" val="37925925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a:bodyPr>
          <a:lstStyle/>
          <a:p>
            <a:r>
              <a:rPr lang="en-US" sz="3200" b="1" dirty="0" smtClean="0">
                <a:latin typeface="Times New Roman" pitchFamily="18" charset="0"/>
                <a:cs typeface="Times New Roman" pitchFamily="18" charset="0"/>
              </a:rPr>
              <a:t>Conclusion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838200" y="2133600"/>
            <a:ext cx="7848600" cy="3276600"/>
          </a:xfrm>
        </p:spPr>
        <p:txBody>
          <a:bodyPr>
            <a:normAutofit/>
          </a:bodyPr>
          <a:lstStyle/>
          <a:p>
            <a:pPr algn="just"/>
            <a:r>
              <a:rPr lang="en-US" sz="2400" dirty="0" smtClean="0">
                <a:latin typeface="Times New Roman" pitchFamily="18" charset="0"/>
                <a:cs typeface="Times New Roman" pitchFamily="18" charset="0"/>
              </a:rPr>
              <a:t>This utility also saves the time of the farmer by means of making the whole lot smooth i.e. farmer can got each and the whole thing records approximately sugarcane production.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5081462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Future </a:t>
            </a:r>
            <a:r>
              <a:rPr lang="en-US" sz="3200" b="1" dirty="0" smtClean="0">
                <a:latin typeface="Times New Roman" pitchFamily="18" charset="0"/>
                <a:cs typeface="Times New Roman" pitchFamily="18" charset="0"/>
              </a:rPr>
              <a:t>Enhancement</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lvl="0" algn="just">
              <a:lnSpc>
                <a:spcPct val="150000"/>
              </a:lnSpc>
            </a:pPr>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"SNSI" is a web application </a:t>
            </a:r>
            <a:r>
              <a:rPr lang="en-US" sz="2400" dirty="0" smtClean="0">
                <a:latin typeface="Times New Roman" pitchFamily="18" charset="0"/>
                <a:cs typeface="Times New Roman" pitchFamily="18" charset="0"/>
              </a:rPr>
              <a:t>for </a:t>
            </a:r>
            <a:r>
              <a:rPr lang="en-US" sz="2400" dirty="0">
                <a:latin typeface="Times New Roman" pitchFamily="18" charset="0"/>
                <a:cs typeface="Times New Roman" pitchFamily="18" charset="0"/>
              </a:rPr>
              <a:t>online entrance for farmers. Innovation has grown with the goal that Sugarcane farmers can get the arrangement through the online procedure. Despite the fact that they can get each arrangement identified with their individual sugarcane land</a:t>
            </a:r>
            <a:r>
              <a:rPr lang="en-US" sz="2400" dirty="0" smtClean="0">
                <a:latin typeface="Times New Roman" pitchFamily="18" charset="0"/>
                <a:cs typeface="Times New Roman" pitchFamily="18" charset="0"/>
              </a:rPr>
              <a:t>.</a:t>
            </a:r>
          </a:p>
          <a:p>
            <a:pPr lvl="0" algn="just">
              <a:lnSpc>
                <a:spcPct val="150000"/>
              </a:lnSpc>
            </a:pPr>
            <a:r>
              <a:rPr lang="en-US" sz="2400" dirty="0" smtClean="0">
                <a:latin typeface="Times New Roman" pitchFamily="18" charset="0"/>
                <a:cs typeface="Times New Roman" pitchFamily="18" charset="0"/>
              </a:rPr>
              <a:t>We will make site more informative for the user .</a:t>
            </a:r>
          </a:p>
          <a:p>
            <a:pPr lvl="0" algn="just">
              <a:lnSpc>
                <a:spcPct val="150000"/>
              </a:lnSpc>
            </a:pPr>
            <a:r>
              <a:rPr lang="en-US" sz="2400" dirty="0" smtClean="0">
                <a:latin typeface="Times New Roman" pitchFamily="18" charset="0"/>
                <a:cs typeface="Times New Roman" pitchFamily="18" charset="0"/>
              </a:rPr>
              <a:t>User friendly.</a:t>
            </a:r>
          </a:p>
          <a:p>
            <a:pPr lvl="0" algn="just">
              <a:lnSpc>
                <a:spcPct val="150000"/>
              </a:lnSpc>
            </a:pPr>
            <a:r>
              <a:rPr lang="en-US" sz="2400" dirty="0" smtClean="0">
                <a:latin typeface="Times New Roman" pitchFamily="18" charset="0"/>
                <a:cs typeface="Times New Roman" pitchFamily="18" charset="0"/>
              </a:rPr>
              <a:t>We will attempt to make this technique easier and useful for the customers.</a:t>
            </a:r>
            <a:endParaRPr lang="en-US" sz="2400" dirty="0">
              <a:latin typeface="Times New Roman" pitchFamily="18" charset="0"/>
              <a:cs typeface="Times New Roman" pitchFamily="18" charset="0"/>
            </a:endParaRPr>
          </a:p>
          <a:p>
            <a:pPr marL="0" indent="0" algn="just">
              <a:lnSpc>
                <a:spcPct val="150000"/>
              </a:lnSpc>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9274400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2800" b="1" dirty="0" smtClean="0">
                <a:latin typeface="Times New Roman" pitchFamily="18" charset="0"/>
                <a:cs typeface="Times New Roman" pitchFamily="18" charset="0"/>
              </a:rPr>
              <a:t>INTRODUCTION</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gn="just"/>
            <a:r>
              <a:rPr lang="en-US" sz="2000" dirty="0" smtClean="0">
                <a:latin typeface="Times New Roman" pitchFamily="18" charset="0"/>
                <a:cs typeface="Times New Roman" pitchFamily="18" charset="0"/>
              </a:rPr>
              <a:t>The net portal for farmer’s to increase sugarcane manufacturing utility is advanced to provide the facts about the sugarcane manufacturing and occasions to the farmers and college students. Era has grown so swiftly so in preference to journeying a couple of fields, that's time eating, farmers can visit online portal for their queries.</a:t>
            </a:r>
          </a:p>
          <a:p>
            <a:pPr algn="just"/>
            <a:r>
              <a:rPr lang="en-US" sz="2000" dirty="0" smtClean="0">
                <a:latin typeface="Times New Roman" pitchFamily="18" charset="0"/>
                <a:cs typeface="Times New Roman" pitchFamily="18" charset="0"/>
              </a:rPr>
              <a:t>Farmer’s opt to see on-line portal wherein they could get many answers for their queries. They could visit the net portal 24/7.essentially, there are modules one is the admin module and other for the farmer.</a:t>
            </a:r>
          </a:p>
          <a:p>
            <a:pPr algn="just"/>
            <a:r>
              <a:rPr lang="en-US" sz="2000" dirty="0" smtClean="0">
                <a:latin typeface="Times New Roman" pitchFamily="18" charset="0"/>
                <a:cs typeface="Times New Roman" pitchFamily="18" charset="0"/>
              </a:rPr>
              <a:t>The admin has the get entry to  exchange or update something inside the utility like adding, deleting or enhancing of the activities and queries of farmers whereas the farmer has to sign in to the software and simplest then may be granted access to view and get answers from the utility.</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967308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normAutofit/>
          </a:bodyPr>
          <a:lstStyle/>
          <a:p>
            <a:r>
              <a:rPr lang="en-US" sz="3200" b="1" dirty="0">
                <a:latin typeface="Times New Roman" pitchFamily="18" charset="0"/>
                <a:cs typeface="Times New Roman" pitchFamily="18" charset="0"/>
              </a:rPr>
              <a:t>Objective </a:t>
            </a:r>
            <a:r>
              <a:rPr lang="en-US" sz="3200" b="1" dirty="0" smtClean="0">
                <a:latin typeface="Times New Roman" pitchFamily="18" charset="0"/>
                <a:cs typeface="Times New Roman" pitchFamily="18" charset="0"/>
              </a:rPr>
              <a:t> and  Scope</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85800" y="1371600"/>
            <a:ext cx="7772400" cy="5257800"/>
          </a:xfrm>
        </p:spPr>
        <p:txBody>
          <a:bodyPr>
            <a:noAutofit/>
          </a:bodyPr>
          <a:lstStyle/>
          <a:p>
            <a:pPr algn="just">
              <a:lnSpc>
                <a:spcPct val="150000"/>
              </a:lnSpc>
            </a:pPr>
            <a:r>
              <a:rPr lang="en-US" sz="2000" dirty="0" smtClean="0">
                <a:latin typeface="Times New Roman" pitchFamily="18" charset="0"/>
                <a:cs typeface="Times New Roman" pitchFamily="18" charset="0"/>
              </a:rPr>
              <a:t>To maximize the sugarcane production per unit of land, water and fertilizer use through various cane department programmers.</a:t>
            </a:r>
          </a:p>
          <a:p>
            <a:pPr algn="just">
              <a:lnSpc>
                <a:spcPct val="150000"/>
              </a:lnSpc>
            </a:pPr>
            <a:r>
              <a:rPr lang="en-US" sz="2000" dirty="0" smtClean="0">
                <a:latin typeface="Times New Roman" pitchFamily="18" charset="0"/>
                <a:cs typeface="Times New Roman" pitchFamily="18" charset="0"/>
              </a:rPr>
              <a:t>Development of improved cane varieties as per need of sugarcane growers and sugar mills and to development various technologies for sugarcane cultivation.</a:t>
            </a:r>
          </a:p>
          <a:p>
            <a:pPr algn="just">
              <a:lnSpc>
                <a:spcPct val="150000"/>
              </a:lnSpc>
            </a:pPr>
            <a:r>
              <a:rPr lang="en-US" sz="2000" dirty="0" smtClean="0">
                <a:latin typeface="Times New Roman" pitchFamily="18" charset="0"/>
                <a:cs typeface="Times New Roman" pitchFamily="18" charset="0"/>
              </a:rPr>
              <a:t>To carry out and promote trade of sugar and it’s by products.</a:t>
            </a:r>
          </a:p>
          <a:p>
            <a:pPr algn="just">
              <a:lnSpc>
                <a:spcPct val="150000"/>
              </a:lnSpc>
            </a:pPr>
            <a:r>
              <a:rPr lang="en-US" sz="2000" dirty="0" smtClean="0">
                <a:latin typeface="Times New Roman" pitchFamily="18" charset="0"/>
                <a:cs typeface="Times New Roman" pitchFamily="18" charset="0"/>
              </a:rPr>
              <a:t>To undertake market studies related to sugar and it’s by products.</a:t>
            </a:r>
          </a:p>
          <a:p>
            <a:pPr algn="just">
              <a:lnSpc>
                <a:spcPct val="150000"/>
              </a:lnSpc>
            </a:pPr>
            <a:r>
              <a:rPr lang="en-US" sz="2000" dirty="0" smtClean="0">
                <a:latin typeface="Times New Roman" pitchFamily="18" charset="0"/>
                <a:cs typeface="Times New Roman" pitchFamily="18" charset="0"/>
              </a:rPr>
              <a:t>Farmer can get all the information about the sugarcane farming and its related information.</a:t>
            </a:r>
          </a:p>
          <a:p>
            <a:pPr algn="just">
              <a:lnSpc>
                <a:spcPct val="150000"/>
              </a:lnSpc>
            </a:pPr>
            <a:r>
              <a:rPr lang="en-US" sz="2000" dirty="0" smtClean="0">
                <a:latin typeface="Times New Roman" pitchFamily="18" charset="0"/>
                <a:cs typeface="Times New Roman" pitchFamily="18" charset="0"/>
              </a:rPr>
              <a:t>Related contributors can reply to the questions asked by students.</a:t>
            </a:r>
          </a:p>
          <a:p>
            <a:pPr algn="just">
              <a:lnSpc>
                <a:spcPct val="150000"/>
              </a:lnSpc>
            </a:pPr>
            <a:endParaRPr lang="en-US" sz="2000" dirty="0" smtClean="0">
              <a:latin typeface="Times New Roman" pitchFamily="18" charset="0"/>
              <a:cs typeface="Times New Roman" pitchFamily="18" charset="0"/>
            </a:endParaRPr>
          </a:p>
          <a:p>
            <a:pPr marL="0" indent="0" algn="just">
              <a:lnSpc>
                <a:spcPct val="150000"/>
              </a:lnSpc>
              <a:buNone/>
            </a:pPr>
            <a:endParaRPr lang="en-US" sz="2000" dirty="0"/>
          </a:p>
        </p:txBody>
      </p:sp>
    </p:spTree>
    <p:extLst>
      <p:ext uri="{BB962C8B-B14F-4D97-AF65-F5344CB8AC3E}">
        <p14:creationId xmlns:p14="http://schemas.microsoft.com/office/powerpoint/2010/main" val="30282143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Existing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685800" y="1371600"/>
            <a:ext cx="7696200" cy="5029200"/>
          </a:xfrm>
        </p:spPr>
        <p:txBody>
          <a:bodyPr>
            <a:noAutofit/>
          </a:bodyPr>
          <a:lstStyle/>
          <a:p>
            <a:pPr algn="just">
              <a:lnSpc>
                <a:spcPct val="150000"/>
              </a:lnSpc>
            </a:pPr>
            <a:r>
              <a:rPr lang="en-US" sz="2000" dirty="0">
                <a:latin typeface="Times New Roman" pitchFamily="18" charset="0"/>
                <a:cs typeface="Times New Roman" pitchFamily="18" charset="0"/>
              </a:rPr>
              <a:t>Within the current machine, farmers have to visit multiple agriculture workplace or fields to know the information about sugarcane manufacturing. it's miles hard to move and gather the facts from every other farmer or agriculture officer, on occasion they'll now not get the perfect solution as they wanted and its take long term. It can waste their entire day and some farmers can’t journey because shipping unavailability.</a:t>
            </a:r>
          </a:p>
          <a:p>
            <a:pPr algn="just">
              <a:lnSpc>
                <a:spcPct val="150000"/>
              </a:lnSpc>
            </a:pPr>
            <a:r>
              <a:rPr lang="en-US" sz="2000" dirty="0" smtClean="0">
                <a:latin typeface="Times New Roman" pitchFamily="18" charset="0"/>
                <a:cs typeface="Times New Roman" pitchFamily="18" charset="0"/>
              </a:rPr>
              <a:t>In conventional forming </a:t>
            </a:r>
            <a:r>
              <a:rPr lang="en-US" sz="2000" dirty="0">
                <a:latin typeface="Times New Roman" pitchFamily="18" charset="0"/>
                <a:cs typeface="Times New Roman" pitchFamily="18" charset="0"/>
              </a:rPr>
              <a:t>approach, one agriculture officer or farmer can’t show or provide all of the records about sugarcane production. All farmers can’t get the solution at time they have to wait in queue.</a:t>
            </a: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771077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Disadvantages of E</a:t>
            </a:r>
            <a:r>
              <a:rPr lang="en-US" sz="3200" b="1" dirty="0" smtClean="0">
                <a:latin typeface="Times New Roman" pitchFamily="18" charset="0"/>
                <a:cs typeface="Times New Roman" pitchFamily="18" charset="0"/>
              </a:rPr>
              <a:t>xisting </a:t>
            </a:r>
            <a:r>
              <a:rPr lang="en-US" sz="3200" b="1" dirty="0">
                <a:latin typeface="Times New Roman" pitchFamily="18" charset="0"/>
                <a:cs typeface="Times New Roman" pitchFamily="18" charset="0"/>
              </a:rPr>
              <a:t>s</a:t>
            </a:r>
            <a:r>
              <a:rPr lang="en-US" sz="3200" b="1" dirty="0" smtClean="0">
                <a:latin typeface="Times New Roman" pitchFamily="18" charset="0"/>
                <a:cs typeface="Times New Roman" pitchFamily="18" charset="0"/>
              </a:rPr>
              <a:t>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2133600" y="1600200"/>
            <a:ext cx="5029200" cy="4525963"/>
          </a:xfrm>
        </p:spPr>
        <p:txBody>
          <a:bodyPr>
            <a:normAutofit/>
          </a:bodyPr>
          <a:lstStyle/>
          <a:p>
            <a:pPr lvl="0" algn="just"/>
            <a:r>
              <a:rPr lang="en-US" sz="2000" dirty="0" smtClean="0">
                <a:latin typeface="Times New Roman" pitchFamily="18" charset="0"/>
                <a:cs typeface="Times New Roman" pitchFamily="18" charset="0"/>
              </a:rPr>
              <a:t>Low Yield of Sugarcane</a:t>
            </a:r>
          </a:p>
          <a:p>
            <a:pPr lvl="0" algn="just"/>
            <a:r>
              <a:rPr lang="en-US" sz="2000" dirty="0" smtClean="0">
                <a:latin typeface="Times New Roman" pitchFamily="18" charset="0"/>
                <a:cs typeface="Times New Roman" pitchFamily="18" charset="0"/>
              </a:rPr>
              <a:t>Short crushing season</a:t>
            </a:r>
          </a:p>
          <a:p>
            <a:pPr lvl="0" algn="just"/>
            <a:r>
              <a:rPr lang="en-US" sz="2000" dirty="0" smtClean="0">
                <a:latin typeface="Times New Roman" pitchFamily="18" charset="0"/>
                <a:cs typeface="Times New Roman" pitchFamily="18" charset="0"/>
              </a:rPr>
              <a:t>Low rate of recovery</a:t>
            </a:r>
          </a:p>
          <a:p>
            <a:pPr lvl="0" algn="just"/>
            <a:r>
              <a:rPr lang="en-US" sz="2000" dirty="0" smtClean="0">
                <a:latin typeface="Times New Roman" pitchFamily="18" charset="0"/>
                <a:cs typeface="Times New Roman" pitchFamily="18" charset="0"/>
              </a:rPr>
              <a:t>High cost of Production</a:t>
            </a:r>
          </a:p>
          <a:p>
            <a:pPr lvl="0" algn="just"/>
            <a:r>
              <a:rPr lang="en-US" sz="2000" dirty="0" smtClean="0">
                <a:latin typeface="Times New Roman" pitchFamily="18" charset="0"/>
                <a:cs typeface="Times New Roman" pitchFamily="18" charset="0"/>
              </a:rPr>
              <a:t>Too much competition in the market.</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2485348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Proposed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itchFamily="18" charset="0"/>
                <a:cs typeface="Times New Roman" pitchFamily="18" charset="0"/>
              </a:rPr>
              <a:t>In the proposed </a:t>
            </a:r>
            <a:r>
              <a:rPr lang="en-US" sz="2000" dirty="0" smtClean="0">
                <a:latin typeface="Times New Roman" pitchFamily="18" charset="0"/>
                <a:cs typeface="Times New Roman" pitchFamily="18" charset="0"/>
              </a:rPr>
              <a:t>app, </a:t>
            </a:r>
            <a:r>
              <a:rPr lang="en-US" sz="2000" dirty="0">
                <a:latin typeface="Times New Roman" pitchFamily="18" charset="0"/>
                <a:cs typeface="Times New Roman" pitchFamily="18" charset="0"/>
              </a:rPr>
              <a:t>this </a:t>
            </a:r>
            <a:r>
              <a:rPr lang="en-US" sz="2000" dirty="0" smtClean="0">
                <a:latin typeface="Times New Roman" pitchFamily="18" charset="0"/>
                <a:cs typeface="Times New Roman" pitchFamily="18" charset="0"/>
              </a:rPr>
              <a:t>sugarcane app covers Cultivation </a:t>
            </a:r>
            <a:r>
              <a:rPr lang="en-US" sz="2000" dirty="0">
                <a:latin typeface="Times New Roman" pitchFamily="18" charset="0"/>
                <a:cs typeface="Times New Roman" pitchFamily="18" charset="0"/>
              </a:rPr>
              <a:t>Practices, Sustainable Sugarcane Initiative, Irrigation control, and Nutrient management for Sugarcane, Crop safety for Sugarcane, Farm Implements for </a:t>
            </a:r>
            <a:r>
              <a:rPr lang="en-US" sz="2000" dirty="0" smtClean="0">
                <a:latin typeface="Times New Roman" pitchFamily="18" charset="0"/>
                <a:cs typeface="Times New Roman" pitchFamily="18" charset="0"/>
              </a:rPr>
              <a:t>Sugarcane.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4290967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itchFamily="18" charset="0"/>
                <a:cs typeface="Times New Roman" pitchFamily="18" charset="0"/>
              </a:rPr>
              <a:t>Advantages of the proposed system</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1828800" y="1600200"/>
            <a:ext cx="5715000" cy="4525963"/>
          </a:xfrm>
        </p:spPr>
        <p:txBody>
          <a:bodyPr>
            <a:normAutofit/>
          </a:bodyPr>
          <a:lstStyle/>
          <a:p>
            <a:pPr lvl="0">
              <a:lnSpc>
                <a:spcPct val="150000"/>
              </a:lnSpc>
            </a:pPr>
            <a:r>
              <a:rPr lang="en-US" sz="2000" dirty="0">
                <a:latin typeface="Times New Roman" pitchFamily="18" charset="0"/>
                <a:cs typeface="Times New Roman" pitchFamily="18" charset="0"/>
              </a:rPr>
              <a:t>Instant Energy Booster</a:t>
            </a:r>
            <a:r>
              <a:rPr lang="en-US" sz="2000" dirty="0" smtClean="0">
                <a:latin typeface="Times New Roman" pitchFamily="18" charset="0"/>
                <a:cs typeface="Times New Roman" pitchFamily="18" charset="0"/>
              </a:rPr>
              <a:t>.</a:t>
            </a:r>
          </a:p>
          <a:p>
            <a:pPr lvl="0">
              <a:lnSpc>
                <a:spcPct val="150000"/>
              </a:lnSpc>
            </a:pPr>
            <a:r>
              <a:rPr lang="en-US" sz="2000" dirty="0" smtClean="0">
                <a:latin typeface="Times New Roman" pitchFamily="18" charset="0"/>
                <a:cs typeface="Times New Roman" pitchFamily="18" charset="0"/>
              </a:rPr>
              <a:t>Sugar has high demand.</a:t>
            </a:r>
            <a:endParaRPr lang="en-US" sz="2000" dirty="0">
              <a:latin typeface="Times New Roman" pitchFamily="18" charset="0"/>
              <a:cs typeface="Times New Roman" pitchFamily="18" charset="0"/>
            </a:endParaRPr>
          </a:p>
          <a:p>
            <a:pPr lvl="0">
              <a:lnSpc>
                <a:spcPct val="150000"/>
              </a:lnSpc>
            </a:pPr>
            <a:r>
              <a:rPr lang="en-US" sz="2000" dirty="0" smtClean="0">
                <a:latin typeface="Times New Roman" pitchFamily="18" charset="0"/>
                <a:cs typeface="Times New Roman" pitchFamily="18" charset="0"/>
              </a:rPr>
              <a:t>Skin </a:t>
            </a:r>
            <a:r>
              <a:rPr lang="en-US" sz="2000" dirty="0">
                <a:latin typeface="Times New Roman" pitchFamily="18" charset="0"/>
                <a:cs typeface="Times New Roman" pitchFamily="18" charset="0"/>
              </a:rPr>
              <a:t>Care.</a:t>
            </a:r>
          </a:p>
          <a:p>
            <a:pPr lvl="0">
              <a:lnSpc>
                <a:spcPct val="150000"/>
              </a:lnSpc>
            </a:pPr>
            <a:r>
              <a:rPr lang="en-US" sz="2000" dirty="0">
                <a:latin typeface="Times New Roman" pitchFamily="18" charset="0"/>
                <a:cs typeface="Times New Roman" pitchFamily="18" charset="0"/>
              </a:rPr>
              <a:t>Bolster Immunity.</a:t>
            </a:r>
          </a:p>
          <a:p>
            <a:pPr lvl="0">
              <a:lnSpc>
                <a:spcPct val="150000"/>
              </a:lnSpc>
            </a:pPr>
            <a:r>
              <a:rPr lang="en-US" sz="2000" dirty="0" smtClean="0">
                <a:latin typeface="Times New Roman" pitchFamily="18" charset="0"/>
                <a:cs typeface="Times New Roman" pitchFamily="18" charset="0"/>
              </a:rPr>
              <a:t>Stronger </a:t>
            </a:r>
            <a:r>
              <a:rPr lang="en-US" sz="2000" dirty="0">
                <a:latin typeface="Times New Roman" pitchFamily="18" charset="0"/>
                <a:cs typeface="Times New Roman" pitchFamily="18" charset="0"/>
              </a:rPr>
              <a:t>Bone.</a:t>
            </a:r>
          </a:p>
          <a:p>
            <a:pPr>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115395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200" b="1" dirty="0" smtClean="0">
                <a:latin typeface="Times New Roman" pitchFamily="18" charset="0"/>
                <a:cs typeface="Times New Roman" pitchFamily="18" charset="0"/>
              </a:rPr>
              <a:t>Modules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914400"/>
            <a:ext cx="8229600" cy="5638800"/>
          </a:xfrm>
        </p:spPr>
        <p:txBody>
          <a:bodyPr>
            <a:noAutofit/>
          </a:bodyPr>
          <a:lstStyle/>
          <a:p>
            <a:pPr algn="just"/>
            <a:r>
              <a:rPr lang="en-US" sz="2900" b="1" dirty="0" smtClean="0">
                <a:latin typeface="Times New Roman" pitchFamily="18" charset="0"/>
                <a:cs typeface="Times New Roman" pitchFamily="18" charset="0"/>
              </a:rPr>
              <a:t>Admin Module:</a:t>
            </a:r>
          </a:p>
          <a:p>
            <a:pPr algn="just"/>
            <a:r>
              <a:rPr lang="en-US" sz="2000" dirty="0" smtClean="0">
                <a:latin typeface="Times New Roman" pitchFamily="18" charset="0"/>
                <a:cs typeface="Times New Roman" pitchFamily="18" charset="0"/>
              </a:rPr>
              <a:t>Admin </a:t>
            </a:r>
            <a:r>
              <a:rPr lang="en-US" sz="2000" dirty="0">
                <a:latin typeface="Times New Roman" pitchFamily="18" charset="0"/>
                <a:cs typeface="Times New Roman" pitchFamily="18" charset="0"/>
              </a:rPr>
              <a:t>should be able to login in web application and assign chat session to </a:t>
            </a:r>
            <a:r>
              <a:rPr lang="en-US" sz="2000" dirty="0" smtClean="0">
                <a:latin typeface="Times New Roman" pitchFamily="18" charset="0"/>
                <a:cs typeface="Times New Roman" pitchFamily="18" charset="0"/>
              </a:rPr>
              <a:t>Professor. </a:t>
            </a:r>
          </a:p>
          <a:p>
            <a:pPr algn="just"/>
            <a:r>
              <a:rPr lang="en-US" sz="2000" dirty="0">
                <a:latin typeface="Times New Roman" pitchFamily="18" charset="0"/>
                <a:cs typeface="Times New Roman" pitchFamily="18" charset="0"/>
              </a:rPr>
              <a:t> Admin should be able to add/update/delete the </a:t>
            </a:r>
            <a:r>
              <a:rPr lang="en-US" sz="2000" dirty="0" smtClean="0">
                <a:latin typeface="Times New Roman" pitchFamily="18" charset="0"/>
                <a:cs typeface="Times New Roman" pitchFamily="18" charset="0"/>
              </a:rPr>
              <a:t>events. </a:t>
            </a:r>
          </a:p>
          <a:p>
            <a:pPr algn="just"/>
            <a:r>
              <a:rPr lang="en-US" sz="2000" dirty="0" smtClean="0">
                <a:latin typeface="Times New Roman" pitchFamily="18" charset="0"/>
                <a:cs typeface="Times New Roman" pitchFamily="18" charset="0"/>
              </a:rPr>
              <a:t>Admin </a:t>
            </a:r>
            <a:r>
              <a:rPr lang="en-US" sz="2000" dirty="0">
                <a:latin typeface="Times New Roman" pitchFamily="18" charset="0"/>
                <a:cs typeface="Times New Roman" pitchFamily="18" charset="0"/>
              </a:rPr>
              <a:t>p</a:t>
            </a:r>
            <a:r>
              <a:rPr lang="en-US" sz="2000" dirty="0" smtClean="0">
                <a:latin typeface="Times New Roman" pitchFamily="18" charset="0"/>
                <a:cs typeface="Times New Roman" pitchFamily="18" charset="0"/>
              </a:rPr>
              <a:t>ost events.</a:t>
            </a:r>
          </a:p>
          <a:p>
            <a:pPr algn="just"/>
            <a:r>
              <a:rPr lang="en-US" sz="2900" b="1" dirty="0" smtClean="0">
                <a:latin typeface="Times New Roman" pitchFamily="18" charset="0"/>
                <a:cs typeface="Times New Roman" pitchFamily="18" charset="0"/>
              </a:rPr>
              <a:t>Users Module:</a:t>
            </a:r>
          </a:p>
          <a:p>
            <a:pPr lvl="1" algn="just">
              <a:buFont typeface="Wingdings" pitchFamily="2" charset="2"/>
              <a:buChar char="Ø"/>
            </a:pPr>
            <a:r>
              <a:rPr lang="en-US" sz="2200" b="1" dirty="0">
                <a:latin typeface="Times New Roman" pitchFamily="18" charset="0"/>
                <a:cs typeface="Times New Roman" pitchFamily="18" charset="0"/>
              </a:rPr>
              <a:t>R</a:t>
            </a:r>
            <a:r>
              <a:rPr lang="en-US" sz="2200" b="1" dirty="0" smtClean="0">
                <a:latin typeface="Times New Roman" pitchFamily="18" charset="0"/>
                <a:cs typeface="Times New Roman" pitchFamily="18" charset="0"/>
              </a:rPr>
              <a:t>ole:</a:t>
            </a:r>
            <a:r>
              <a:rPr lang="en-US" sz="24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Farmer,  Professor,  Students.</a:t>
            </a:r>
          </a:p>
          <a:p>
            <a:pPr algn="just"/>
            <a:r>
              <a:rPr lang="en-US" sz="2000" dirty="0" smtClean="0">
                <a:latin typeface="Times New Roman" pitchFamily="18" charset="0"/>
                <a:cs typeface="Times New Roman" pitchFamily="18" charset="0"/>
              </a:rPr>
              <a:t>Professor </a:t>
            </a:r>
            <a:r>
              <a:rPr lang="en-US" sz="2000" dirty="0">
                <a:latin typeface="Times New Roman" pitchFamily="18" charset="0"/>
                <a:cs typeface="Times New Roman" pitchFamily="18" charset="0"/>
              </a:rPr>
              <a:t>should be able to login and reply to questions asked by farmer in text format. </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Farmer Response to the questions.</a:t>
            </a: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 Farmer/Professor should </a:t>
            </a:r>
            <a:r>
              <a:rPr lang="en-US" sz="2000" dirty="0">
                <a:latin typeface="Times New Roman" pitchFamily="18" charset="0"/>
                <a:cs typeface="Times New Roman" pitchFamily="18" charset="0"/>
              </a:rPr>
              <a:t>be able to end the chat session</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Professor/Students </a:t>
            </a:r>
            <a:r>
              <a:rPr lang="en-US" sz="2000" dirty="0">
                <a:latin typeface="Times New Roman" pitchFamily="18" charset="0"/>
                <a:cs typeface="Times New Roman" pitchFamily="18" charset="0"/>
              </a:rPr>
              <a:t>should get details of future/past event details</a:t>
            </a:r>
          </a:p>
          <a:p>
            <a:pPr algn="just"/>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Farmer has to be able to get the data about sugarcane </a:t>
            </a:r>
            <a:r>
              <a:rPr lang="en-US" sz="2000" dirty="0" smtClean="0">
                <a:latin typeface="Times New Roman" pitchFamily="18" charset="0"/>
                <a:cs typeface="Times New Roman" pitchFamily="18" charset="0"/>
              </a:rPr>
              <a:t>farming.</a:t>
            </a:r>
          </a:p>
          <a:p>
            <a:pPr algn="just"/>
            <a:r>
              <a:rPr lang="en-US" sz="2000" dirty="0" smtClean="0">
                <a:latin typeface="Times New Roman" pitchFamily="18" charset="0"/>
                <a:cs typeface="Times New Roman" pitchFamily="18" charset="0"/>
              </a:rPr>
              <a:t>Student should Registration and login into the system.</a:t>
            </a:r>
          </a:p>
          <a:p>
            <a:pPr marL="0" indent="0" algn="just">
              <a:buNone/>
            </a:pPr>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marL="0" indent="0">
              <a:buNone/>
            </a:pPr>
            <a:endParaRPr lang="en-US" sz="2000" dirty="0"/>
          </a:p>
        </p:txBody>
      </p:sp>
    </p:spTree>
    <p:extLst>
      <p:ext uri="{BB962C8B-B14F-4D97-AF65-F5344CB8AC3E}">
        <p14:creationId xmlns:p14="http://schemas.microsoft.com/office/powerpoint/2010/main" val="3087725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814</TotalTime>
  <Words>813</Words>
  <Application>Microsoft Office PowerPoint</Application>
  <PresentationFormat>On-screen Show (4:3)</PresentationFormat>
  <Paragraphs>91</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Contents</vt:lpstr>
      <vt:lpstr>INTRODUCTION</vt:lpstr>
      <vt:lpstr>Objective  and  Scope</vt:lpstr>
      <vt:lpstr>Existing System</vt:lpstr>
      <vt:lpstr>Disadvantages of Existing system</vt:lpstr>
      <vt:lpstr>Proposed System</vt:lpstr>
      <vt:lpstr>Advantages of the proposed system</vt:lpstr>
      <vt:lpstr>Modules</vt:lpstr>
      <vt:lpstr>Hardware Requirements</vt:lpstr>
      <vt:lpstr>Software Requirements</vt:lpstr>
      <vt:lpstr>Use Case Diagram</vt:lpstr>
      <vt:lpstr>Farmer data flow diagram</vt:lpstr>
      <vt:lpstr>Professor data flow diagram:</vt:lpstr>
      <vt:lpstr>System data flow diagram</vt:lpstr>
      <vt:lpstr>ER-Diagram</vt:lpstr>
      <vt:lpstr>Screenshots:</vt:lpstr>
      <vt:lpstr>Login Page</vt:lpstr>
      <vt:lpstr>Professors Page</vt:lpstr>
      <vt:lpstr>Students List Page</vt:lpstr>
      <vt:lpstr>List of Articles Page</vt:lpstr>
      <vt:lpstr>Question Ask Page</vt:lpstr>
      <vt:lpstr>My Questions Page</vt:lpstr>
      <vt:lpstr>Conclusion</vt:lpstr>
      <vt:lpstr>Future Enhancement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53</cp:revision>
  <dcterms:created xsi:type="dcterms:W3CDTF">2020-09-21T14:56:30Z</dcterms:created>
  <dcterms:modified xsi:type="dcterms:W3CDTF">2020-09-24T18:04:01Z</dcterms:modified>
</cp:coreProperties>
</file>