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Lst>
  <p:notesMasterIdLst>
    <p:notesMasterId r:id="rId18"/>
  </p:notesMasterIdLst>
  <p:sldIdLst>
    <p:sldId id="256" r:id="rId2"/>
    <p:sldId id="261" r:id="rId3"/>
    <p:sldId id="277" r:id="rId4"/>
    <p:sldId id="301" r:id="rId5"/>
    <p:sldId id="275" r:id="rId6"/>
    <p:sldId id="289" r:id="rId7"/>
    <p:sldId id="259" r:id="rId8"/>
    <p:sldId id="290" r:id="rId9"/>
    <p:sldId id="262" r:id="rId10"/>
    <p:sldId id="298" r:id="rId11"/>
    <p:sldId id="292" r:id="rId12"/>
    <p:sldId id="293" r:id="rId13"/>
    <p:sldId id="294" r:id="rId14"/>
    <p:sldId id="295" r:id="rId15"/>
    <p:sldId id="296" r:id="rId16"/>
    <p:sldId id="28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7CCA62"/>
    <a:srgbClr val="FFB310"/>
    <a:srgbClr val="FFC000"/>
    <a:srgbClr val="FFFF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3" autoAdjust="0"/>
    <p:restoredTop sz="94660"/>
  </p:normalViewPr>
  <p:slideViewPr>
    <p:cSldViewPr snapToGrid="0">
      <p:cViewPr varScale="1">
        <p:scale>
          <a:sx n="74" d="100"/>
          <a:sy n="74" d="100"/>
        </p:scale>
        <p:origin x="450" y="72"/>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496B3-F8AC-43A4-B014-6F6F1BBF2003}"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EB514-1F84-46A5-9C2D-BD88FC259AB2}" type="slidenum">
              <a:rPr lang="en-US" smtClean="0"/>
              <a:t>‹#›</a:t>
            </a:fld>
            <a:endParaRPr lang="en-US"/>
          </a:p>
        </p:txBody>
      </p:sp>
    </p:spTree>
    <p:extLst>
      <p:ext uri="{BB962C8B-B14F-4D97-AF65-F5344CB8AC3E}">
        <p14:creationId xmlns:p14="http://schemas.microsoft.com/office/powerpoint/2010/main" val="77948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0AA9E8-F8A4-44BB-83CC-A2E1F412D741}" type="datetime1">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57544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115E8F-FDAF-4870-8265-65157972BA7C}" type="datetime1">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08176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49C3E3-16E3-4122-8262-02CB9B93FAE7}" type="datetime1">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73363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DB29C-D69F-439E-B236-FD5AE1AAFBE5}" type="datetime1">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6641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7E2D3-50E2-4D9B-9C65-7FD8762BDE1E}" type="datetime1">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9017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585ADB3-C1A6-4C5C-BD94-76CF819EA98E}" type="datetime1">
              <a:rPr lang="en-US" smtClean="0"/>
              <a:t>9/19/2021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330386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C78750D-7C5A-49B7-98EF-CECE34FA880B}" type="datetime1">
              <a:rPr lang="en-US" smtClean="0"/>
              <a:t>9/19/2021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22625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621BAA4-3869-4B47-80EB-663A07DA270B}" type="datetime1">
              <a:rPr lang="en-US" smtClean="0"/>
              <a:t>9/19/2021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38051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378BCD-6A65-41E2-97E5-62FA59B7C7D8}" type="datetime1">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69531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DD4D2F-8477-4D70-8E14-6177B861F94F}" type="datetime1">
              <a:rPr lang="en-US" smtClean="0"/>
              <a:t>9/19/2021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99116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AED0BD6-75C4-4745-A5C4-905F4DB2A0D0}" type="datetime1">
              <a:rPr lang="en-US" smtClean="0"/>
              <a:t>9/19/2021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405385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9D9698F-70A2-404C-89F8-9D4092C34D42}" type="datetime1">
              <a:rPr lang="en-US" smtClean="0"/>
              <a:t>9/19/2021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591F483-FCE9-4CF0-A02A-6AE890D5F911}" type="slidenum">
              <a:rPr lang="en-US" smtClean="0"/>
              <a:t>‹#›</a:t>
            </a:fld>
            <a:endParaRPr lang="en-US"/>
          </a:p>
        </p:txBody>
      </p:sp>
    </p:spTree>
    <p:extLst>
      <p:ext uri="{BB962C8B-B14F-4D97-AF65-F5344CB8AC3E}">
        <p14:creationId xmlns:p14="http://schemas.microsoft.com/office/powerpoint/2010/main" val="410598086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963" y="1152872"/>
            <a:ext cx="7315200" cy="2829799"/>
          </a:xfrm>
        </p:spPr>
        <p:txBody>
          <a:bodyPr>
            <a:normAutofit/>
          </a:bodyPr>
          <a:lstStyle/>
          <a:p>
            <a:r>
              <a:rPr lang="en-US" sz="4800" dirty="0" smtClean="0"/>
              <a:t>Car Price </a:t>
            </a:r>
            <a:br>
              <a:rPr lang="en-US" sz="4800" dirty="0" smtClean="0"/>
            </a:br>
            <a:r>
              <a:rPr lang="en-US" sz="4800" dirty="0" smtClean="0"/>
              <a:t>Prediction</a:t>
            </a:r>
            <a:endParaRPr lang="en-US" sz="3600" dirty="0"/>
          </a:p>
        </p:txBody>
      </p:sp>
      <p:sp>
        <p:nvSpPr>
          <p:cNvPr id="3" name="Subtitle 2"/>
          <p:cNvSpPr>
            <a:spLocks noGrp="1"/>
          </p:cNvSpPr>
          <p:nvPr>
            <p:ph type="subTitle" idx="1"/>
          </p:nvPr>
        </p:nvSpPr>
        <p:spPr>
          <a:xfrm>
            <a:off x="206963" y="4235255"/>
            <a:ext cx="7315200" cy="1362270"/>
          </a:xfrm>
        </p:spPr>
        <p:txBody>
          <a:bodyPr>
            <a:normAutofit/>
          </a:bodyPr>
          <a:lstStyle/>
          <a:p>
            <a:r>
              <a:rPr lang="en-US" sz="2600" dirty="0">
                <a:solidFill>
                  <a:schemeClr val="bg2">
                    <a:lumMod val="60000"/>
                    <a:lumOff val="40000"/>
                  </a:schemeClr>
                </a:solidFill>
              </a:rPr>
              <a:t>Priyadarsi Das</a:t>
            </a:r>
          </a:p>
          <a:p>
            <a:r>
              <a:rPr lang="en-US" sz="2600" dirty="0">
                <a:solidFill>
                  <a:schemeClr val="bg2">
                    <a:lumMod val="60000"/>
                    <a:lumOff val="40000"/>
                  </a:schemeClr>
                </a:solidFill>
              </a:rPr>
              <a:t>priyadarsidas1@gmail.com</a:t>
            </a:r>
          </a:p>
        </p:txBody>
      </p:sp>
      <p:pic>
        <p:nvPicPr>
          <p:cNvPr id="1028" name="Picture 4" descr="The science behind finding the perfect parking spot — Quartz"/>
          <p:cNvPicPr>
            <a:picLocks noChangeAspect="1" noChangeArrowheads="1"/>
          </p:cNvPicPr>
          <p:nvPr/>
        </p:nvPicPr>
        <p:blipFill rotWithShape="1">
          <a:blip r:embed="rId2">
            <a:extLst>
              <a:ext uri="{28A0092B-C50C-407E-A947-70E740481C1C}">
                <a14:useLocalDpi xmlns:a14="http://schemas.microsoft.com/office/drawing/2010/main" val="0"/>
              </a:ext>
            </a:extLst>
          </a:blip>
          <a:srcRect l="1949"/>
          <a:stretch/>
        </p:blipFill>
        <p:spPr bwMode="auto">
          <a:xfrm>
            <a:off x="4224271" y="772732"/>
            <a:ext cx="7967728" cy="533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04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EDA </a:t>
            </a:r>
            <a:br>
              <a:rPr lang="en-US" sz="3000" dirty="0" smtClean="0"/>
            </a:br>
            <a:r>
              <a:rPr lang="en-US" sz="3000" dirty="0" smtClean="0"/>
              <a:t>Observations</a:t>
            </a:r>
            <a:endParaRPr lang="en-US" sz="3000" dirty="0"/>
          </a:p>
        </p:txBody>
      </p:sp>
      <p:sp>
        <p:nvSpPr>
          <p:cNvPr id="3" name="Content Placeholder 2"/>
          <p:cNvSpPr>
            <a:spLocks noGrp="1"/>
          </p:cNvSpPr>
          <p:nvPr>
            <p:ph idx="1"/>
          </p:nvPr>
        </p:nvSpPr>
        <p:spPr/>
        <p:txBody>
          <a:bodyPr>
            <a:normAutofit/>
          </a:bodyPr>
          <a:lstStyle/>
          <a:p>
            <a:pPr lvl="1"/>
            <a:r>
              <a:rPr lang="en-US" dirty="0" smtClean="0"/>
              <a:t> </a:t>
            </a:r>
            <a:r>
              <a:rPr lang="en-US" dirty="0" smtClean="0"/>
              <a:t>Most of the cars were bought in between 2000 – 2010</a:t>
            </a:r>
          </a:p>
          <a:p>
            <a:pPr lvl="1"/>
            <a:r>
              <a:rPr lang="en-US" dirty="0" smtClean="0"/>
              <a:t>Most of the cars were used by 1 owner</a:t>
            </a:r>
          </a:p>
          <a:p>
            <a:pPr lvl="1"/>
            <a:r>
              <a:rPr lang="en-US" dirty="0" smtClean="0"/>
              <a:t>Transmission has 2 categories: Automatic and Manual</a:t>
            </a:r>
          </a:p>
          <a:p>
            <a:pPr lvl="1"/>
            <a:r>
              <a:rPr lang="en-US" dirty="0" smtClean="0"/>
              <a:t>Fuel has 5 categories</a:t>
            </a:r>
          </a:p>
          <a:p>
            <a:pPr lvl="1"/>
            <a:r>
              <a:rPr lang="en-US" dirty="0" smtClean="0"/>
              <a:t>Variable linearly related to Price column: Year, Number of Owners, </a:t>
            </a:r>
            <a:r>
              <a:rPr lang="en-US" dirty="0" err="1" smtClean="0"/>
              <a:t>Kms</a:t>
            </a:r>
            <a:r>
              <a:rPr lang="en-US" dirty="0" smtClean="0"/>
              <a:t> used</a:t>
            </a:r>
          </a:p>
          <a:p>
            <a:pPr lvl="1"/>
            <a:r>
              <a:rPr lang="en-US" dirty="0" smtClean="0"/>
              <a:t>Automatic vehicles are high priced</a:t>
            </a:r>
          </a:p>
          <a:p>
            <a:pPr lvl="1"/>
            <a:r>
              <a:rPr lang="en-US" dirty="0" smtClean="0"/>
              <a:t>Petrol vehicles have highest price followed by LPG and then Electric</a:t>
            </a:r>
          </a:p>
          <a:p>
            <a:pPr lvl="1"/>
            <a:r>
              <a:rPr lang="en-US" dirty="0" smtClean="0"/>
              <a:t>CNG &amp; Hybrid vehicles are lowest priced vehicles</a:t>
            </a:r>
            <a:endParaRPr lang="en-US" dirty="0" smtClean="0"/>
          </a:p>
        </p:txBody>
      </p:sp>
      <p:sp>
        <p:nvSpPr>
          <p:cNvPr id="4" name="Slide Number Placeholder 3"/>
          <p:cNvSpPr>
            <a:spLocks noGrp="1"/>
          </p:cNvSpPr>
          <p:nvPr>
            <p:ph type="sldNum" sz="quarter" idx="12"/>
          </p:nvPr>
        </p:nvSpPr>
        <p:spPr/>
        <p:txBody>
          <a:bodyPr/>
          <a:lstStyle/>
          <a:p>
            <a:fld id="{C591F483-FCE9-4CF0-A02A-6AE890D5F911}" type="slidenum">
              <a:rPr lang="en-US" smtClean="0"/>
              <a:t>10</a:t>
            </a:fld>
            <a:endParaRPr lang="en-US"/>
          </a:p>
        </p:txBody>
      </p:sp>
    </p:spTree>
    <p:extLst>
      <p:ext uri="{BB962C8B-B14F-4D97-AF65-F5344CB8AC3E}">
        <p14:creationId xmlns:p14="http://schemas.microsoft.com/office/powerpoint/2010/main" val="85513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without Pipelines</a:t>
            </a:r>
            <a:endParaRPr lang="en-US" dirty="0"/>
          </a:p>
        </p:txBody>
      </p:sp>
      <p:sp>
        <p:nvSpPr>
          <p:cNvPr id="3" name="Content Placeholder 2"/>
          <p:cNvSpPr>
            <a:spLocks noGrp="1"/>
          </p:cNvSpPr>
          <p:nvPr>
            <p:ph idx="1"/>
          </p:nvPr>
        </p:nvSpPr>
        <p:spPr/>
        <p:txBody>
          <a:bodyPr/>
          <a:lstStyle/>
          <a:p>
            <a:r>
              <a:rPr lang="en-US" b="1" dirty="0" smtClean="0"/>
              <a:t>Linear Regression</a:t>
            </a:r>
          </a:p>
          <a:p>
            <a:r>
              <a:rPr lang="en-US" dirty="0"/>
              <a:t>R2 Score: </a:t>
            </a:r>
            <a:r>
              <a:rPr lang="en-US" dirty="0" smtClean="0"/>
              <a:t>0.40</a:t>
            </a:r>
            <a:endParaRPr lang="en-US" dirty="0" smtClean="0"/>
          </a:p>
          <a:p>
            <a:r>
              <a:rPr lang="en-US" dirty="0" smtClean="0"/>
              <a:t>It is seen that applying lasso does not improve the score</a:t>
            </a:r>
          </a:p>
          <a:p>
            <a:r>
              <a:rPr lang="en-US" b="1" dirty="0" err="1" smtClean="0"/>
              <a:t>Catboost</a:t>
            </a:r>
            <a:r>
              <a:rPr lang="en-US" b="1" dirty="0" smtClean="0"/>
              <a:t> </a:t>
            </a:r>
            <a:r>
              <a:rPr lang="en-US" b="1" dirty="0" err="1" smtClean="0"/>
              <a:t>Regressor</a:t>
            </a:r>
            <a:endParaRPr lang="en-US" b="1" dirty="0" smtClean="0"/>
          </a:p>
          <a:p>
            <a:r>
              <a:rPr lang="en-US" dirty="0"/>
              <a:t>R2 Score </a:t>
            </a:r>
            <a:r>
              <a:rPr lang="en-US" dirty="0" smtClean="0"/>
              <a:t>0.52</a:t>
            </a:r>
            <a:endParaRPr lang="en-US" dirty="0"/>
          </a:p>
          <a:p>
            <a:r>
              <a:rPr lang="en-US" b="1" dirty="0" smtClean="0"/>
              <a:t>Decision Tree </a:t>
            </a:r>
            <a:r>
              <a:rPr lang="en-US" b="1" dirty="0" err="1" smtClean="0"/>
              <a:t>Regressor</a:t>
            </a:r>
            <a:endParaRPr lang="en-US" b="1" dirty="0" smtClean="0"/>
          </a:p>
          <a:p>
            <a:r>
              <a:rPr lang="en-US" dirty="0"/>
              <a:t>R2 Score: </a:t>
            </a:r>
            <a:r>
              <a:rPr lang="en-US" dirty="0" smtClean="0"/>
              <a:t>0.48</a:t>
            </a:r>
            <a:endParaRPr lang="en-US" dirty="0" smtClean="0"/>
          </a:p>
          <a:p>
            <a:pPr marL="0" indent="0">
              <a:buNone/>
            </a:pPr>
            <a:r>
              <a:rPr lang="en-US" dirty="0" smtClean="0"/>
              <a:t>----------------------------------------------------</a:t>
            </a:r>
            <a:endParaRPr lang="en-US" dirty="0"/>
          </a:p>
          <a:p>
            <a:r>
              <a:rPr lang="en-US" dirty="0" err="1" smtClean="0"/>
              <a:t>Hyperparameter</a:t>
            </a:r>
            <a:r>
              <a:rPr lang="en-US" dirty="0" smtClean="0"/>
              <a:t> tuning on </a:t>
            </a:r>
            <a:r>
              <a:rPr lang="en-US" dirty="0" err="1" smtClean="0"/>
              <a:t>Catboost</a:t>
            </a:r>
            <a:r>
              <a:rPr lang="en-US" dirty="0" smtClean="0"/>
              <a:t> </a:t>
            </a:r>
            <a:r>
              <a:rPr lang="en-US" dirty="0" err="1" smtClean="0"/>
              <a:t>Regressor</a:t>
            </a:r>
            <a:r>
              <a:rPr lang="en-US" dirty="0" smtClean="0"/>
              <a:t> gives us </a:t>
            </a:r>
          </a:p>
          <a:p>
            <a:r>
              <a:rPr lang="en-US" dirty="0"/>
              <a:t>R2 Score: </a:t>
            </a:r>
            <a:r>
              <a:rPr lang="en-US" dirty="0" smtClean="0"/>
              <a:t>0.77</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11</a:t>
            </a:fld>
            <a:endParaRPr lang="en-US"/>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B1BED6"/>
                </a:solidFill>
                <a:effectLst/>
                <a:latin typeface="Courier New" panose="02070309020205020404" pitchFamily="49" charset="0"/>
                <a:cs typeface="Courier New" panose="02070309020205020404" pitchFamily="49" charset="0"/>
              </a:rPr>
              <a:t>0.916</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00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with Pipelines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Standard Scaler + Different Models gives the following results:</a:t>
            </a:r>
          </a:p>
          <a:p>
            <a:r>
              <a:rPr lang="en-US" dirty="0"/>
              <a:t>('XGB', 0.8424667717647588),</a:t>
            </a:r>
          </a:p>
          <a:p>
            <a:r>
              <a:rPr lang="en-US" dirty="0"/>
              <a:t> ('</a:t>
            </a:r>
            <a:r>
              <a:rPr lang="en-US" dirty="0" err="1"/>
              <a:t>RandomForest</a:t>
            </a:r>
            <a:r>
              <a:rPr lang="en-US" dirty="0"/>
              <a:t>', 0.7949179019446566),</a:t>
            </a:r>
          </a:p>
          <a:p>
            <a:r>
              <a:rPr lang="en-US" dirty="0"/>
              <a:t> ('Bagging', 0.7762161601759182),</a:t>
            </a:r>
          </a:p>
          <a:p>
            <a:r>
              <a:rPr lang="en-US" dirty="0"/>
              <a:t> ('</a:t>
            </a:r>
            <a:r>
              <a:rPr lang="en-US" dirty="0" err="1"/>
              <a:t>GradientBoosting</a:t>
            </a:r>
            <a:r>
              <a:rPr lang="en-US" dirty="0"/>
              <a:t>', 0.734116661368993),</a:t>
            </a:r>
          </a:p>
          <a:p>
            <a:r>
              <a:rPr lang="en-US" dirty="0"/>
              <a:t> ('</a:t>
            </a:r>
            <a:r>
              <a:rPr lang="en-US" dirty="0" err="1"/>
              <a:t>ExtraTree</a:t>
            </a:r>
            <a:r>
              <a:rPr lang="en-US" dirty="0"/>
              <a:t>', 0.7233775207437104),</a:t>
            </a:r>
          </a:p>
          <a:p>
            <a:r>
              <a:rPr lang="en-US" dirty="0"/>
              <a:t> ('</a:t>
            </a:r>
            <a:r>
              <a:rPr lang="en-US" dirty="0" err="1"/>
              <a:t>DecisionTree</a:t>
            </a:r>
            <a:r>
              <a:rPr lang="en-US" dirty="0"/>
              <a:t>', 0.5909982204250677),</a:t>
            </a:r>
          </a:p>
          <a:p>
            <a:r>
              <a:rPr lang="en-US" dirty="0"/>
              <a:t> ('</a:t>
            </a:r>
            <a:r>
              <a:rPr lang="en-US" dirty="0" err="1"/>
              <a:t>KNeighbors</a:t>
            </a:r>
            <a:r>
              <a:rPr lang="en-US" dirty="0"/>
              <a:t>', 0.5089155317478375),</a:t>
            </a:r>
          </a:p>
          <a:p>
            <a:r>
              <a:rPr lang="en-US" dirty="0"/>
              <a:t> ('</a:t>
            </a:r>
            <a:r>
              <a:rPr lang="en-US" dirty="0" err="1"/>
              <a:t>AdaBoost</a:t>
            </a:r>
            <a:r>
              <a:rPr lang="en-US" dirty="0"/>
              <a:t>', 0.38373907347431807),</a:t>
            </a:r>
          </a:p>
          <a:p>
            <a:r>
              <a:rPr lang="en-US" dirty="0"/>
              <a:t> ('</a:t>
            </a:r>
            <a:r>
              <a:rPr lang="en-US" dirty="0" err="1"/>
              <a:t>BayesianRidge</a:t>
            </a:r>
            <a:r>
              <a:rPr lang="en-US" dirty="0"/>
              <a:t>', 0.3502038442424747),</a:t>
            </a:r>
          </a:p>
          <a:p>
            <a:r>
              <a:rPr lang="en-US" dirty="0"/>
              <a:t> ('Ridge', 0.3501652582578137),</a:t>
            </a:r>
          </a:p>
          <a:p>
            <a:r>
              <a:rPr lang="en-US" dirty="0"/>
              <a:t> ('Lasso', 0.350162802733961),</a:t>
            </a:r>
          </a:p>
          <a:p>
            <a:r>
              <a:rPr lang="en-US" dirty="0"/>
              <a:t> ('</a:t>
            </a:r>
            <a:r>
              <a:rPr lang="en-US" dirty="0" err="1"/>
              <a:t>LinearRegression</a:t>
            </a:r>
            <a:r>
              <a:rPr lang="en-US" dirty="0"/>
              <a:t>', 0.3501626546848372),</a:t>
            </a:r>
          </a:p>
          <a:p>
            <a:r>
              <a:rPr lang="en-US" dirty="0"/>
              <a:t> ('SGD', 0.34979365115350963),</a:t>
            </a:r>
          </a:p>
          <a:p>
            <a:r>
              <a:rPr lang="en-US" dirty="0"/>
              <a:t> ('</a:t>
            </a:r>
            <a:r>
              <a:rPr lang="en-US" dirty="0" err="1"/>
              <a:t>ElasticNet</a:t>
            </a:r>
            <a:r>
              <a:rPr lang="en-US" dirty="0"/>
              <a:t>', 0.3222970175035715),</a:t>
            </a:r>
          </a:p>
          <a:p>
            <a:r>
              <a:rPr lang="en-US" dirty="0"/>
              <a:t> ('Huber', 0.2647695899098993),</a:t>
            </a:r>
          </a:p>
          <a:p>
            <a:r>
              <a:rPr lang="en-US" dirty="0"/>
              <a:t> ('RANSAC', 0.08260287556220287)</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12</a:t>
            </a:fld>
            <a:endParaRPr lang="en-US"/>
          </a:p>
        </p:txBody>
      </p:sp>
    </p:spTree>
    <p:extLst>
      <p:ext uri="{BB962C8B-B14F-4D97-AF65-F5344CB8AC3E}">
        <p14:creationId xmlns:p14="http://schemas.microsoft.com/office/powerpoint/2010/main" val="171214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Feature Selection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SelectKBest</a:t>
            </a:r>
            <a:r>
              <a:rPr lang="en-US" dirty="0" smtClean="0"/>
              <a:t> and </a:t>
            </a:r>
            <a:r>
              <a:rPr lang="en-US" dirty="0" err="1" smtClean="0"/>
              <a:t>f_regression</a:t>
            </a:r>
            <a:r>
              <a:rPr lang="en-US" dirty="0" smtClean="0"/>
              <a:t> is  used to select 30 best parameters</a:t>
            </a:r>
          </a:p>
          <a:p>
            <a:r>
              <a:rPr lang="en-US" dirty="0"/>
              <a:t>('XGB', 0.849262991659535),</a:t>
            </a:r>
          </a:p>
          <a:p>
            <a:r>
              <a:rPr lang="en-US" dirty="0"/>
              <a:t> ('</a:t>
            </a:r>
            <a:r>
              <a:rPr lang="en-US" dirty="0" err="1"/>
              <a:t>RandomForest</a:t>
            </a:r>
            <a:r>
              <a:rPr lang="en-US" dirty="0"/>
              <a:t>', 0.7997260800872877),</a:t>
            </a:r>
          </a:p>
          <a:p>
            <a:r>
              <a:rPr lang="en-US" dirty="0"/>
              <a:t> ('Bagging', 0.7835757928149858),</a:t>
            </a:r>
          </a:p>
          <a:p>
            <a:r>
              <a:rPr lang="en-US" dirty="0"/>
              <a:t> ('</a:t>
            </a:r>
            <a:r>
              <a:rPr lang="en-US" dirty="0" err="1"/>
              <a:t>GradientBoosting</a:t>
            </a:r>
            <a:r>
              <a:rPr lang="en-US" dirty="0"/>
              <a:t>', 0.7300818306326006),</a:t>
            </a:r>
          </a:p>
          <a:p>
            <a:r>
              <a:rPr lang="en-US" dirty="0"/>
              <a:t> ('</a:t>
            </a:r>
            <a:r>
              <a:rPr lang="en-US" dirty="0" err="1"/>
              <a:t>ExtraTree</a:t>
            </a:r>
            <a:r>
              <a:rPr lang="en-US" dirty="0"/>
              <a:t>', 0.7185206656951154),</a:t>
            </a:r>
          </a:p>
          <a:p>
            <a:r>
              <a:rPr lang="en-US" dirty="0"/>
              <a:t> ('</a:t>
            </a:r>
            <a:r>
              <a:rPr lang="en-US" dirty="0" err="1"/>
              <a:t>DecisionTree</a:t>
            </a:r>
            <a:r>
              <a:rPr lang="en-US" dirty="0"/>
              <a:t>', 0.6627224674221378),</a:t>
            </a:r>
          </a:p>
          <a:p>
            <a:r>
              <a:rPr lang="en-US" dirty="0"/>
              <a:t> ('</a:t>
            </a:r>
            <a:r>
              <a:rPr lang="en-US" dirty="0" err="1"/>
              <a:t>KNeighbors</a:t>
            </a:r>
            <a:r>
              <a:rPr lang="en-US" dirty="0"/>
              <a:t>', 0.5456486678739007),</a:t>
            </a:r>
          </a:p>
          <a:p>
            <a:r>
              <a:rPr lang="en-US" dirty="0"/>
              <a:t> ('</a:t>
            </a:r>
            <a:r>
              <a:rPr lang="en-US" dirty="0" err="1"/>
              <a:t>BayesianRidge</a:t>
            </a:r>
            <a:r>
              <a:rPr lang="en-US" dirty="0"/>
              <a:t>', 0.35023447737418684),</a:t>
            </a:r>
          </a:p>
          <a:p>
            <a:r>
              <a:rPr lang="en-US" dirty="0"/>
              <a:t> ('Ridge', 0.35020159541006624),</a:t>
            </a:r>
          </a:p>
          <a:p>
            <a:r>
              <a:rPr lang="en-US" dirty="0"/>
              <a:t> ('Lasso', 0.3501992085305186),</a:t>
            </a:r>
          </a:p>
          <a:p>
            <a:r>
              <a:rPr lang="en-US" dirty="0"/>
              <a:t> ('</a:t>
            </a:r>
            <a:r>
              <a:rPr lang="en-US" dirty="0" err="1"/>
              <a:t>LinearRegression</a:t>
            </a:r>
            <a:r>
              <a:rPr lang="en-US" dirty="0"/>
              <a:t>', 0.350199069913208),</a:t>
            </a:r>
          </a:p>
          <a:p>
            <a:r>
              <a:rPr lang="en-US" dirty="0"/>
              <a:t> ('SGD', 0.3497131339337049),</a:t>
            </a:r>
          </a:p>
          <a:p>
            <a:r>
              <a:rPr lang="en-US" dirty="0"/>
              <a:t> ('</a:t>
            </a:r>
            <a:r>
              <a:rPr lang="en-US" dirty="0" err="1"/>
              <a:t>ElasticNet</a:t>
            </a:r>
            <a:r>
              <a:rPr lang="en-US" dirty="0"/>
              <a:t>', 0.3223121412271344),</a:t>
            </a:r>
          </a:p>
          <a:p>
            <a:r>
              <a:rPr lang="en-US" dirty="0"/>
              <a:t> ('</a:t>
            </a:r>
            <a:r>
              <a:rPr lang="en-US" dirty="0" err="1"/>
              <a:t>AdaBoost</a:t>
            </a:r>
            <a:r>
              <a:rPr lang="en-US" dirty="0"/>
              <a:t>', 0.2872911020457127),</a:t>
            </a:r>
          </a:p>
          <a:p>
            <a:r>
              <a:rPr lang="en-US" dirty="0"/>
              <a:t> ('Huber', 0.2648569717502475),</a:t>
            </a:r>
          </a:p>
          <a:p>
            <a:r>
              <a:rPr lang="en-US" dirty="0"/>
              <a:t> ('RANSAC', 0.07812810827011604)</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13</a:t>
            </a:fld>
            <a:endParaRPr lang="en-US"/>
          </a:p>
        </p:txBody>
      </p:sp>
    </p:spTree>
    <p:extLst>
      <p:ext uri="{BB962C8B-B14F-4D97-AF65-F5344CB8AC3E}">
        <p14:creationId xmlns:p14="http://schemas.microsoft.com/office/powerpoint/2010/main" val="54677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Feature Extraction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Standard Scaler and PCA are used to perform Feature Extraction</a:t>
            </a:r>
          </a:p>
          <a:p>
            <a:r>
              <a:rPr lang="en-US" dirty="0"/>
              <a:t>('</a:t>
            </a:r>
            <a:r>
              <a:rPr lang="en-US" dirty="0" err="1"/>
              <a:t>ExtraTree</a:t>
            </a:r>
            <a:r>
              <a:rPr lang="en-US" dirty="0"/>
              <a:t>', 0.5879755665783052),</a:t>
            </a:r>
          </a:p>
          <a:p>
            <a:r>
              <a:rPr lang="en-US" dirty="0"/>
              <a:t> ('</a:t>
            </a:r>
            <a:r>
              <a:rPr lang="en-US" dirty="0" err="1"/>
              <a:t>RandomForest</a:t>
            </a:r>
            <a:r>
              <a:rPr lang="en-US" dirty="0"/>
              <a:t>', 0.5552465764365048),</a:t>
            </a:r>
          </a:p>
          <a:p>
            <a:r>
              <a:rPr lang="en-US" dirty="0"/>
              <a:t> ('XGB', 0.527519633941352),</a:t>
            </a:r>
          </a:p>
          <a:p>
            <a:r>
              <a:rPr lang="en-US" dirty="0"/>
              <a:t> ('</a:t>
            </a:r>
            <a:r>
              <a:rPr lang="en-US" dirty="0" err="1"/>
              <a:t>KNeighbors</a:t>
            </a:r>
            <a:r>
              <a:rPr lang="en-US" dirty="0"/>
              <a:t>', 0.5016577937919695),</a:t>
            </a:r>
          </a:p>
          <a:p>
            <a:r>
              <a:rPr lang="en-US" dirty="0"/>
              <a:t> ('Bagging', 0.49949617075948327),</a:t>
            </a:r>
          </a:p>
          <a:p>
            <a:r>
              <a:rPr lang="en-US" dirty="0"/>
              <a:t> ('</a:t>
            </a:r>
            <a:r>
              <a:rPr lang="en-US" dirty="0" err="1"/>
              <a:t>GradientBoosting</a:t>
            </a:r>
            <a:r>
              <a:rPr lang="en-US" dirty="0"/>
              <a:t>', 0.48182888661437456),</a:t>
            </a:r>
          </a:p>
          <a:p>
            <a:r>
              <a:rPr lang="en-US" dirty="0"/>
              <a:t> ('</a:t>
            </a:r>
            <a:r>
              <a:rPr lang="en-US" dirty="0" err="1"/>
              <a:t>BayesianRidge</a:t>
            </a:r>
            <a:r>
              <a:rPr lang="en-US" dirty="0"/>
              <a:t>', 0.35020043398830386),</a:t>
            </a:r>
          </a:p>
          <a:p>
            <a:r>
              <a:rPr lang="en-US" dirty="0"/>
              <a:t> ('Ridge', 0.3501654713184062),</a:t>
            </a:r>
          </a:p>
          <a:p>
            <a:r>
              <a:rPr lang="en-US" dirty="0"/>
              <a:t> ('Lasso', 0.35016272284814),</a:t>
            </a:r>
          </a:p>
          <a:p>
            <a:r>
              <a:rPr lang="en-US" dirty="0"/>
              <a:t> ('</a:t>
            </a:r>
            <a:r>
              <a:rPr lang="en-US" dirty="0" err="1"/>
              <a:t>LinearRegression</a:t>
            </a:r>
            <a:r>
              <a:rPr lang="en-US" dirty="0"/>
              <a:t>', 0.3501626546848372),</a:t>
            </a:r>
          </a:p>
          <a:p>
            <a:r>
              <a:rPr lang="en-US" dirty="0"/>
              <a:t> ('SGD', 0.34855478257073863),</a:t>
            </a:r>
          </a:p>
          <a:p>
            <a:r>
              <a:rPr lang="en-US" dirty="0"/>
              <a:t> ('</a:t>
            </a:r>
            <a:r>
              <a:rPr lang="en-US" dirty="0" err="1"/>
              <a:t>ElasticNet</a:t>
            </a:r>
            <a:r>
              <a:rPr lang="en-US" dirty="0"/>
              <a:t>', 0.3139694795721067),</a:t>
            </a:r>
          </a:p>
          <a:p>
            <a:r>
              <a:rPr lang="en-US" dirty="0"/>
              <a:t> ('Huber', 0.264555989435908),</a:t>
            </a:r>
          </a:p>
          <a:p>
            <a:r>
              <a:rPr lang="en-US" dirty="0"/>
              <a:t> ('</a:t>
            </a:r>
            <a:r>
              <a:rPr lang="en-US" dirty="0" err="1"/>
              <a:t>DecisionTree</a:t>
            </a:r>
            <a:r>
              <a:rPr lang="en-US" dirty="0"/>
              <a:t>', 0.19767011293968223),</a:t>
            </a:r>
          </a:p>
          <a:p>
            <a:r>
              <a:rPr lang="en-US" dirty="0"/>
              <a:t> ('</a:t>
            </a:r>
            <a:r>
              <a:rPr lang="en-US" dirty="0" err="1"/>
              <a:t>AdaBoost</a:t>
            </a:r>
            <a:r>
              <a:rPr lang="en-US" dirty="0"/>
              <a:t>', 0.19442699253775547),</a:t>
            </a:r>
          </a:p>
          <a:p>
            <a:r>
              <a:rPr lang="en-US" dirty="0"/>
              <a:t> ('RANSAC', 0.08051001481974362)</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14</a:t>
            </a:fld>
            <a:endParaRPr lang="en-US"/>
          </a:p>
        </p:txBody>
      </p:sp>
    </p:spTree>
    <p:extLst>
      <p:ext uri="{BB962C8B-B14F-4D97-AF65-F5344CB8AC3E}">
        <p14:creationId xmlns:p14="http://schemas.microsoft.com/office/powerpoint/2010/main" val="329893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 of Final Models</a:t>
            </a:r>
            <a:endParaRPr lang="en-US" dirty="0"/>
          </a:p>
        </p:txBody>
      </p:sp>
      <p:sp>
        <p:nvSpPr>
          <p:cNvPr id="3" name="Content Placeholder 2"/>
          <p:cNvSpPr>
            <a:spLocks noGrp="1"/>
          </p:cNvSpPr>
          <p:nvPr>
            <p:ph idx="1"/>
          </p:nvPr>
        </p:nvSpPr>
        <p:spPr/>
        <p:txBody>
          <a:bodyPr/>
          <a:lstStyle/>
          <a:p>
            <a:pPr marL="0" indent="0">
              <a:buNone/>
            </a:pPr>
            <a:r>
              <a:rPr lang="en-US" dirty="0" smtClean="0"/>
              <a:t>Models and R2 Score with </a:t>
            </a:r>
            <a:r>
              <a:rPr lang="en-US" dirty="0" err="1" smtClean="0"/>
              <a:t>GridSearchCV</a:t>
            </a:r>
            <a:endParaRPr lang="en-US" dirty="0" smtClean="0"/>
          </a:p>
          <a:p>
            <a:r>
              <a:rPr lang="en-US" dirty="0" smtClean="0"/>
              <a:t>'</a:t>
            </a:r>
            <a:r>
              <a:rPr lang="en-US" dirty="0" err="1" smtClean="0"/>
              <a:t>RandomForest</a:t>
            </a:r>
            <a:r>
              <a:rPr lang="en-US" dirty="0"/>
              <a:t>', </a:t>
            </a:r>
            <a:r>
              <a:rPr lang="en-US" dirty="0" smtClean="0"/>
              <a:t>0.77</a:t>
            </a:r>
            <a:endParaRPr lang="en-US" dirty="0"/>
          </a:p>
          <a:p>
            <a:r>
              <a:rPr lang="en-US" dirty="0" smtClean="0"/>
              <a:t>'</a:t>
            </a:r>
            <a:r>
              <a:rPr lang="en-US" dirty="0" err="1" smtClean="0"/>
              <a:t>GradientBoosting</a:t>
            </a:r>
            <a:r>
              <a:rPr lang="en-US" dirty="0"/>
              <a:t>', </a:t>
            </a:r>
            <a:r>
              <a:rPr lang="en-US" dirty="0" smtClean="0"/>
              <a:t>0.83</a:t>
            </a:r>
            <a:endParaRPr lang="en-US" dirty="0" smtClean="0"/>
          </a:p>
          <a:p>
            <a:r>
              <a:rPr lang="en-US" dirty="0" smtClean="0"/>
              <a:t>‘Random Forest’ : 0.79</a:t>
            </a:r>
          </a:p>
          <a:p>
            <a:r>
              <a:rPr lang="en-US" b="1" dirty="0" smtClean="0"/>
              <a:t>‘XGB’ : 0.85</a:t>
            </a:r>
            <a:endParaRPr lang="en-US" b="1" dirty="0"/>
          </a:p>
        </p:txBody>
      </p:sp>
      <p:sp>
        <p:nvSpPr>
          <p:cNvPr id="4" name="Slide Number Placeholder 3"/>
          <p:cNvSpPr>
            <a:spLocks noGrp="1"/>
          </p:cNvSpPr>
          <p:nvPr>
            <p:ph type="sldNum" sz="quarter" idx="12"/>
          </p:nvPr>
        </p:nvSpPr>
        <p:spPr/>
        <p:txBody>
          <a:bodyPr/>
          <a:lstStyle/>
          <a:p>
            <a:fld id="{C591F483-FCE9-4CF0-A02A-6AE890D5F911}" type="slidenum">
              <a:rPr lang="en-US" smtClean="0"/>
              <a:t>15</a:t>
            </a:fld>
            <a:endParaRPr lang="en-US"/>
          </a:p>
        </p:txBody>
      </p:sp>
    </p:spTree>
    <p:extLst>
      <p:ext uri="{BB962C8B-B14F-4D97-AF65-F5344CB8AC3E}">
        <p14:creationId xmlns:p14="http://schemas.microsoft.com/office/powerpoint/2010/main" val="239996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Conclusion</a:t>
            </a:r>
            <a:endParaRPr lang="en-US" sz="3000" dirty="0"/>
          </a:p>
        </p:txBody>
      </p:sp>
      <p:sp>
        <p:nvSpPr>
          <p:cNvPr id="3" name="Content Placeholder 2"/>
          <p:cNvSpPr>
            <a:spLocks noGrp="1"/>
          </p:cNvSpPr>
          <p:nvPr>
            <p:ph idx="1"/>
          </p:nvPr>
        </p:nvSpPr>
        <p:spPr/>
        <p:txBody>
          <a:bodyPr/>
          <a:lstStyle/>
          <a:p>
            <a:pPr marL="502920" lvl="1" indent="0">
              <a:buNone/>
            </a:pPr>
            <a:r>
              <a:rPr lang="en-US" dirty="0" smtClean="0"/>
              <a:t>Base models with pipelines will all features gives better results than applying Feature Selection &amp; Feature Extraction.</a:t>
            </a:r>
          </a:p>
          <a:p>
            <a:pPr marL="502920" lvl="1" indent="0">
              <a:buNone/>
            </a:pPr>
            <a:endParaRPr lang="en-US" dirty="0"/>
          </a:p>
          <a:p>
            <a:pPr marL="502920" lvl="1" indent="0">
              <a:buNone/>
            </a:pPr>
            <a:r>
              <a:rPr lang="en-US" dirty="0" smtClean="0"/>
              <a:t>XGB is selected as the final model at </a:t>
            </a:r>
            <a:r>
              <a:rPr lang="en-US" dirty="0" smtClean="0"/>
              <a:t>R2 Score of </a:t>
            </a:r>
            <a:r>
              <a:rPr lang="en-US" dirty="0" smtClean="0"/>
              <a:t>85.87</a:t>
            </a:r>
            <a:r>
              <a:rPr lang="en-US" dirty="0" smtClean="0"/>
              <a:t> with Hyper-parameter </a:t>
            </a:r>
            <a:r>
              <a:rPr lang="en-US" dirty="0" smtClean="0"/>
              <a:t>tuning.</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16</a:t>
            </a:fld>
            <a:endParaRPr lang="en-US"/>
          </a:p>
        </p:txBody>
      </p:sp>
    </p:spTree>
    <p:extLst>
      <p:ext uri="{BB962C8B-B14F-4D97-AF65-F5344CB8AC3E}">
        <p14:creationId xmlns:p14="http://schemas.microsoft.com/office/powerpoint/2010/main" val="419854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 of data science project</a:t>
            </a:r>
          </a:p>
        </p:txBody>
      </p:sp>
      <p:sp>
        <p:nvSpPr>
          <p:cNvPr id="6" name="Content Placeholder 5"/>
          <p:cNvSpPr>
            <a:spLocks noGrp="1"/>
          </p:cNvSpPr>
          <p:nvPr>
            <p:ph idx="1"/>
          </p:nvPr>
        </p:nvSpPr>
        <p:spPr>
          <a:xfrm>
            <a:off x="3722336" y="864108"/>
            <a:ext cx="5914824" cy="5120640"/>
          </a:xfrm>
        </p:spPr>
        <p:txBody>
          <a:bodyPr/>
          <a:lstStyle/>
          <a:p>
            <a:pPr>
              <a:spcAft>
                <a:spcPts val="1200"/>
              </a:spcAft>
            </a:pPr>
            <a:r>
              <a:rPr lang="en-US" dirty="0"/>
              <a:t>Data science tends to fall into three broad categories:</a:t>
            </a:r>
          </a:p>
          <a:p>
            <a:pPr lvl="1">
              <a:spcAft>
                <a:spcPts val="1200"/>
              </a:spcAft>
            </a:pPr>
            <a:r>
              <a:rPr lang="en-US" dirty="0">
                <a:solidFill>
                  <a:schemeClr val="accent1"/>
                </a:solidFill>
              </a:rPr>
              <a:t>Investigating</a:t>
            </a:r>
            <a:r>
              <a:rPr lang="en-US" dirty="0"/>
              <a:t> – aggregating and inspecting data to get basic insights on what is currently happening</a:t>
            </a:r>
          </a:p>
          <a:p>
            <a:pPr lvl="1">
              <a:spcAft>
                <a:spcPts val="1200"/>
              </a:spcAft>
            </a:pPr>
            <a:r>
              <a:rPr lang="en-US" dirty="0">
                <a:solidFill>
                  <a:schemeClr val="accent1"/>
                </a:solidFill>
              </a:rPr>
              <a:t>Predicting</a:t>
            </a:r>
            <a:r>
              <a:rPr lang="en-US" dirty="0"/>
              <a:t> – taking the data and using it to understand what will happen in the future</a:t>
            </a:r>
          </a:p>
          <a:p>
            <a:pPr lvl="1">
              <a:spcAft>
                <a:spcPts val="1200"/>
              </a:spcAft>
            </a:pPr>
            <a:r>
              <a:rPr lang="en-US" dirty="0">
                <a:solidFill>
                  <a:schemeClr val="accent1"/>
                </a:solidFill>
              </a:rPr>
              <a:t>Optimizing</a:t>
            </a:r>
            <a:r>
              <a:rPr lang="en-US" dirty="0"/>
              <a:t> – using the data to choose what the best choice of actions will be</a:t>
            </a:r>
          </a:p>
        </p:txBody>
      </p:sp>
      <p:sp>
        <p:nvSpPr>
          <p:cNvPr id="4" name="Slide Number Placeholder 3"/>
          <p:cNvSpPr>
            <a:spLocks noGrp="1"/>
          </p:cNvSpPr>
          <p:nvPr>
            <p:ph type="sldNum" sz="quarter" idx="12"/>
          </p:nvPr>
        </p:nvSpPr>
        <p:spPr/>
        <p:txBody>
          <a:bodyPr/>
          <a:lstStyle/>
          <a:p>
            <a:fld id="{C591F483-FCE9-4CF0-A02A-6AE890D5F911}" type="slidenum">
              <a:rPr lang="en-US" smtClean="0"/>
              <a:t>2</a:t>
            </a:fld>
            <a:endParaRPr lang="en-US"/>
          </a:p>
        </p:txBody>
      </p:sp>
      <p:cxnSp>
        <p:nvCxnSpPr>
          <p:cNvPr id="8" name="Straight Arrow Connector 7"/>
          <p:cNvCxnSpPr/>
          <p:nvPr/>
        </p:nvCxnSpPr>
        <p:spPr>
          <a:xfrm>
            <a:off x="9831714" y="2829036"/>
            <a:ext cx="0" cy="229132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33272" y="4731249"/>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Complex</a:t>
            </a:r>
            <a:endParaRPr lang="en-US" dirty="0">
              <a:solidFill>
                <a:schemeClr val="accent1"/>
              </a:solidFill>
            </a:endParaRPr>
          </a:p>
        </p:txBody>
      </p:sp>
      <p:sp>
        <p:nvSpPr>
          <p:cNvPr id="13" name="TextBox 12"/>
          <p:cNvSpPr txBox="1"/>
          <p:nvPr/>
        </p:nvSpPr>
        <p:spPr>
          <a:xfrm>
            <a:off x="10133272" y="2741487"/>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Simple</a:t>
            </a:r>
            <a:endParaRPr lang="en-US" dirty="0">
              <a:solidFill>
                <a:schemeClr val="accent1"/>
              </a:solidFill>
            </a:endParaRPr>
          </a:p>
        </p:txBody>
      </p:sp>
    </p:spTree>
    <p:extLst>
      <p:ext uri="{BB962C8B-B14F-4D97-AF65-F5344CB8AC3E}">
        <p14:creationId xmlns:p14="http://schemas.microsoft.com/office/powerpoint/2010/main" val="187378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Elbow Connector 29"/>
          <p:cNvCxnSpPr>
            <a:stCxn id="9" idx="2"/>
          </p:cNvCxnSpPr>
          <p:nvPr/>
        </p:nvCxnSpPr>
        <p:spPr>
          <a:xfrm rot="16200000" flipH="1">
            <a:off x="7296401" y="2588290"/>
            <a:ext cx="1266742" cy="1070218"/>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dirty="0" smtClean="0"/>
              <a:t>Process</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3</a:t>
            </a:fld>
            <a:endParaRPr lang="en-US"/>
          </a:p>
        </p:txBody>
      </p:sp>
      <p:sp>
        <p:nvSpPr>
          <p:cNvPr id="7" name="Rectangle 6"/>
          <p:cNvSpPr/>
          <p:nvPr/>
        </p:nvSpPr>
        <p:spPr>
          <a:xfrm>
            <a:off x="5604643" y="1265435"/>
            <a:ext cx="1688759"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7508790" y="1265435"/>
            <a:ext cx="1688759"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6550283" y="2094612"/>
            <a:ext cx="1688759"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6550282" y="2927593"/>
            <a:ext cx="1688759"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7455242" y="3756770"/>
            <a:ext cx="1688759"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5604642" y="3756770"/>
            <a:ext cx="1688759"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7455241" y="4966936"/>
            <a:ext cx="1688759"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5" name="Elbow Connector 14"/>
          <p:cNvCxnSpPr>
            <a:stCxn id="7" idx="2"/>
            <a:endCxn id="9" idx="0"/>
          </p:cNvCxnSpPr>
          <p:nvPr/>
        </p:nvCxnSpPr>
        <p:spPr>
          <a:xfrm rot="16200000" flipH="1">
            <a:off x="6704963" y="1404911"/>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7657037" y="1398478"/>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7394662" y="2490028"/>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0" idx="2"/>
            <a:endCxn id="12" idx="0"/>
          </p:cNvCxnSpPr>
          <p:nvPr/>
        </p:nvCxnSpPr>
        <p:spPr>
          <a:xfrm rot="5400000">
            <a:off x="6704962" y="3067069"/>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1" idx="0"/>
          </p:cNvCxnSpPr>
          <p:nvPr/>
        </p:nvCxnSpPr>
        <p:spPr>
          <a:xfrm rot="16200000" flipH="1">
            <a:off x="7630262" y="3087409"/>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7" idx="1"/>
          </p:cNvCxnSpPr>
          <p:nvPr/>
        </p:nvCxnSpPr>
        <p:spPr>
          <a:xfrm rot="5400000" flipH="1">
            <a:off x="5607611" y="1460176"/>
            <a:ext cx="2689043" cy="2694979"/>
          </a:xfrm>
          <a:prstGeom prst="bentConnector4">
            <a:avLst>
              <a:gd name="adj1" fmla="val -8501"/>
              <a:gd name="adj2" fmla="val 108482"/>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endCxn id="7" idx="0"/>
          </p:cNvCxnSpPr>
          <p:nvPr/>
        </p:nvCxnSpPr>
        <p:spPr>
          <a:xfrm>
            <a:off x="6449022" y="870019"/>
            <a:ext cx="1" cy="395416"/>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2"/>
            <a:endCxn id="13" idx="0"/>
          </p:cNvCxnSpPr>
          <p:nvPr/>
        </p:nvCxnSpPr>
        <p:spPr>
          <a:xfrm flipH="1">
            <a:off x="8299621" y="4152186"/>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33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	</a:t>
            </a:r>
          </a:p>
        </p:txBody>
      </p:sp>
      <p:sp>
        <p:nvSpPr>
          <p:cNvPr id="3" name="Content Placeholder 2"/>
          <p:cNvSpPr>
            <a:spLocks noGrp="1"/>
          </p:cNvSpPr>
          <p:nvPr>
            <p:ph idx="1"/>
          </p:nvPr>
        </p:nvSpPr>
        <p:spPr/>
        <p:txBody>
          <a:bodyPr>
            <a:normAutofit/>
          </a:bodyPr>
          <a:lstStyle/>
          <a:p>
            <a:r>
              <a:rPr lang="en-US" dirty="0" smtClean="0"/>
              <a:t>Data </a:t>
            </a:r>
            <a:r>
              <a:rPr lang="en-US" dirty="0"/>
              <a:t>Collection Phase</a:t>
            </a:r>
          </a:p>
          <a:p>
            <a:r>
              <a:rPr lang="en-US" dirty="0"/>
              <a:t>You have to scrape at least 5000 used cars data. You can scrape more data as well, it’s up to you. more the data better the model</a:t>
            </a:r>
          </a:p>
          <a:p>
            <a:r>
              <a:rPr lang="en-US" dirty="0"/>
              <a:t>In this section You need to scrape the data of used cars from websites (</a:t>
            </a:r>
            <a:r>
              <a:rPr lang="en-US" dirty="0" err="1"/>
              <a:t>Olx</a:t>
            </a:r>
            <a:r>
              <a:rPr lang="en-US" dirty="0"/>
              <a:t>, </a:t>
            </a:r>
            <a:r>
              <a:rPr lang="en-US" dirty="0" err="1"/>
              <a:t>cardekho</a:t>
            </a:r>
            <a:r>
              <a:rPr lang="en-US" dirty="0"/>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r>
              <a:rPr lang="en-US" dirty="0"/>
              <a:t>Try to include all types of cars in your data for example- SUV, Sedans, Coupe, minivan, Hatchback</a:t>
            </a:r>
            <a:r>
              <a:rPr lang="en-US" dirty="0" smtClean="0"/>
              <a:t>.</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4</a:t>
            </a:fld>
            <a:endParaRPr lang="en-US"/>
          </a:p>
        </p:txBody>
      </p:sp>
    </p:spTree>
    <p:extLst>
      <p:ext uri="{BB962C8B-B14F-4D97-AF65-F5344CB8AC3E}">
        <p14:creationId xmlns:p14="http://schemas.microsoft.com/office/powerpoint/2010/main" val="237780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	</a:t>
            </a:r>
          </a:p>
        </p:txBody>
      </p:sp>
      <p:sp>
        <p:nvSpPr>
          <p:cNvPr id="3" name="Content Placeholder 2"/>
          <p:cNvSpPr>
            <a:spLocks noGrp="1"/>
          </p:cNvSpPr>
          <p:nvPr>
            <p:ph idx="1"/>
          </p:nvPr>
        </p:nvSpPr>
        <p:spPr/>
        <p:txBody>
          <a:bodyPr>
            <a:normAutofit/>
          </a:bodyPr>
          <a:lstStyle/>
          <a:p>
            <a:r>
              <a:rPr lang="en-US" dirty="0"/>
              <a:t>Model Building Phase</a:t>
            </a:r>
          </a:p>
          <a:p>
            <a:r>
              <a:rPr lang="en-US" dirty="0"/>
              <a:t>After collecting the data, you need to build a machine learning model. Before model building do all data pre-processing steps. Try different models with different hyper parameters and select the best model.</a:t>
            </a:r>
          </a:p>
          <a:p>
            <a:r>
              <a:rPr lang="en-US" dirty="0"/>
              <a:t>Follow the complete life cycle of data science. Include all the steps like.</a:t>
            </a:r>
          </a:p>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5</a:t>
            </a:fld>
            <a:endParaRPr lang="en-US"/>
          </a:p>
        </p:txBody>
      </p:sp>
    </p:spTree>
    <p:extLst>
      <p:ext uri="{BB962C8B-B14F-4D97-AF65-F5344CB8AC3E}">
        <p14:creationId xmlns:p14="http://schemas.microsoft.com/office/powerpoint/2010/main" val="259973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r>
              <a:rPr lang="en-US" dirty="0"/>
              <a:t>	</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With the </a:t>
            </a:r>
            <a:r>
              <a:rPr lang="en-US" dirty="0" err="1"/>
              <a:t>covid</a:t>
            </a:r>
            <a:r>
              <a:rPr lang="en-US"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t>covid</a:t>
            </a:r>
            <a:r>
              <a:rPr lang="en-US" dirty="0"/>
              <a:t> 19 impact, our client is facing problems with their previous car price valuation machine learning models. So, they are looking for new machine learning models from new data. We have to make car price valuation model. </a:t>
            </a:r>
          </a:p>
        </p:txBody>
      </p:sp>
      <p:sp>
        <p:nvSpPr>
          <p:cNvPr id="4" name="Slide Number Placeholder 3"/>
          <p:cNvSpPr>
            <a:spLocks noGrp="1"/>
          </p:cNvSpPr>
          <p:nvPr>
            <p:ph type="sldNum" sz="quarter" idx="12"/>
          </p:nvPr>
        </p:nvSpPr>
        <p:spPr/>
        <p:txBody>
          <a:bodyPr/>
          <a:lstStyle/>
          <a:p>
            <a:fld id="{C591F483-FCE9-4CF0-A02A-6AE890D5F911}" type="slidenum">
              <a:rPr lang="en-US" smtClean="0"/>
              <a:t>6</a:t>
            </a:fld>
            <a:endParaRPr lang="en-US"/>
          </a:p>
        </p:txBody>
      </p:sp>
    </p:spTree>
    <p:extLst>
      <p:ext uri="{BB962C8B-B14F-4D97-AF65-F5344CB8AC3E}">
        <p14:creationId xmlns:p14="http://schemas.microsoft.com/office/powerpoint/2010/main" val="168825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Web scrapping Data from olx.com</a:t>
            </a:r>
          </a:p>
          <a:p>
            <a:pPr marL="457200" indent="-457200">
              <a:buFont typeface="+mj-lt"/>
              <a:buAutoNum type="arabicPeriod"/>
            </a:pPr>
            <a:r>
              <a:rPr lang="en-US" dirty="0" smtClean="0"/>
              <a:t>Perform </a:t>
            </a:r>
            <a:r>
              <a:rPr lang="en-US" dirty="0"/>
              <a:t>Exploratory Data Analysis</a:t>
            </a:r>
          </a:p>
          <a:p>
            <a:pPr marL="457200" indent="-457200">
              <a:buFont typeface="+mj-lt"/>
              <a:buAutoNum type="arabicPeriod"/>
            </a:pPr>
            <a:r>
              <a:rPr lang="en-US" dirty="0"/>
              <a:t>Handle Null Values</a:t>
            </a:r>
          </a:p>
          <a:p>
            <a:pPr marL="457200" indent="-457200">
              <a:buFont typeface="+mj-lt"/>
              <a:buAutoNum type="arabicPeriod"/>
            </a:pPr>
            <a:r>
              <a:rPr lang="en-US" dirty="0"/>
              <a:t>Check for outliers</a:t>
            </a:r>
          </a:p>
          <a:p>
            <a:pPr marL="457200" indent="-457200">
              <a:buFont typeface="+mj-lt"/>
              <a:buAutoNum type="arabicPeriod"/>
            </a:pPr>
            <a:r>
              <a:rPr lang="en-US" dirty="0"/>
              <a:t>Check co-relation of variables</a:t>
            </a:r>
          </a:p>
          <a:p>
            <a:pPr marL="457200" indent="-457200">
              <a:buFont typeface="+mj-lt"/>
              <a:buAutoNum type="arabicPeriod"/>
            </a:pPr>
            <a:r>
              <a:rPr lang="en-US" dirty="0"/>
              <a:t>Check for skewness</a:t>
            </a:r>
          </a:p>
          <a:p>
            <a:pPr marL="457200" indent="-457200">
              <a:buFont typeface="+mj-lt"/>
              <a:buAutoNum type="arabicPeriod"/>
            </a:pPr>
            <a:r>
              <a:rPr lang="en-US" dirty="0"/>
              <a:t>Find best random state</a:t>
            </a:r>
          </a:p>
          <a:p>
            <a:pPr marL="457200" indent="-457200">
              <a:buFont typeface="+mj-lt"/>
              <a:buAutoNum type="arabicPeriod"/>
            </a:pPr>
            <a:r>
              <a:rPr lang="en-US" dirty="0"/>
              <a:t>Train Test </a:t>
            </a:r>
            <a:r>
              <a:rPr lang="en-US" dirty="0" smtClean="0"/>
              <a:t>Split</a:t>
            </a:r>
            <a:endParaRPr lang="en-US" dirty="0"/>
          </a:p>
          <a:p>
            <a:pPr marL="457200" indent="-457200">
              <a:buFont typeface="+mj-lt"/>
              <a:buAutoNum type="arabicPeriod"/>
            </a:pPr>
            <a:r>
              <a:rPr lang="en-US" dirty="0"/>
              <a:t>Model </a:t>
            </a:r>
            <a:r>
              <a:rPr lang="en-US" dirty="0" smtClean="0"/>
              <a:t>Building, Feature Selection, Feature Extraction</a:t>
            </a:r>
            <a:endParaRPr lang="en-US" dirty="0" smtClean="0"/>
          </a:p>
          <a:p>
            <a:pPr marL="457200" indent="-457200">
              <a:buFont typeface="+mj-lt"/>
              <a:buAutoNum type="arabicPeriod"/>
            </a:pPr>
            <a:r>
              <a:rPr lang="en-US" dirty="0" smtClean="0"/>
              <a:t>Hyper-parameter Tuning</a:t>
            </a:r>
            <a:endParaRPr lang="en-US" dirty="0"/>
          </a:p>
          <a:p>
            <a:pPr marL="457200" indent="-457200">
              <a:buFont typeface="+mj-lt"/>
              <a:buAutoNum type="arabicPeriod"/>
            </a:pPr>
            <a:r>
              <a:rPr lang="en-US" dirty="0"/>
              <a:t>Saving the model</a:t>
            </a:r>
          </a:p>
        </p:txBody>
      </p:sp>
      <p:sp>
        <p:nvSpPr>
          <p:cNvPr id="4" name="Slide Number Placeholder 3"/>
          <p:cNvSpPr>
            <a:spLocks noGrp="1"/>
          </p:cNvSpPr>
          <p:nvPr>
            <p:ph type="sldNum" sz="quarter" idx="12"/>
          </p:nvPr>
        </p:nvSpPr>
        <p:spPr/>
        <p:txBody>
          <a:bodyPr/>
          <a:lstStyle/>
          <a:p>
            <a:fld id="{C591F483-FCE9-4CF0-A02A-6AE890D5F911}" type="slidenum">
              <a:rPr lang="en-US" smtClean="0"/>
              <a:t>7</a:t>
            </a:fld>
            <a:endParaRPr lang="en-US"/>
          </a:p>
        </p:txBody>
      </p:sp>
    </p:spTree>
    <p:extLst>
      <p:ext uri="{BB962C8B-B14F-4D97-AF65-F5344CB8AC3E}">
        <p14:creationId xmlns:p14="http://schemas.microsoft.com/office/powerpoint/2010/main" val="52016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Properties</a:t>
            </a:r>
            <a:endParaRPr lang="en-US" dirty="0"/>
          </a:p>
        </p:txBody>
      </p:sp>
      <p:sp>
        <p:nvSpPr>
          <p:cNvPr id="3" name="Content Placeholder 2"/>
          <p:cNvSpPr>
            <a:spLocks noGrp="1"/>
          </p:cNvSpPr>
          <p:nvPr>
            <p:ph idx="1"/>
          </p:nvPr>
        </p:nvSpPr>
        <p:spPr/>
        <p:txBody>
          <a:bodyPr numCol="2">
            <a:normAutofit/>
          </a:bodyPr>
          <a:lstStyle/>
          <a:p>
            <a:r>
              <a:rPr lang="en-US" dirty="0" smtClean="0"/>
              <a:t>Make</a:t>
            </a:r>
          </a:p>
          <a:p>
            <a:r>
              <a:rPr lang="en-US" dirty="0" smtClean="0"/>
              <a:t>Model</a:t>
            </a:r>
          </a:p>
          <a:p>
            <a:r>
              <a:rPr lang="en-US" dirty="0" smtClean="0"/>
              <a:t>Year</a:t>
            </a:r>
          </a:p>
          <a:p>
            <a:r>
              <a:rPr lang="en-US" dirty="0" smtClean="0"/>
              <a:t>Owner</a:t>
            </a:r>
          </a:p>
          <a:p>
            <a:r>
              <a:rPr lang="en-US" dirty="0" smtClean="0"/>
              <a:t>Transmission</a:t>
            </a:r>
          </a:p>
          <a:p>
            <a:r>
              <a:rPr lang="en-US" dirty="0" smtClean="0"/>
              <a:t>Fuel</a:t>
            </a:r>
          </a:p>
          <a:p>
            <a:r>
              <a:rPr lang="en-US" dirty="0" err="1" smtClean="0"/>
              <a:t>Kms</a:t>
            </a:r>
            <a:endParaRPr lang="en-US" dirty="0" smtClean="0"/>
          </a:p>
          <a:p>
            <a:r>
              <a:rPr lang="en-US" dirty="0" smtClean="0"/>
              <a:t>Location</a:t>
            </a:r>
          </a:p>
          <a:p>
            <a:r>
              <a:rPr lang="en-US" dirty="0" smtClean="0"/>
              <a:t>Price (Target Variable)</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8</a:t>
            </a:fld>
            <a:endParaRPr lang="en-US"/>
          </a:p>
        </p:txBody>
      </p:sp>
    </p:spTree>
    <p:extLst>
      <p:ext uri="{BB962C8B-B14F-4D97-AF65-F5344CB8AC3E}">
        <p14:creationId xmlns:p14="http://schemas.microsoft.com/office/powerpoint/2010/main" val="190394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EDA </a:t>
            </a:r>
            <a:endParaRPr lang="en-US" sz="3000" dirty="0"/>
          </a:p>
        </p:txBody>
      </p:sp>
      <p:sp>
        <p:nvSpPr>
          <p:cNvPr id="3" name="Content Placeholder 2"/>
          <p:cNvSpPr>
            <a:spLocks noGrp="1"/>
          </p:cNvSpPr>
          <p:nvPr>
            <p:ph idx="1"/>
          </p:nvPr>
        </p:nvSpPr>
        <p:spPr/>
        <p:txBody>
          <a:bodyPr>
            <a:normAutofit/>
          </a:bodyPr>
          <a:lstStyle/>
          <a:p>
            <a:pPr lvl="1"/>
            <a:r>
              <a:rPr lang="en-US" dirty="0" smtClean="0"/>
              <a:t>, is replaced from the columns</a:t>
            </a:r>
          </a:p>
          <a:p>
            <a:pPr lvl="1"/>
            <a:r>
              <a:rPr lang="en-US" dirty="0" smtClean="0"/>
              <a:t>Rows having String values in integer columns are dropped</a:t>
            </a:r>
          </a:p>
          <a:p>
            <a:pPr lvl="1"/>
            <a:r>
              <a:rPr lang="en-US" dirty="0" smtClean="0"/>
              <a:t>Object columns with integer values are converted to integer</a:t>
            </a:r>
          </a:p>
          <a:p>
            <a:pPr lvl="1"/>
            <a:r>
              <a:rPr lang="en-US" dirty="0" smtClean="0"/>
              <a:t>Object columns with string values are label encoded</a:t>
            </a:r>
          </a:p>
          <a:p>
            <a:pPr lvl="1"/>
            <a:r>
              <a:rPr lang="en-US" dirty="0"/>
              <a:t>On removing outliers by z score method, </a:t>
            </a:r>
            <a:r>
              <a:rPr lang="en-US" dirty="0" smtClean="0"/>
              <a:t>5% </a:t>
            </a:r>
            <a:r>
              <a:rPr lang="en-US" dirty="0"/>
              <a:t>data loss is incurred, hence outliers are </a:t>
            </a:r>
            <a:r>
              <a:rPr lang="en-US" dirty="0" smtClean="0"/>
              <a:t>removed </a:t>
            </a:r>
            <a:r>
              <a:rPr lang="en-US" dirty="0"/>
              <a:t>from the dataset</a:t>
            </a:r>
          </a:p>
          <a:p>
            <a:pPr lvl="1"/>
            <a:r>
              <a:rPr lang="en-US" dirty="0"/>
              <a:t>Skewness is </a:t>
            </a:r>
            <a:r>
              <a:rPr lang="en-US" dirty="0" smtClean="0"/>
              <a:t>checked with </a:t>
            </a:r>
            <a:r>
              <a:rPr lang="en-US" dirty="0"/>
              <a:t>Power </a:t>
            </a:r>
            <a:r>
              <a:rPr lang="en-US" dirty="0" smtClean="0"/>
              <a:t>transformation. However, the  base data has no skewness, hence transformer is not applied </a:t>
            </a:r>
            <a:endParaRPr lang="en-US" dirty="0"/>
          </a:p>
          <a:p>
            <a:pPr lvl="1"/>
            <a:r>
              <a:rPr lang="en-US" dirty="0" smtClean="0"/>
              <a:t>The </a:t>
            </a:r>
            <a:r>
              <a:rPr lang="en-US" dirty="0"/>
              <a:t>best random state is found to be </a:t>
            </a:r>
            <a:r>
              <a:rPr lang="en-US" dirty="0" smtClean="0"/>
              <a:t>71. </a:t>
            </a:r>
            <a:r>
              <a:rPr lang="en-US" dirty="0"/>
              <a:t>Same is used for train test split</a:t>
            </a:r>
            <a:r>
              <a:rPr lang="en-US" dirty="0" smtClean="0"/>
              <a:t>.</a:t>
            </a:r>
          </a:p>
          <a:p>
            <a:pPr lvl="1"/>
            <a:r>
              <a:rPr lang="en-US" dirty="0" smtClean="0"/>
              <a:t>There are no null values in the dataset</a:t>
            </a:r>
            <a:endParaRPr lang="en-US" dirty="0" smtClean="0"/>
          </a:p>
        </p:txBody>
      </p:sp>
      <p:sp>
        <p:nvSpPr>
          <p:cNvPr id="4" name="Slide Number Placeholder 3"/>
          <p:cNvSpPr>
            <a:spLocks noGrp="1"/>
          </p:cNvSpPr>
          <p:nvPr>
            <p:ph type="sldNum" sz="quarter" idx="12"/>
          </p:nvPr>
        </p:nvSpPr>
        <p:spPr/>
        <p:txBody>
          <a:bodyPr/>
          <a:lstStyle/>
          <a:p>
            <a:fld id="{C591F483-FCE9-4CF0-A02A-6AE890D5F911}" type="slidenum">
              <a:rPr lang="en-US" smtClean="0"/>
              <a:t>9</a:t>
            </a:fld>
            <a:endParaRPr lang="en-US"/>
          </a:p>
        </p:txBody>
      </p:sp>
    </p:spTree>
    <p:extLst>
      <p:ext uri="{BB962C8B-B14F-4D97-AF65-F5344CB8AC3E}">
        <p14:creationId xmlns:p14="http://schemas.microsoft.com/office/powerpoint/2010/main" val="1493419023"/>
      </p:ext>
    </p:extLst>
  </p:cSld>
  <p:clrMapOvr>
    <a:masterClrMapping/>
  </p:clrMapOvr>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3072</TotalTime>
  <Words>1142</Words>
  <Application>Microsoft Office PowerPoint</Application>
  <PresentationFormat>Widescreen</PresentationFormat>
  <Paragraphs>167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Courier New</vt:lpstr>
      <vt:lpstr>Wingdings 2</vt:lpstr>
      <vt:lpstr>Frame</vt:lpstr>
      <vt:lpstr>Car Price  Prediction</vt:lpstr>
      <vt:lpstr>Scope of data science project</vt:lpstr>
      <vt:lpstr>Process</vt:lpstr>
      <vt:lpstr>About the project </vt:lpstr>
      <vt:lpstr>About the project </vt:lpstr>
      <vt:lpstr>Business Goal </vt:lpstr>
      <vt:lpstr>Outline</vt:lpstr>
      <vt:lpstr>Variable Properties</vt:lpstr>
      <vt:lpstr>EDA </vt:lpstr>
      <vt:lpstr>EDA  Observations</vt:lpstr>
      <vt:lpstr>Model Building without Pipelines</vt:lpstr>
      <vt:lpstr>Model Building with Pipelines</vt:lpstr>
      <vt:lpstr>Applying Feature Selection</vt:lpstr>
      <vt:lpstr>Applying Feature Extraction</vt:lpstr>
      <vt:lpstr>Hyper parameter Tuning of Final Models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Adler</dc:creator>
  <cp:lastModifiedBy>User</cp:lastModifiedBy>
  <cp:revision>293</cp:revision>
  <dcterms:created xsi:type="dcterms:W3CDTF">2013-08-27T19:16:40Z</dcterms:created>
  <dcterms:modified xsi:type="dcterms:W3CDTF">2021-09-19T13:25:24Z</dcterms:modified>
</cp:coreProperties>
</file>