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4" r:id="rId1"/>
  </p:sldMasterIdLst>
  <p:notesMasterIdLst>
    <p:notesMasterId r:id="rId17"/>
  </p:notesMasterIdLst>
  <p:sldIdLst>
    <p:sldId id="256" r:id="rId2"/>
    <p:sldId id="261" r:id="rId3"/>
    <p:sldId id="277" r:id="rId4"/>
    <p:sldId id="289" r:id="rId5"/>
    <p:sldId id="301" r:id="rId6"/>
    <p:sldId id="275" r:id="rId7"/>
    <p:sldId id="259" r:id="rId8"/>
    <p:sldId id="290" r:id="rId9"/>
    <p:sldId id="298" r:id="rId10"/>
    <p:sldId id="292" r:id="rId11"/>
    <p:sldId id="293" r:id="rId12"/>
    <p:sldId id="294" r:id="rId13"/>
    <p:sldId id="295" r:id="rId14"/>
    <p:sldId id="296" r:id="rId15"/>
    <p:sldId id="28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DD9"/>
    <a:srgbClr val="7CCA62"/>
    <a:srgbClr val="FFB310"/>
    <a:srgbClr val="FFC000"/>
    <a:srgbClr val="FFFFFF"/>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03" autoAdjust="0"/>
    <p:restoredTop sz="94660"/>
  </p:normalViewPr>
  <p:slideViewPr>
    <p:cSldViewPr snapToGrid="0">
      <p:cViewPr varScale="1">
        <p:scale>
          <a:sx n="116" d="100"/>
          <a:sy n="116" d="100"/>
        </p:scale>
        <p:origin x="216" y="108"/>
      </p:cViewPr>
      <p:guideLst>
        <p:guide orient="horz" pos="2160"/>
        <p:guide pos="3840"/>
      </p:guideLst>
    </p:cSldViewPr>
  </p:slideViewPr>
  <p:notesTextViewPr>
    <p:cViewPr>
      <p:scale>
        <a:sx n="1" d="1"/>
        <a:sy n="1" d="1"/>
      </p:scale>
      <p:origin x="0" y="0"/>
    </p:cViewPr>
  </p:notesText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5496B3-F8AC-43A4-B014-6F6F1BBF2003}" type="datetimeFigureOut">
              <a:rPr lang="en-US" smtClean="0"/>
              <a:t>10/11/2021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0EB514-1F84-46A5-9C2D-BD88FC259AB2}" type="slidenum">
              <a:rPr lang="en-US" smtClean="0"/>
              <a:t>‹#›</a:t>
            </a:fld>
            <a:endParaRPr lang="en-US"/>
          </a:p>
        </p:txBody>
      </p:sp>
    </p:spTree>
    <p:extLst>
      <p:ext uri="{BB962C8B-B14F-4D97-AF65-F5344CB8AC3E}">
        <p14:creationId xmlns:p14="http://schemas.microsoft.com/office/powerpoint/2010/main" val="779480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90AA9E8-F8A4-44BB-83CC-A2E1F412D741}" type="datetime1">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1F483-FCE9-4CF0-A02A-6AE890D5F911}" type="slidenum">
              <a:rPr lang="en-US" smtClean="0"/>
              <a:t>‹#›</a:t>
            </a:fld>
            <a:endParaRPr lang="en-US"/>
          </a:p>
        </p:txBody>
      </p:sp>
    </p:spTree>
    <p:extLst>
      <p:ext uri="{BB962C8B-B14F-4D97-AF65-F5344CB8AC3E}">
        <p14:creationId xmlns:p14="http://schemas.microsoft.com/office/powerpoint/2010/main" val="1575440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E115E8F-FDAF-4870-8265-65157972BA7C}" type="datetime1">
              <a:rPr lang="en-US" smtClean="0"/>
              <a:t>10/11/2021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91F483-FCE9-4CF0-A02A-6AE890D5F911}" type="slidenum">
              <a:rPr lang="en-US" smtClean="0"/>
              <a:t>‹#›</a:t>
            </a:fld>
            <a:endParaRPr lang="en-US"/>
          </a:p>
        </p:txBody>
      </p:sp>
    </p:spTree>
    <p:extLst>
      <p:ext uri="{BB962C8B-B14F-4D97-AF65-F5344CB8AC3E}">
        <p14:creationId xmlns:p14="http://schemas.microsoft.com/office/powerpoint/2010/main" val="2081768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549C3E3-16E3-4122-8262-02CB9B93FAE7}" type="datetime1">
              <a:rPr lang="en-US" smtClean="0"/>
              <a:t>10/11/2021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91F483-FCE9-4CF0-A02A-6AE890D5F911}" type="slidenum">
              <a:rPr lang="en-US" smtClean="0"/>
              <a:t>‹#›</a:t>
            </a:fld>
            <a:endParaRPr lang="en-US"/>
          </a:p>
        </p:txBody>
      </p:sp>
    </p:spTree>
    <p:extLst>
      <p:ext uri="{BB962C8B-B14F-4D97-AF65-F5344CB8AC3E}">
        <p14:creationId xmlns:p14="http://schemas.microsoft.com/office/powerpoint/2010/main" val="1733637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0DB29C-D69F-439E-B236-FD5AE1AAFBE5}" type="datetime1">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1F483-FCE9-4CF0-A02A-6AE890D5F911}" type="slidenum">
              <a:rPr lang="en-US" smtClean="0"/>
              <a:t>‹#›</a:t>
            </a:fld>
            <a:endParaRPr lang="en-US"/>
          </a:p>
        </p:txBody>
      </p:sp>
    </p:spTree>
    <p:extLst>
      <p:ext uri="{BB962C8B-B14F-4D97-AF65-F5344CB8AC3E}">
        <p14:creationId xmlns:p14="http://schemas.microsoft.com/office/powerpoint/2010/main" val="266411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7E2D3-50E2-4D9B-9C65-7FD8762BDE1E}" type="datetime1">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1F483-FCE9-4CF0-A02A-6AE890D5F911}" type="slidenum">
              <a:rPr lang="en-US" smtClean="0"/>
              <a:t>‹#›</a:t>
            </a:fld>
            <a:endParaRPr lang="en-US"/>
          </a:p>
        </p:txBody>
      </p:sp>
    </p:spTree>
    <p:extLst>
      <p:ext uri="{BB962C8B-B14F-4D97-AF65-F5344CB8AC3E}">
        <p14:creationId xmlns:p14="http://schemas.microsoft.com/office/powerpoint/2010/main" val="901779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C585ADB3-C1A6-4C5C-BD94-76CF819EA98E}" type="datetime1">
              <a:rPr lang="en-US" smtClean="0"/>
              <a:t>10/11/2021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591F483-FCE9-4CF0-A02A-6AE890D5F911}" type="slidenum">
              <a:rPr lang="en-US" smtClean="0"/>
              <a:t>‹#›</a:t>
            </a:fld>
            <a:endParaRPr lang="en-US"/>
          </a:p>
        </p:txBody>
      </p:sp>
    </p:spTree>
    <p:extLst>
      <p:ext uri="{BB962C8B-B14F-4D97-AF65-F5344CB8AC3E}">
        <p14:creationId xmlns:p14="http://schemas.microsoft.com/office/powerpoint/2010/main" val="3303864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BC78750D-7C5A-49B7-98EF-CECE34FA880B}" type="datetime1">
              <a:rPr lang="en-US" smtClean="0"/>
              <a:t>10/11/2021</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C591F483-FCE9-4CF0-A02A-6AE890D5F911}" type="slidenum">
              <a:rPr lang="en-US" smtClean="0"/>
              <a:t>‹#›</a:t>
            </a:fld>
            <a:endParaRPr lang="en-US"/>
          </a:p>
        </p:txBody>
      </p:sp>
    </p:spTree>
    <p:extLst>
      <p:ext uri="{BB962C8B-B14F-4D97-AF65-F5344CB8AC3E}">
        <p14:creationId xmlns:p14="http://schemas.microsoft.com/office/powerpoint/2010/main" val="2226259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621BAA4-3869-4B47-80EB-663A07DA270B}" type="datetime1">
              <a:rPr lang="en-US" smtClean="0"/>
              <a:t>10/11/2021</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C591F483-FCE9-4CF0-A02A-6AE890D5F911}" type="slidenum">
              <a:rPr lang="en-US" smtClean="0"/>
              <a:t>‹#›</a:t>
            </a:fld>
            <a:endParaRPr lang="en-US"/>
          </a:p>
        </p:txBody>
      </p:sp>
    </p:spTree>
    <p:extLst>
      <p:ext uri="{BB962C8B-B14F-4D97-AF65-F5344CB8AC3E}">
        <p14:creationId xmlns:p14="http://schemas.microsoft.com/office/powerpoint/2010/main" val="380515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B378BCD-6A65-41E2-97E5-62FA59B7C7D8}" type="datetime1">
              <a:rPr lang="en-US" smtClean="0"/>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91F483-FCE9-4CF0-A02A-6AE890D5F911}" type="slidenum">
              <a:rPr lang="en-US" smtClean="0"/>
              <a:t>‹#›</a:t>
            </a:fld>
            <a:endParaRPr lang="en-US"/>
          </a:p>
        </p:txBody>
      </p:sp>
    </p:spTree>
    <p:extLst>
      <p:ext uri="{BB962C8B-B14F-4D97-AF65-F5344CB8AC3E}">
        <p14:creationId xmlns:p14="http://schemas.microsoft.com/office/powerpoint/2010/main" val="269531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8FDD4D2F-8477-4D70-8E14-6177B861F94F}" type="datetime1">
              <a:rPr lang="en-US" smtClean="0"/>
              <a:t>10/11/2021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591F483-FCE9-4CF0-A02A-6AE890D5F911}" type="slidenum">
              <a:rPr lang="en-US" smtClean="0"/>
              <a:t>‹#›</a:t>
            </a:fld>
            <a:endParaRPr lang="en-US"/>
          </a:p>
        </p:txBody>
      </p:sp>
    </p:spTree>
    <p:extLst>
      <p:ext uri="{BB962C8B-B14F-4D97-AF65-F5344CB8AC3E}">
        <p14:creationId xmlns:p14="http://schemas.microsoft.com/office/powerpoint/2010/main" val="1991167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AED0BD6-75C4-4745-A5C4-905F4DB2A0D0}" type="datetime1">
              <a:rPr lang="en-US" smtClean="0"/>
              <a:t>10/11/2021</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C591F483-FCE9-4CF0-A02A-6AE890D5F911}" type="slidenum">
              <a:rPr lang="en-US" smtClean="0"/>
              <a:t>‹#›</a:t>
            </a:fld>
            <a:endParaRPr lang="en-US"/>
          </a:p>
        </p:txBody>
      </p:sp>
    </p:spTree>
    <p:extLst>
      <p:ext uri="{BB962C8B-B14F-4D97-AF65-F5344CB8AC3E}">
        <p14:creationId xmlns:p14="http://schemas.microsoft.com/office/powerpoint/2010/main" val="4053850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C9D9698F-70A2-404C-89F8-9D4092C34D42}" type="datetime1">
              <a:rPr lang="en-US" smtClean="0"/>
              <a:t>10/11/2021</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C591F483-FCE9-4CF0-A02A-6AE890D5F911}" type="slidenum">
              <a:rPr lang="en-US" smtClean="0"/>
              <a:t>‹#›</a:t>
            </a:fld>
            <a:endParaRPr lang="en-US"/>
          </a:p>
        </p:txBody>
      </p:sp>
    </p:spTree>
    <p:extLst>
      <p:ext uri="{BB962C8B-B14F-4D97-AF65-F5344CB8AC3E}">
        <p14:creationId xmlns:p14="http://schemas.microsoft.com/office/powerpoint/2010/main" val="4105980869"/>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hf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6963" y="1152872"/>
            <a:ext cx="7315200" cy="2829799"/>
          </a:xfrm>
        </p:spPr>
        <p:txBody>
          <a:bodyPr>
            <a:normAutofit/>
          </a:bodyPr>
          <a:lstStyle/>
          <a:p>
            <a:r>
              <a:rPr lang="en-US" sz="4800" dirty="0" smtClean="0"/>
              <a:t>Flight</a:t>
            </a:r>
            <a:r>
              <a:rPr lang="en-US" sz="4800" dirty="0" smtClean="0"/>
              <a:t> </a:t>
            </a:r>
            <a:r>
              <a:rPr lang="en-US" sz="4800" dirty="0" smtClean="0"/>
              <a:t>Price </a:t>
            </a:r>
            <a:br>
              <a:rPr lang="en-US" sz="4800" dirty="0" smtClean="0"/>
            </a:br>
            <a:r>
              <a:rPr lang="en-US" sz="4800" dirty="0" smtClean="0"/>
              <a:t>Prediction</a:t>
            </a:r>
            <a:endParaRPr lang="en-US" sz="3600" dirty="0"/>
          </a:p>
        </p:txBody>
      </p:sp>
      <p:sp>
        <p:nvSpPr>
          <p:cNvPr id="3" name="Subtitle 2"/>
          <p:cNvSpPr>
            <a:spLocks noGrp="1"/>
          </p:cNvSpPr>
          <p:nvPr>
            <p:ph type="subTitle" idx="1"/>
          </p:nvPr>
        </p:nvSpPr>
        <p:spPr>
          <a:xfrm>
            <a:off x="206963" y="4235255"/>
            <a:ext cx="7315200" cy="1362270"/>
          </a:xfrm>
        </p:spPr>
        <p:txBody>
          <a:bodyPr>
            <a:normAutofit/>
          </a:bodyPr>
          <a:lstStyle/>
          <a:p>
            <a:r>
              <a:rPr lang="en-US" sz="2600" dirty="0">
                <a:solidFill>
                  <a:schemeClr val="bg2">
                    <a:lumMod val="60000"/>
                    <a:lumOff val="40000"/>
                  </a:schemeClr>
                </a:solidFill>
              </a:rPr>
              <a:t>Priyadarsi Das</a:t>
            </a:r>
          </a:p>
          <a:p>
            <a:r>
              <a:rPr lang="en-US" sz="2600" dirty="0">
                <a:solidFill>
                  <a:schemeClr val="bg2">
                    <a:lumMod val="60000"/>
                    <a:lumOff val="40000"/>
                  </a:schemeClr>
                </a:solidFill>
              </a:rPr>
              <a:t>priyadarsidas1@gmail.com</a:t>
            </a:r>
          </a:p>
        </p:txBody>
      </p:sp>
      <p:pic>
        <p:nvPicPr>
          <p:cNvPr id="1026" name="Picture 2" descr="When will international flights resume in India? Know all the details here  - Information News"/>
          <p:cNvPicPr>
            <a:picLocks noChangeAspect="1" noChangeArrowheads="1"/>
          </p:cNvPicPr>
          <p:nvPr/>
        </p:nvPicPr>
        <p:blipFill rotWithShape="1">
          <a:blip r:embed="rId2">
            <a:extLst>
              <a:ext uri="{28A0092B-C50C-407E-A947-70E740481C1C}">
                <a14:useLocalDpi xmlns:a14="http://schemas.microsoft.com/office/drawing/2010/main" val="0"/>
              </a:ext>
            </a:extLst>
          </a:blip>
          <a:srcRect l="15246" r="13571"/>
          <a:stretch/>
        </p:blipFill>
        <p:spPr bwMode="auto">
          <a:xfrm>
            <a:off x="5391955" y="759854"/>
            <a:ext cx="6800045" cy="5331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0046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Building without Pipelines</a:t>
            </a:r>
            <a:endParaRPr lang="en-US" dirty="0"/>
          </a:p>
        </p:txBody>
      </p:sp>
      <p:sp>
        <p:nvSpPr>
          <p:cNvPr id="3" name="Content Placeholder 2"/>
          <p:cNvSpPr>
            <a:spLocks noGrp="1"/>
          </p:cNvSpPr>
          <p:nvPr>
            <p:ph idx="1"/>
          </p:nvPr>
        </p:nvSpPr>
        <p:spPr/>
        <p:txBody>
          <a:bodyPr/>
          <a:lstStyle/>
          <a:p>
            <a:r>
              <a:rPr lang="en-US" b="1" dirty="0" smtClean="0"/>
              <a:t>Linear Regression</a:t>
            </a:r>
          </a:p>
          <a:p>
            <a:r>
              <a:rPr lang="en-US" dirty="0"/>
              <a:t>R2 Score: </a:t>
            </a:r>
            <a:r>
              <a:rPr lang="en-US" dirty="0" smtClean="0"/>
              <a:t>0.40</a:t>
            </a:r>
          </a:p>
          <a:p>
            <a:r>
              <a:rPr lang="en-US" dirty="0" smtClean="0"/>
              <a:t>It is seen that applying lasso does not improve the score</a:t>
            </a:r>
          </a:p>
          <a:p>
            <a:r>
              <a:rPr lang="en-US" b="1" dirty="0" err="1" smtClean="0"/>
              <a:t>Catboost</a:t>
            </a:r>
            <a:r>
              <a:rPr lang="en-US" b="1" dirty="0" smtClean="0"/>
              <a:t> </a:t>
            </a:r>
            <a:r>
              <a:rPr lang="en-US" b="1" dirty="0" err="1" smtClean="0"/>
              <a:t>Regressor</a:t>
            </a:r>
            <a:endParaRPr lang="en-US" b="1" dirty="0" smtClean="0"/>
          </a:p>
          <a:p>
            <a:r>
              <a:rPr lang="en-US" dirty="0"/>
              <a:t>R2 Score </a:t>
            </a:r>
            <a:r>
              <a:rPr lang="en-US" dirty="0" smtClean="0"/>
              <a:t>0.54</a:t>
            </a:r>
            <a:endParaRPr lang="en-US" dirty="0"/>
          </a:p>
          <a:p>
            <a:r>
              <a:rPr lang="en-US" b="1" dirty="0" smtClean="0"/>
              <a:t>Decision Tree </a:t>
            </a:r>
            <a:r>
              <a:rPr lang="en-US" b="1" dirty="0" err="1" smtClean="0"/>
              <a:t>Regressor</a:t>
            </a:r>
            <a:endParaRPr lang="en-US" b="1" dirty="0" smtClean="0"/>
          </a:p>
          <a:p>
            <a:r>
              <a:rPr lang="en-US" dirty="0"/>
              <a:t>R2 Score: </a:t>
            </a:r>
            <a:r>
              <a:rPr lang="en-US" dirty="0" smtClean="0"/>
              <a:t>0.67</a:t>
            </a:r>
            <a:endParaRPr lang="en-US" dirty="0" smtClean="0"/>
          </a:p>
          <a:p>
            <a:pPr marL="0" indent="0">
              <a:buNone/>
            </a:pPr>
            <a:r>
              <a:rPr lang="en-US" dirty="0" smtClean="0"/>
              <a:t>----------------------------------------------------</a:t>
            </a:r>
            <a:endParaRPr lang="en-US" dirty="0"/>
          </a:p>
          <a:p>
            <a:r>
              <a:rPr lang="en-US" dirty="0" err="1" smtClean="0"/>
              <a:t>Hyperparameter</a:t>
            </a:r>
            <a:r>
              <a:rPr lang="en-US" dirty="0" smtClean="0"/>
              <a:t> tuning on </a:t>
            </a:r>
            <a:r>
              <a:rPr lang="en-US" dirty="0" err="1" smtClean="0"/>
              <a:t>Catboost</a:t>
            </a:r>
            <a:r>
              <a:rPr lang="en-US" dirty="0" smtClean="0"/>
              <a:t> </a:t>
            </a:r>
            <a:r>
              <a:rPr lang="en-US" dirty="0" err="1" smtClean="0"/>
              <a:t>Regressor</a:t>
            </a:r>
            <a:r>
              <a:rPr lang="en-US" dirty="0" smtClean="0"/>
              <a:t> gives us </a:t>
            </a:r>
          </a:p>
          <a:p>
            <a:r>
              <a:rPr lang="en-US" dirty="0"/>
              <a:t>R2 Score: </a:t>
            </a:r>
            <a:r>
              <a:rPr lang="en-US" dirty="0" smtClean="0"/>
              <a:t>0.79</a:t>
            </a:r>
            <a:endParaRPr lang="en-US" dirty="0"/>
          </a:p>
        </p:txBody>
      </p:sp>
      <p:sp>
        <p:nvSpPr>
          <p:cNvPr id="4" name="Slide Number Placeholder 3"/>
          <p:cNvSpPr>
            <a:spLocks noGrp="1"/>
          </p:cNvSpPr>
          <p:nvPr>
            <p:ph type="sldNum" sz="quarter" idx="12"/>
          </p:nvPr>
        </p:nvSpPr>
        <p:spPr/>
        <p:txBody>
          <a:bodyPr/>
          <a:lstStyle/>
          <a:p>
            <a:fld id="{C591F483-FCE9-4CF0-A02A-6AE890D5F911}" type="slidenum">
              <a:rPr lang="en-US" smtClean="0"/>
              <a:t>10</a:t>
            </a:fld>
            <a:endParaRPr lang="en-US"/>
          </a:p>
        </p:txBody>
      </p:sp>
      <p:sp>
        <p:nvSpPr>
          <p:cNvPr id="5"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B1BED6"/>
                </a:solidFill>
                <a:effectLst/>
                <a:latin typeface="Courier New" panose="02070309020205020404" pitchFamily="49" charset="0"/>
                <a:cs typeface="Courier New" panose="02070309020205020404" pitchFamily="49" charset="0"/>
              </a:rPr>
              <a:t>0.916</a:t>
            </a:r>
            <a:r>
              <a:rPr kumimoji="0" lang="en-US" altLang="en-US" sz="11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1003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Building with Pipelines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Standard Scaler + Different Models gives the following results:</a:t>
            </a:r>
          </a:p>
          <a:p>
            <a:r>
              <a:rPr lang="en-US" dirty="0"/>
              <a:t>('</a:t>
            </a:r>
            <a:r>
              <a:rPr lang="en-US" dirty="0" err="1"/>
              <a:t>RandomForest</a:t>
            </a:r>
            <a:r>
              <a:rPr lang="en-US" dirty="0"/>
              <a:t>', 0.7737133155510799),</a:t>
            </a:r>
          </a:p>
          <a:p>
            <a:r>
              <a:rPr lang="en-US" dirty="0"/>
              <a:t> ('XGB', 0.7721565966304781),</a:t>
            </a:r>
          </a:p>
          <a:p>
            <a:r>
              <a:rPr lang="en-US" dirty="0"/>
              <a:t> ('Bagging', 0.768521813976206),</a:t>
            </a:r>
          </a:p>
          <a:p>
            <a:r>
              <a:rPr lang="en-US" dirty="0"/>
              <a:t> ('</a:t>
            </a:r>
            <a:r>
              <a:rPr lang="en-US" dirty="0" err="1"/>
              <a:t>ExtraTree</a:t>
            </a:r>
            <a:r>
              <a:rPr lang="en-US" dirty="0"/>
              <a:t>', 0.7652555880472789),</a:t>
            </a:r>
          </a:p>
          <a:p>
            <a:r>
              <a:rPr lang="en-US" dirty="0"/>
              <a:t> ('</a:t>
            </a:r>
            <a:r>
              <a:rPr lang="en-US" dirty="0" err="1"/>
              <a:t>DecisionTree</a:t>
            </a:r>
            <a:r>
              <a:rPr lang="en-US" dirty="0"/>
              <a:t>', 0.7366634098728845),</a:t>
            </a:r>
          </a:p>
          <a:p>
            <a:r>
              <a:rPr lang="en-US" dirty="0"/>
              <a:t> ('</a:t>
            </a:r>
            <a:r>
              <a:rPr lang="en-US" dirty="0" err="1"/>
              <a:t>KNeighbors</a:t>
            </a:r>
            <a:r>
              <a:rPr lang="en-US" dirty="0"/>
              <a:t>', 0.7285571834918082),</a:t>
            </a:r>
          </a:p>
          <a:p>
            <a:r>
              <a:rPr lang="en-US" dirty="0"/>
              <a:t> ('</a:t>
            </a:r>
            <a:r>
              <a:rPr lang="en-US" dirty="0" err="1"/>
              <a:t>GradientBoosting</a:t>
            </a:r>
            <a:r>
              <a:rPr lang="en-US" dirty="0"/>
              <a:t>', 0.7146707134287512),</a:t>
            </a:r>
          </a:p>
          <a:p>
            <a:r>
              <a:rPr lang="en-US" dirty="0"/>
              <a:t> ('</a:t>
            </a:r>
            <a:r>
              <a:rPr lang="en-US" dirty="0" err="1"/>
              <a:t>AdaBoost</a:t>
            </a:r>
            <a:r>
              <a:rPr lang="en-US" dirty="0"/>
              <a:t>', 0.5342314187180923),</a:t>
            </a:r>
          </a:p>
          <a:p>
            <a:r>
              <a:rPr lang="en-US" dirty="0"/>
              <a:t> ('Lasso', 0.35535718041359826),</a:t>
            </a:r>
          </a:p>
          <a:p>
            <a:r>
              <a:rPr lang="en-US" dirty="0"/>
              <a:t> ('</a:t>
            </a:r>
            <a:r>
              <a:rPr lang="en-US" dirty="0" err="1"/>
              <a:t>BayesianRidge</a:t>
            </a:r>
            <a:r>
              <a:rPr lang="en-US" dirty="0"/>
              <a:t>', 0.35533442615845495),</a:t>
            </a:r>
          </a:p>
          <a:p>
            <a:r>
              <a:rPr lang="en-US" dirty="0"/>
              <a:t> ('Ridge', 0.35509277295127145),</a:t>
            </a:r>
          </a:p>
          <a:p>
            <a:r>
              <a:rPr lang="en-US" dirty="0"/>
              <a:t> ('SGD', 0.35505771094734817),</a:t>
            </a:r>
          </a:p>
          <a:p>
            <a:r>
              <a:rPr lang="en-US" dirty="0"/>
              <a:t> ('</a:t>
            </a:r>
            <a:r>
              <a:rPr lang="en-US" dirty="0" err="1"/>
              <a:t>LinearRegression</a:t>
            </a:r>
            <a:r>
              <a:rPr lang="en-US" dirty="0"/>
              <a:t>', 0.35494103981942765),</a:t>
            </a:r>
          </a:p>
          <a:p>
            <a:r>
              <a:rPr lang="en-US" dirty="0"/>
              <a:t> ('Huber', 0.3476090221928619),</a:t>
            </a:r>
          </a:p>
          <a:p>
            <a:r>
              <a:rPr lang="en-US" dirty="0"/>
              <a:t> ('</a:t>
            </a:r>
            <a:r>
              <a:rPr lang="en-US" dirty="0" err="1"/>
              <a:t>ElasticNet</a:t>
            </a:r>
            <a:r>
              <a:rPr lang="en-US" dirty="0"/>
              <a:t>', 0.33525059588248646),</a:t>
            </a:r>
          </a:p>
          <a:p>
            <a:r>
              <a:rPr lang="en-US" dirty="0"/>
              <a:t> ('RANSAC', -1.5679017564873194)</a:t>
            </a:r>
            <a:endParaRPr lang="en-US" dirty="0"/>
          </a:p>
        </p:txBody>
      </p:sp>
      <p:sp>
        <p:nvSpPr>
          <p:cNvPr id="4" name="Slide Number Placeholder 3"/>
          <p:cNvSpPr>
            <a:spLocks noGrp="1"/>
          </p:cNvSpPr>
          <p:nvPr>
            <p:ph type="sldNum" sz="quarter" idx="12"/>
          </p:nvPr>
        </p:nvSpPr>
        <p:spPr/>
        <p:txBody>
          <a:bodyPr/>
          <a:lstStyle/>
          <a:p>
            <a:fld id="{C591F483-FCE9-4CF0-A02A-6AE890D5F911}" type="slidenum">
              <a:rPr lang="en-US" smtClean="0"/>
              <a:t>11</a:t>
            </a:fld>
            <a:endParaRPr lang="en-US"/>
          </a:p>
        </p:txBody>
      </p:sp>
    </p:spTree>
    <p:extLst>
      <p:ext uri="{BB962C8B-B14F-4D97-AF65-F5344CB8AC3E}">
        <p14:creationId xmlns:p14="http://schemas.microsoft.com/office/powerpoint/2010/main" val="1712140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Feature Selection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smtClean="0"/>
              <a:t>SelectKBest</a:t>
            </a:r>
            <a:r>
              <a:rPr lang="en-US" dirty="0" smtClean="0"/>
              <a:t> and </a:t>
            </a:r>
            <a:r>
              <a:rPr lang="en-US" dirty="0" err="1" smtClean="0"/>
              <a:t>f_regression</a:t>
            </a:r>
            <a:r>
              <a:rPr lang="en-US" dirty="0" smtClean="0"/>
              <a:t> is  used to select </a:t>
            </a:r>
            <a:r>
              <a:rPr lang="en-US" dirty="0"/>
              <a:t>5</a:t>
            </a:r>
            <a:r>
              <a:rPr lang="en-US" dirty="0" smtClean="0"/>
              <a:t> </a:t>
            </a:r>
            <a:r>
              <a:rPr lang="en-US" dirty="0" smtClean="0"/>
              <a:t>best parameters</a:t>
            </a:r>
          </a:p>
          <a:p>
            <a:r>
              <a:rPr lang="en-US" dirty="0"/>
              <a:t>('</a:t>
            </a:r>
            <a:r>
              <a:rPr lang="en-US" dirty="0" err="1"/>
              <a:t>RandomForest</a:t>
            </a:r>
            <a:r>
              <a:rPr lang="en-US" dirty="0"/>
              <a:t>', 0.7226028304238262),</a:t>
            </a:r>
          </a:p>
          <a:p>
            <a:r>
              <a:rPr lang="en-US" dirty="0"/>
              <a:t> ('XGB', 0.7196365403688934),</a:t>
            </a:r>
          </a:p>
          <a:p>
            <a:r>
              <a:rPr lang="en-US" dirty="0"/>
              <a:t> ('Bagging', 0.7190536716896716),</a:t>
            </a:r>
          </a:p>
          <a:p>
            <a:r>
              <a:rPr lang="en-US" dirty="0"/>
              <a:t> ('</a:t>
            </a:r>
            <a:r>
              <a:rPr lang="en-US" dirty="0" err="1"/>
              <a:t>ExtraTree</a:t>
            </a:r>
            <a:r>
              <a:rPr lang="en-US" dirty="0"/>
              <a:t>', 0.7171207711315791),</a:t>
            </a:r>
          </a:p>
          <a:p>
            <a:r>
              <a:rPr lang="en-US" dirty="0"/>
              <a:t> ('</a:t>
            </a:r>
            <a:r>
              <a:rPr lang="en-US" dirty="0" err="1"/>
              <a:t>DecisionTree</a:t>
            </a:r>
            <a:r>
              <a:rPr lang="en-US" dirty="0"/>
              <a:t>', 0.6660167591680335),</a:t>
            </a:r>
          </a:p>
          <a:p>
            <a:r>
              <a:rPr lang="en-US" dirty="0"/>
              <a:t> ('</a:t>
            </a:r>
            <a:r>
              <a:rPr lang="en-US" dirty="0" err="1"/>
              <a:t>KNeighbors</a:t>
            </a:r>
            <a:r>
              <a:rPr lang="en-US" dirty="0"/>
              <a:t>', 0.6577487250984307),</a:t>
            </a:r>
          </a:p>
          <a:p>
            <a:r>
              <a:rPr lang="en-US" dirty="0"/>
              <a:t> ('</a:t>
            </a:r>
            <a:r>
              <a:rPr lang="en-US" dirty="0" err="1"/>
              <a:t>GradientBoosting</a:t>
            </a:r>
            <a:r>
              <a:rPr lang="en-US" dirty="0"/>
              <a:t>', 0.5951089692825902),</a:t>
            </a:r>
          </a:p>
          <a:p>
            <a:r>
              <a:rPr lang="en-US" dirty="0"/>
              <a:t> ('</a:t>
            </a:r>
            <a:r>
              <a:rPr lang="en-US" dirty="0" err="1"/>
              <a:t>AdaBoost</a:t>
            </a:r>
            <a:r>
              <a:rPr lang="en-US" dirty="0"/>
              <a:t>', 0.47507606618230164),</a:t>
            </a:r>
          </a:p>
          <a:p>
            <a:r>
              <a:rPr lang="en-US" dirty="0"/>
              <a:t> ('Lasso', 0.32226999333253586),</a:t>
            </a:r>
          </a:p>
          <a:p>
            <a:r>
              <a:rPr lang="en-US" dirty="0"/>
              <a:t> ('</a:t>
            </a:r>
            <a:r>
              <a:rPr lang="en-US" dirty="0" err="1"/>
              <a:t>BayesianRidge</a:t>
            </a:r>
            <a:r>
              <a:rPr lang="en-US" dirty="0"/>
              <a:t>', 0.3222148887349419),</a:t>
            </a:r>
          </a:p>
          <a:p>
            <a:r>
              <a:rPr lang="en-US" dirty="0"/>
              <a:t> ('Ridge', 0.32190115146847426),</a:t>
            </a:r>
          </a:p>
          <a:p>
            <a:r>
              <a:rPr lang="en-US" dirty="0"/>
              <a:t> ('</a:t>
            </a:r>
            <a:r>
              <a:rPr lang="en-US" dirty="0" err="1"/>
              <a:t>LinearRegression</a:t>
            </a:r>
            <a:r>
              <a:rPr lang="en-US" dirty="0"/>
              <a:t>', 0.3217400746156712),</a:t>
            </a:r>
          </a:p>
          <a:p>
            <a:r>
              <a:rPr lang="en-US" dirty="0"/>
              <a:t> ('SGD', 0.3214719656793145),</a:t>
            </a:r>
          </a:p>
          <a:p>
            <a:r>
              <a:rPr lang="en-US" dirty="0"/>
              <a:t> ('Huber', 0.31585986886787304),</a:t>
            </a:r>
          </a:p>
          <a:p>
            <a:r>
              <a:rPr lang="en-US" dirty="0"/>
              <a:t> ('</a:t>
            </a:r>
            <a:r>
              <a:rPr lang="en-US" dirty="0" err="1"/>
              <a:t>ElasticNet</a:t>
            </a:r>
            <a:r>
              <a:rPr lang="en-US" dirty="0"/>
              <a:t>', 0.3082572973295982),</a:t>
            </a:r>
          </a:p>
          <a:p>
            <a:r>
              <a:rPr lang="en-US" dirty="0"/>
              <a:t> ('RANSAC', -0.9887182671427327)</a:t>
            </a:r>
            <a:endParaRPr lang="en-US" dirty="0"/>
          </a:p>
        </p:txBody>
      </p:sp>
      <p:sp>
        <p:nvSpPr>
          <p:cNvPr id="4" name="Slide Number Placeholder 3"/>
          <p:cNvSpPr>
            <a:spLocks noGrp="1"/>
          </p:cNvSpPr>
          <p:nvPr>
            <p:ph type="sldNum" sz="quarter" idx="12"/>
          </p:nvPr>
        </p:nvSpPr>
        <p:spPr/>
        <p:txBody>
          <a:bodyPr/>
          <a:lstStyle/>
          <a:p>
            <a:fld id="{C591F483-FCE9-4CF0-A02A-6AE890D5F911}" type="slidenum">
              <a:rPr lang="en-US" smtClean="0"/>
              <a:t>12</a:t>
            </a:fld>
            <a:endParaRPr lang="en-US"/>
          </a:p>
        </p:txBody>
      </p:sp>
    </p:spTree>
    <p:extLst>
      <p:ext uri="{BB962C8B-B14F-4D97-AF65-F5344CB8AC3E}">
        <p14:creationId xmlns:p14="http://schemas.microsoft.com/office/powerpoint/2010/main" val="546776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Feature Extraction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Standard Scaler and PCA are used to perform Feature Extraction</a:t>
            </a:r>
          </a:p>
          <a:p>
            <a:r>
              <a:rPr lang="en-US" dirty="0"/>
              <a:t>('</a:t>
            </a:r>
            <a:r>
              <a:rPr lang="en-US" dirty="0" err="1"/>
              <a:t>RandomForest</a:t>
            </a:r>
            <a:r>
              <a:rPr lang="en-US" dirty="0"/>
              <a:t>', 0.7694795730293345),</a:t>
            </a:r>
          </a:p>
          <a:p>
            <a:r>
              <a:rPr lang="en-US" dirty="0"/>
              <a:t> ('XGB', 0.7669908088760066),</a:t>
            </a:r>
          </a:p>
          <a:p>
            <a:r>
              <a:rPr lang="en-US" dirty="0"/>
              <a:t> ('</a:t>
            </a:r>
            <a:r>
              <a:rPr lang="en-US" dirty="0" err="1"/>
              <a:t>ExtraTree</a:t>
            </a:r>
            <a:r>
              <a:rPr lang="en-US" dirty="0"/>
              <a:t>', 0.7641640308254056),</a:t>
            </a:r>
          </a:p>
          <a:p>
            <a:r>
              <a:rPr lang="en-US" dirty="0"/>
              <a:t> ('Bagging', 0.75990267570043),</a:t>
            </a:r>
          </a:p>
          <a:p>
            <a:r>
              <a:rPr lang="en-US" dirty="0"/>
              <a:t> ('</a:t>
            </a:r>
            <a:r>
              <a:rPr lang="en-US" dirty="0" err="1"/>
              <a:t>DecisionTree</a:t>
            </a:r>
            <a:r>
              <a:rPr lang="en-US" dirty="0"/>
              <a:t>', 0.7327265753845841),</a:t>
            </a:r>
          </a:p>
          <a:p>
            <a:r>
              <a:rPr lang="en-US" dirty="0"/>
              <a:t> ('</a:t>
            </a:r>
            <a:r>
              <a:rPr lang="en-US" dirty="0" err="1"/>
              <a:t>KNeighbors</a:t>
            </a:r>
            <a:r>
              <a:rPr lang="en-US" dirty="0"/>
              <a:t>', 0.7246983217598224),</a:t>
            </a:r>
          </a:p>
          <a:p>
            <a:r>
              <a:rPr lang="en-US" dirty="0"/>
              <a:t> ('</a:t>
            </a:r>
            <a:r>
              <a:rPr lang="en-US" dirty="0" err="1"/>
              <a:t>GradientBoosting</a:t>
            </a:r>
            <a:r>
              <a:rPr lang="en-US" dirty="0"/>
              <a:t>', 0.7093315823998628),</a:t>
            </a:r>
          </a:p>
          <a:p>
            <a:r>
              <a:rPr lang="en-US" dirty="0"/>
              <a:t> ('</a:t>
            </a:r>
            <a:r>
              <a:rPr lang="en-US" dirty="0" err="1"/>
              <a:t>AdaBoost</a:t>
            </a:r>
            <a:r>
              <a:rPr lang="en-US" dirty="0"/>
              <a:t>', 0.5168338066329536),</a:t>
            </a:r>
          </a:p>
          <a:p>
            <a:r>
              <a:rPr lang="en-US" dirty="0"/>
              <a:t> ('</a:t>
            </a:r>
            <a:r>
              <a:rPr lang="en-US" dirty="0" err="1"/>
              <a:t>BayesianRidge</a:t>
            </a:r>
            <a:r>
              <a:rPr lang="en-US" dirty="0"/>
              <a:t>', 0.3553760069061956),</a:t>
            </a:r>
          </a:p>
          <a:p>
            <a:r>
              <a:rPr lang="en-US" dirty="0"/>
              <a:t> ('Lasso', 0.35537570670271235),</a:t>
            </a:r>
          </a:p>
          <a:p>
            <a:r>
              <a:rPr lang="en-US" dirty="0"/>
              <a:t> ('Ridge', 0.35537457677369233),</a:t>
            </a:r>
          </a:p>
          <a:p>
            <a:r>
              <a:rPr lang="en-US" dirty="0"/>
              <a:t> ('</a:t>
            </a:r>
            <a:r>
              <a:rPr lang="en-US" dirty="0" err="1"/>
              <a:t>LinearRegression</a:t>
            </a:r>
            <a:r>
              <a:rPr lang="en-US" dirty="0"/>
              <a:t>', 0.3553740893800761),</a:t>
            </a:r>
          </a:p>
          <a:p>
            <a:r>
              <a:rPr lang="en-US" dirty="0"/>
              <a:t> ('SGD', 0.35488732875976003),</a:t>
            </a:r>
          </a:p>
          <a:p>
            <a:r>
              <a:rPr lang="en-US" dirty="0"/>
              <a:t> ('Huber', 0.3480517004642746),</a:t>
            </a:r>
          </a:p>
          <a:p>
            <a:r>
              <a:rPr lang="en-US" dirty="0"/>
              <a:t> ('</a:t>
            </a:r>
            <a:r>
              <a:rPr lang="en-US" dirty="0" err="1"/>
              <a:t>ElasticNet</a:t>
            </a:r>
            <a:r>
              <a:rPr lang="en-US" dirty="0"/>
              <a:t>', 0.31621858983520335),</a:t>
            </a:r>
          </a:p>
          <a:p>
            <a:r>
              <a:rPr lang="en-US" dirty="0"/>
              <a:t> ('RANSAC', -0.6812128283845481)</a:t>
            </a:r>
            <a:endParaRPr lang="en-US" dirty="0"/>
          </a:p>
        </p:txBody>
      </p:sp>
      <p:sp>
        <p:nvSpPr>
          <p:cNvPr id="4" name="Slide Number Placeholder 3"/>
          <p:cNvSpPr>
            <a:spLocks noGrp="1"/>
          </p:cNvSpPr>
          <p:nvPr>
            <p:ph type="sldNum" sz="quarter" idx="12"/>
          </p:nvPr>
        </p:nvSpPr>
        <p:spPr/>
        <p:txBody>
          <a:bodyPr/>
          <a:lstStyle/>
          <a:p>
            <a:fld id="{C591F483-FCE9-4CF0-A02A-6AE890D5F911}" type="slidenum">
              <a:rPr lang="en-US" smtClean="0"/>
              <a:t>13</a:t>
            </a:fld>
            <a:endParaRPr lang="en-US"/>
          </a:p>
        </p:txBody>
      </p:sp>
    </p:spTree>
    <p:extLst>
      <p:ext uri="{BB962C8B-B14F-4D97-AF65-F5344CB8AC3E}">
        <p14:creationId xmlns:p14="http://schemas.microsoft.com/office/powerpoint/2010/main" val="3298935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 parameter Tuning of Final Models</a:t>
            </a:r>
            <a:endParaRPr lang="en-US" dirty="0"/>
          </a:p>
        </p:txBody>
      </p:sp>
      <p:sp>
        <p:nvSpPr>
          <p:cNvPr id="3" name="Content Placeholder 2"/>
          <p:cNvSpPr>
            <a:spLocks noGrp="1"/>
          </p:cNvSpPr>
          <p:nvPr>
            <p:ph idx="1"/>
          </p:nvPr>
        </p:nvSpPr>
        <p:spPr/>
        <p:txBody>
          <a:bodyPr/>
          <a:lstStyle/>
          <a:p>
            <a:pPr marL="0" indent="0">
              <a:buNone/>
            </a:pPr>
            <a:r>
              <a:rPr lang="en-US" dirty="0" smtClean="0"/>
              <a:t>Models and R2 Score with </a:t>
            </a:r>
            <a:r>
              <a:rPr lang="en-US" dirty="0" err="1" smtClean="0"/>
              <a:t>GridSearchCV</a:t>
            </a:r>
            <a:endParaRPr lang="en-US" dirty="0" smtClean="0"/>
          </a:p>
          <a:p>
            <a:r>
              <a:rPr lang="en-US" dirty="0" smtClean="0"/>
              <a:t>'</a:t>
            </a:r>
            <a:r>
              <a:rPr lang="en-US" dirty="0" err="1" smtClean="0"/>
              <a:t>RandomForest</a:t>
            </a:r>
            <a:r>
              <a:rPr lang="en-US" dirty="0"/>
              <a:t>', </a:t>
            </a:r>
            <a:r>
              <a:rPr lang="en-US" dirty="0" smtClean="0"/>
              <a:t>0.77</a:t>
            </a:r>
            <a:endParaRPr lang="en-US" dirty="0"/>
          </a:p>
          <a:p>
            <a:r>
              <a:rPr lang="en-US" b="1" dirty="0" smtClean="0">
                <a:solidFill>
                  <a:srgbClr val="FFFF00"/>
                </a:solidFill>
              </a:rPr>
              <a:t>'</a:t>
            </a:r>
            <a:r>
              <a:rPr lang="en-US" b="1" dirty="0" err="1" smtClean="0">
                <a:solidFill>
                  <a:srgbClr val="FFFF00"/>
                </a:solidFill>
              </a:rPr>
              <a:t>GradientBoosting</a:t>
            </a:r>
            <a:r>
              <a:rPr lang="en-US" b="1" dirty="0">
                <a:solidFill>
                  <a:srgbClr val="FFFF00"/>
                </a:solidFill>
              </a:rPr>
              <a:t>', </a:t>
            </a:r>
            <a:r>
              <a:rPr lang="en-US" b="1" dirty="0" smtClean="0">
                <a:solidFill>
                  <a:srgbClr val="FFFF00"/>
                </a:solidFill>
              </a:rPr>
              <a:t>0.795</a:t>
            </a:r>
            <a:endParaRPr lang="en-US" b="1" dirty="0" smtClean="0">
              <a:solidFill>
                <a:srgbClr val="FFFF00"/>
              </a:solidFill>
            </a:endParaRPr>
          </a:p>
          <a:p>
            <a:r>
              <a:rPr lang="en-US" dirty="0" smtClean="0"/>
              <a:t>‘Random Forest’ : </a:t>
            </a:r>
            <a:r>
              <a:rPr lang="en-US" dirty="0" smtClean="0"/>
              <a:t>0.77</a:t>
            </a:r>
            <a:endParaRPr lang="en-US" dirty="0" smtClean="0"/>
          </a:p>
          <a:p>
            <a:r>
              <a:rPr lang="en-US" dirty="0" smtClean="0"/>
              <a:t>‘XGB’ : </a:t>
            </a:r>
            <a:r>
              <a:rPr lang="en-US" dirty="0" smtClean="0"/>
              <a:t>0.79</a:t>
            </a:r>
            <a:endParaRPr lang="en-US" dirty="0"/>
          </a:p>
        </p:txBody>
      </p:sp>
      <p:sp>
        <p:nvSpPr>
          <p:cNvPr id="4" name="Slide Number Placeholder 3"/>
          <p:cNvSpPr>
            <a:spLocks noGrp="1"/>
          </p:cNvSpPr>
          <p:nvPr>
            <p:ph type="sldNum" sz="quarter" idx="12"/>
          </p:nvPr>
        </p:nvSpPr>
        <p:spPr/>
        <p:txBody>
          <a:bodyPr/>
          <a:lstStyle/>
          <a:p>
            <a:fld id="{C591F483-FCE9-4CF0-A02A-6AE890D5F911}" type="slidenum">
              <a:rPr lang="en-US" smtClean="0"/>
              <a:t>14</a:t>
            </a:fld>
            <a:endParaRPr lang="en-US"/>
          </a:p>
        </p:txBody>
      </p:sp>
    </p:spTree>
    <p:extLst>
      <p:ext uri="{BB962C8B-B14F-4D97-AF65-F5344CB8AC3E}">
        <p14:creationId xmlns:p14="http://schemas.microsoft.com/office/powerpoint/2010/main" val="2399967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Conclusion</a:t>
            </a:r>
            <a:endParaRPr lang="en-US" sz="3000" dirty="0"/>
          </a:p>
        </p:txBody>
      </p:sp>
      <p:sp>
        <p:nvSpPr>
          <p:cNvPr id="3" name="Content Placeholder 2"/>
          <p:cNvSpPr>
            <a:spLocks noGrp="1"/>
          </p:cNvSpPr>
          <p:nvPr>
            <p:ph idx="1"/>
          </p:nvPr>
        </p:nvSpPr>
        <p:spPr/>
        <p:txBody>
          <a:bodyPr/>
          <a:lstStyle/>
          <a:p>
            <a:pPr marL="502920" lvl="1" indent="0">
              <a:buNone/>
            </a:pPr>
            <a:r>
              <a:rPr lang="en-US" dirty="0" smtClean="0"/>
              <a:t>Base models with pipelines will all features gives better results than applying Feature Selection &amp; Feature Extraction.</a:t>
            </a:r>
          </a:p>
          <a:p>
            <a:pPr marL="502920" lvl="1" indent="0">
              <a:buNone/>
            </a:pPr>
            <a:endParaRPr lang="en-US" dirty="0"/>
          </a:p>
          <a:p>
            <a:pPr marL="502920" lvl="1" indent="0">
              <a:buNone/>
            </a:pPr>
            <a:r>
              <a:rPr lang="en-US" dirty="0" smtClean="0"/>
              <a:t>Gradient Boosting</a:t>
            </a:r>
            <a:r>
              <a:rPr lang="en-US" dirty="0" smtClean="0"/>
              <a:t> </a:t>
            </a:r>
            <a:r>
              <a:rPr lang="en-US" dirty="0" smtClean="0"/>
              <a:t>is selected as the final model at R2 Score of </a:t>
            </a:r>
            <a:r>
              <a:rPr lang="en-US" dirty="0" smtClean="0"/>
              <a:t>79.5 </a:t>
            </a:r>
            <a:r>
              <a:rPr lang="en-US" dirty="0" smtClean="0"/>
              <a:t>with Hyper-parameter tuning.</a:t>
            </a:r>
            <a:endParaRPr lang="en-US" dirty="0"/>
          </a:p>
        </p:txBody>
      </p:sp>
      <p:sp>
        <p:nvSpPr>
          <p:cNvPr id="4" name="Slide Number Placeholder 3"/>
          <p:cNvSpPr>
            <a:spLocks noGrp="1"/>
          </p:cNvSpPr>
          <p:nvPr>
            <p:ph type="sldNum" sz="quarter" idx="12"/>
          </p:nvPr>
        </p:nvSpPr>
        <p:spPr/>
        <p:txBody>
          <a:bodyPr/>
          <a:lstStyle/>
          <a:p>
            <a:fld id="{C591F483-FCE9-4CF0-A02A-6AE890D5F911}" type="slidenum">
              <a:rPr lang="en-US" smtClean="0"/>
              <a:t>15</a:t>
            </a:fld>
            <a:endParaRPr lang="en-US"/>
          </a:p>
        </p:txBody>
      </p:sp>
    </p:spTree>
    <p:extLst>
      <p:ext uri="{BB962C8B-B14F-4D97-AF65-F5344CB8AC3E}">
        <p14:creationId xmlns:p14="http://schemas.microsoft.com/office/powerpoint/2010/main" val="4198544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Scope of data science project</a:t>
            </a:r>
          </a:p>
        </p:txBody>
      </p:sp>
      <p:sp>
        <p:nvSpPr>
          <p:cNvPr id="6" name="Content Placeholder 5"/>
          <p:cNvSpPr>
            <a:spLocks noGrp="1"/>
          </p:cNvSpPr>
          <p:nvPr>
            <p:ph idx="1"/>
          </p:nvPr>
        </p:nvSpPr>
        <p:spPr>
          <a:xfrm>
            <a:off x="3722336" y="864108"/>
            <a:ext cx="5914824" cy="5120640"/>
          </a:xfrm>
        </p:spPr>
        <p:txBody>
          <a:bodyPr/>
          <a:lstStyle/>
          <a:p>
            <a:pPr>
              <a:spcAft>
                <a:spcPts val="1200"/>
              </a:spcAft>
            </a:pPr>
            <a:r>
              <a:rPr lang="en-US" dirty="0"/>
              <a:t>Data science tends to fall into three broad categories:</a:t>
            </a:r>
          </a:p>
          <a:p>
            <a:pPr lvl="1">
              <a:spcAft>
                <a:spcPts val="1200"/>
              </a:spcAft>
            </a:pPr>
            <a:r>
              <a:rPr lang="en-US" dirty="0">
                <a:solidFill>
                  <a:schemeClr val="accent1"/>
                </a:solidFill>
              </a:rPr>
              <a:t>Investigating</a:t>
            </a:r>
            <a:r>
              <a:rPr lang="en-US" dirty="0"/>
              <a:t> – aggregating and inspecting data to get basic insights on what is currently happening</a:t>
            </a:r>
          </a:p>
          <a:p>
            <a:pPr lvl="1">
              <a:spcAft>
                <a:spcPts val="1200"/>
              </a:spcAft>
            </a:pPr>
            <a:r>
              <a:rPr lang="en-US" dirty="0">
                <a:solidFill>
                  <a:schemeClr val="accent1"/>
                </a:solidFill>
              </a:rPr>
              <a:t>Predicting</a:t>
            </a:r>
            <a:r>
              <a:rPr lang="en-US" dirty="0"/>
              <a:t> – taking the data and using it to understand what will happen in the future</a:t>
            </a:r>
          </a:p>
          <a:p>
            <a:pPr lvl="1">
              <a:spcAft>
                <a:spcPts val="1200"/>
              </a:spcAft>
            </a:pPr>
            <a:r>
              <a:rPr lang="en-US" dirty="0">
                <a:solidFill>
                  <a:schemeClr val="accent1"/>
                </a:solidFill>
              </a:rPr>
              <a:t>Optimizing</a:t>
            </a:r>
            <a:r>
              <a:rPr lang="en-US" dirty="0"/>
              <a:t> – using the data to choose what the best choice of actions will be</a:t>
            </a:r>
          </a:p>
        </p:txBody>
      </p:sp>
      <p:sp>
        <p:nvSpPr>
          <p:cNvPr id="4" name="Slide Number Placeholder 3"/>
          <p:cNvSpPr>
            <a:spLocks noGrp="1"/>
          </p:cNvSpPr>
          <p:nvPr>
            <p:ph type="sldNum" sz="quarter" idx="12"/>
          </p:nvPr>
        </p:nvSpPr>
        <p:spPr/>
        <p:txBody>
          <a:bodyPr/>
          <a:lstStyle/>
          <a:p>
            <a:fld id="{C591F483-FCE9-4CF0-A02A-6AE890D5F911}" type="slidenum">
              <a:rPr lang="en-US" smtClean="0"/>
              <a:t>2</a:t>
            </a:fld>
            <a:endParaRPr lang="en-US"/>
          </a:p>
        </p:txBody>
      </p:sp>
      <p:cxnSp>
        <p:nvCxnSpPr>
          <p:cNvPr id="8" name="Straight Arrow Connector 7"/>
          <p:cNvCxnSpPr/>
          <p:nvPr/>
        </p:nvCxnSpPr>
        <p:spPr>
          <a:xfrm>
            <a:off x="9831714" y="2829036"/>
            <a:ext cx="0" cy="229132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0133272" y="4731249"/>
            <a:ext cx="1520576" cy="914400"/>
          </a:xfrm>
          <a:prstGeom prst="rect">
            <a:avLst/>
          </a:prstGeom>
        </p:spPr>
        <p:txBody>
          <a:bodyPr vert="horz" wrap="none" lIns="91440" tIns="45720" rIns="91440" bIns="45720" rtlCol="0" anchor="t" anchorCtr="0">
            <a:normAutofit/>
          </a:bodyPr>
          <a:lstStyle/>
          <a:p>
            <a:pPr marL="0" indent="0">
              <a:buNone/>
            </a:pPr>
            <a:r>
              <a:rPr lang="en-US">
                <a:solidFill>
                  <a:schemeClr val="accent1"/>
                </a:solidFill>
              </a:rPr>
              <a:t>Complex</a:t>
            </a:r>
            <a:endParaRPr lang="en-US" dirty="0">
              <a:solidFill>
                <a:schemeClr val="accent1"/>
              </a:solidFill>
            </a:endParaRPr>
          </a:p>
        </p:txBody>
      </p:sp>
      <p:sp>
        <p:nvSpPr>
          <p:cNvPr id="13" name="TextBox 12"/>
          <p:cNvSpPr txBox="1"/>
          <p:nvPr/>
        </p:nvSpPr>
        <p:spPr>
          <a:xfrm>
            <a:off x="10133272" y="2741487"/>
            <a:ext cx="1520576" cy="914400"/>
          </a:xfrm>
          <a:prstGeom prst="rect">
            <a:avLst/>
          </a:prstGeom>
        </p:spPr>
        <p:txBody>
          <a:bodyPr vert="horz" wrap="none" lIns="91440" tIns="45720" rIns="91440" bIns="45720" rtlCol="0" anchor="t" anchorCtr="0">
            <a:normAutofit/>
          </a:bodyPr>
          <a:lstStyle/>
          <a:p>
            <a:pPr marL="0" indent="0">
              <a:buNone/>
            </a:pPr>
            <a:r>
              <a:rPr lang="en-US">
                <a:solidFill>
                  <a:schemeClr val="accent1"/>
                </a:solidFill>
              </a:rPr>
              <a:t>Simple</a:t>
            </a:r>
            <a:endParaRPr lang="en-US" dirty="0">
              <a:solidFill>
                <a:schemeClr val="accent1"/>
              </a:solidFill>
            </a:endParaRPr>
          </a:p>
        </p:txBody>
      </p:sp>
    </p:spTree>
    <p:extLst>
      <p:ext uri="{BB962C8B-B14F-4D97-AF65-F5344CB8AC3E}">
        <p14:creationId xmlns:p14="http://schemas.microsoft.com/office/powerpoint/2010/main" val="1873780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Elbow Connector 29"/>
          <p:cNvCxnSpPr>
            <a:stCxn id="9" idx="2"/>
          </p:cNvCxnSpPr>
          <p:nvPr/>
        </p:nvCxnSpPr>
        <p:spPr>
          <a:xfrm rot="16200000" flipH="1">
            <a:off x="7296401" y="2588290"/>
            <a:ext cx="1266742" cy="1070218"/>
          </a:xfrm>
          <a:prstGeom prst="bentConnector3">
            <a:avLst>
              <a:gd name="adj1" fmla="val 50000"/>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Title 4"/>
          <p:cNvSpPr>
            <a:spLocks noGrp="1"/>
          </p:cNvSpPr>
          <p:nvPr>
            <p:ph type="title"/>
          </p:nvPr>
        </p:nvSpPr>
        <p:spPr/>
        <p:txBody>
          <a:bodyPr/>
          <a:lstStyle/>
          <a:p>
            <a:r>
              <a:rPr lang="en-US" dirty="0" smtClean="0"/>
              <a:t>Process</a:t>
            </a:r>
            <a:endParaRPr lang="en-US" dirty="0"/>
          </a:p>
        </p:txBody>
      </p:sp>
      <p:sp>
        <p:nvSpPr>
          <p:cNvPr id="4" name="Slide Number Placeholder 3"/>
          <p:cNvSpPr>
            <a:spLocks noGrp="1"/>
          </p:cNvSpPr>
          <p:nvPr>
            <p:ph type="sldNum" sz="quarter" idx="12"/>
          </p:nvPr>
        </p:nvSpPr>
        <p:spPr/>
        <p:txBody>
          <a:bodyPr/>
          <a:lstStyle/>
          <a:p>
            <a:fld id="{C591F483-FCE9-4CF0-A02A-6AE890D5F911}" type="slidenum">
              <a:rPr lang="en-US" smtClean="0"/>
              <a:t>3</a:t>
            </a:fld>
            <a:endParaRPr lang="en-US"/>
          </a:p>
        </p:txBody>
      </p:sp>
      <p:sp>
        <p:nvSpPr>
          <p:cNvPr id="7" name="Rectangle 6"/>
          <p:cNvSpPr/>
          <p:nvPr/>
        </p:nvSpPr>
        <p:spPr>
          <a:xfrm>
            <a:off x="5604643" y="1265435"/>
            <a:ext cx="1688759" cy="39541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Questions</a:t>
            </a:r>
          </a:p>
        </p:txBody>
      </p:sp>
      <p:sp>
        <p:nvSpPr>
          <p:cNvPr id="8" name="Rectangle 7"/>
          <p:cNvSpPr/>
          <p:nvPr/>
        </p:nvSpPr>
        <p:spPr>
          <a:xfrm>
            <a:off x="7508790" y="1265435"/>
            <a:ext cx="1688759" cy="39541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Data</a:t>
            </a:r>
          </a:p>
        </p:txBody>
      </p:sp>
      <p:sp>
        <p:nvSpPr>
          <p:cNvPr id="9" name="Rectangle 8"/>
          <p:cNvSpPr/>
          <p:nvPr/>
        </p:nvSpPr>
        <p:spPr>
          <a:xfrm>
            <a:off x="6550283" y="2094612"/>
            <a:ext cx="1688759" cy="395416"/>
          </a:xfrm>
          <a:prstGeom prst="rect">
            <a:avLst/>
          </a:pr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Analysis</a:t>
            </a:r>
          </a:p>
        </p:txBody>
      </p:sp>
      <p:sp>
        <p:nvSpPr>
          <p:cNvPr id="10" name="Rectangle 9"/>
          <p:cNvSpPr/>
          <p:nvPr/>
        </p:nvSpPr>
        <p:spPr>
          <a:xfrm>
            <a:off x="6550282" y="2927593"/>
            <a:ext cx="1688759" cy="395416"/>
          </a:xfrm>
          <a:prstGeom prst="rect">
            <a:avLst/>
          </a:pr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Modeling</a:t>
            </a:r>
          </a:p>
        </p:txBody>
      </p:sp>
      <p:sp>
        <p:nvSpPr>
          <p:cNvPr id="11" name="Rectangle 10"/>
          <p:cNvSpPr/>
          <p:nvPr/>
        </p:nvSpPr>
        <p:spPr>
          <a:xfrm>
            <a:off x="7455242" y="3756770"/>
            <a:ext cx="1688759" cy="39541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Result</a:t>
            </a:r>
          </a:p>
        </p:txBody>
      </p:sp>
      <p:sp>
        <p:nvSpPr>
          <p:cNvPr id="12" name="Rectangle 11"/>
          <p:cNvSpPr/>
          <p:nvPr/>
        </p:nvSpPr>
        <p:spPr>
          <a:xfrm>
            <a:off x="5604642" y="3756770"/>
            <a:ext cx="1688759" cy="395416"/>
          </a:xfrm>
          <a:prstGeom prst="rect">
            <a:avLst/>
          </a:prstGeom>
          <a:solidFill>
            <a:srgbClr val="FFC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Abort</a:t>
            </a:r>
          </a:p>
        </p:txBody>
      </p:sp>
      <p:sp>
        <p:nvSpPr>
          <p:cNvPr id="13" name="Rectangle 12"/>
          <p:cNvSpPr/>
          <p:nvPr/>
        </p:nvSpPr>
        <p:spPr>
          <a:xfrm>
            <a:off x="7455241" y="4966936"/>
            <a:ext cx="1688759" cy="395416"/>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Productionize</a:t>
            </a:r>
          </a:p>
        </p:txBody>
      </p:sp>
      <p:cxnSp>
        <p:nvCxnSpPr>
          <p:cNvPr id="15" name="Elbow Connector 14"/>
          <p:cNvCxnSpPr>
            <a:stCxn id="7" idx="2"/>
            <a:endCxn id="9" idx="0"/>
          </p:cNvCxnSpPr>
          <p:nvPr/>
        </p:nvCxnSpPr>
        <p:spPr>
          <a:xfrm rot="16200000" flipH="1">
            <a:off x="6704963" y="1404911"/>
            <a:ext cx="433761" cy="945640"/>
          </a:xfrm>
          <a:prstGeom prst="bentConnector3">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8" idx="2"/>
            <a:endCxn id="9" idx="0"/>
          </p:cNvCxnSpPr>
          <p:nvPr/>
        </p:nvCxnSpPr>
        <p:spPr>
          <a:xfrm rot="5400000">
            <a:off x="7657037" y="1398478"/>
            <a:ext cx="433761" cy="958507"/>
          </a:xfrm>
          <a:prstGeom prst="bentConnector3">
            <a:avLst>
              <a:gd name="adj1" fmla="val 50000"/>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2"/>
            <a:endCxn id="10" idx="0"/>
          </p:cNvCxnSpPr>
          <p:nvPr/>
        </p:nvCxnSpPr>
        <p:spPr>
          <a:xfrm flipH="1">
            <a:off x="7394662" y="2490028"/>
            <a:ext cx="1" cy="437565"/>
          </a:xfrm>
          <a:prstGeom prst="straightConnector1">
            <a:avLst/>
          </a:prstGeom>
          <a:ln w="28575">
            <a:solidFill>
              <a:schemeClr val="tx1">
                <a:lumMod val="65000"/>
                <a:lumOff val="35000"/>
              </a:schemeClr>
            </a:solidFill>
            <a:tailEnd type="triangle"/>
          </a:ln>
        </p:spPr>
        <p:style>
          <a:lnRef idx="1">
            <a:schemeClr val="dk1"/>
          </a:lnRef>
          <a:fillRef idx="0">
            <a:schemeClr val="dk1"/>
          </a:fillRef>
          <a:effectRef idx="0">
            <a:schemeClr val="dk1"/>
          </a:effectRef>
          <a:fontRef idx="minor">
            <a:schemeClr val="tx1"/>
          </a:fontRef>
        </p:style>
      </p:cxnSp>
      <p:cxnSp>
        <p:nvCxnSpPr>
          <p:cNvPr id="21" name="Elbow Connector 20"/>
          <p:cNvCxnSpPr>
            <a:stCxn id="10" idx="2"/>
            <a:endCxn id="12" idx="0"/>
          </p:cNvCxnSpPr>
          <p:nvPr/>
        </p:nvCxnSpPr>
        <p:spPr>
          <a:xfrm rot="5400000">
            <a:off x="6704962" y="3067069"/>
            <a:ext cx="433761" cy="945640"/>
          </a:xfrm>
          <a:prstGeom prst="bentConnector3">
            <a:avLst>
              <a:gd name="adj1" fmla="val 50000"/>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10" idx="2"/>
            <a:endCxn id="11" idx="0"/>
          </p:cNvCxnSpPr>
          <p:nvPr/>
        </p:nvCxnSpPr>
        <p:spPr>
          <a:xfrm rot="16200000" flipH="1">
            <a:off x="7630262" y="3087409"/>
            <a:ext cx="433761" cy="904960"/>
          </a:xfrm>
          <a:prstGeom prst="bentConnector3">
            <a:avLst>
              <a:gd name="adj1" fmla="val 50000"/>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1" idx="2"/>
            <a:endCxn id="7" idx="1"/>
          </p:cNvCxnSpPr>
          <p:nvPr/>
        </p:nvCxnSpPr>
        <p:spPr>
          <a:xfrm rot="5400000" flipH="1">
            <a:off x="5607611" y="1460176"/>
            <a:ext cx="2689043" cy="2694979"/>
          </a:xfrm>
          <a:prstGeom prst="bentConnector4">
            <a:avLst>
              <a:gd name="adj1" fmla="val -8501"/>
              <a:gd name="adj2" fmla="val 108482"/>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cxnSpLocks/>
            <a:endCxn id="7" idx="0"/>
          </p:cNvCxnSpPr>
          <p:nvPr/>
        </p:nvCxnSpPr>
        <p:spPr>
          <a:xfrm>
            <a:off x="6449022" y="870019"/>
            <a:ext cx="1" cy="395416"/>
          </a:xfrm>
          <a:prstGeom prst="straightConnector1">
            <a:avLst/>
          </a:prstGeom>
          <a:ln w="28575">
            <a:solidFill>
              <a:schemeClr val="tx1">
                <a:lumMod val="65000"/>
                <a:lumOff val="35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p:cNvCxnSpPr>
            <a:stCxn id="11" idx="2"/>
            <a:endCxn id="13" idx="0"/>
          </p:cNvCxnSpPr>
          <p:nvPr/>
        </p:nvCxnSpPr>
        <p:spPr>
          <a:xfrm flipH="1">
            <a:off x="8299621" y="4152186"/>
            <a:ext cx="1" cy="814750"/>
          </a:xfrm>
          <a:prstGeom prst="straightConnector1">
            <a:avLst/>
          </a:prstGeom>
          <a:ln w="28575">
            <a:solidFill>
              <a:schemeClr val="tx1">
                <a:lumMod val="65000"/>
                <a:lumOff val="35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11333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Goal</a:t>
            </a:r>
            <a:r>
              <a:rPr lang="en-US" dirty="0"/>
              <a:t>	</a:t>
            </a:r>
          </a:p>
        </p:txBody>
      </p:sp>
      <p:sp>
        <p:nvSpPr>
          <p:cNvPr id="3" name="Content Placeholder 2"/>
          <p:cNvSpPr>
            <a:spLocks noGrp="1"/>
          </p:cNvSpPr>
          <p:nvPr>
            <p:ph idx="1"/>
          </p:nvPr>
        </p:nvSpPr>
        <p:spPr/>
        <p:txBody>
          <a:bodyPr>
            <a:normAutofit/>
          </a:bodyPr>
          <a:lstStyle/>
          <a:p>
            <a:pPr marL="0" indent="0">
              <a:buNone/>
            </a:pPr>
            <a:endParaRPr lang="en-US" dirty="0"/>
          </a:p>
          <a:p>
            <a:r>
              <a:rPr lang="en-US" dirty="0"/>
              <a:t>Anyone who has booked a flight ticket knows how unexpectedly the prices vary. The cheapest available ticket on a given flight gets more and less expensive over time. This usually happens as an attempt to maximize revenue based on - 1. Time of purchase patterns (making sure last-minute purchases are expensive) 2. Keeping the flight as full as they want it (raising prices on a flight which is filling up in order to reduce sales and hold back inventory for those expensive last-minute expensive purchases)</a:t>
            </a:r>
            <a:endParaRPr lang="en-US" dirty="0"/>
          </a:p>
        </p:txBody>
      </p:sp>
      <p:sp>
        <p:nvSpPr>
          <p:cNvPr id="4" name="Slide Number Placeholder 3"/>
          <p:cNvSpPr>
            <a:spLocks noGrp="1"/>
          </p:cNvSpPr>
          <p:nvPr>
            <p:ph type="sldNum" sz="quarter" idx="12"/>
          </p:nvPr>
        </p:nvSpPr>
        <p:spPr/>
        <p:txBody>
          <a:bodyPr/>
          <a:lstStyle/>
          <a:p>
            <a:fld id="{C591F483-FCE9-4CF0-A02A-6AE890D5F911}" type="slidenum">
              <a:rPr lang="en-US" smtClean="0"/>
              <a:t>4</a:t>
            </a:fld>
            <a:endParaRPr lang="en-US"/>
          </a:p>
        </p:txBody>
      </p:sp>
    </p:spTree>
    <p:extLst>
      <p:ext uri="{BB962C8B-B14F-4D97-AF65-F5344CB8AC3E}">
        <p14:creationId xmlns:p14="http://schemas.microsoft.com/office/powerpoint/2010/main" val="1688252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the project	</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1. Data Collection</a:t>
            </a:r>
          </a:p>
          <a:p>
            <a:r>
              <a:rPr lang="en-US" dirty="0"/>
              <a:t>You have to scrape at least 1500 rows of data. You can scrape more data as well, it’s up to you, More the data better the model</a:t>
            </a:r>
          </a:p>
          <a:p>
            <a:r>
              <a:rPr lang="en-US" dirty="0"/>
              <a:t>In this section you have to scrape the data of flights from different websites (yatra.com, skyscanner.com, official websites of airlines, </a:t>
            </a:r>
            <a:r>
              <a:rPr lang="en-US" dirty="0" err="1"/>
              <a:t>etc</a:t>
            </a:r>
            <a:r>
              <a:rPr lang="en-US" dirty="0"/>
              <a:t>). The number of columns for data doesn’t have limit, it’s up to you and your creativity. Generally, these columns are airline name, date of journey, source, destination, route, departure time, arrival time, duration, total stops and the target variable price. You can make changes to it, you can add or you can remove some columns, it completely depends on the website from which you are fetching the data.</a:t>
            </a:r>
          </a:p>
          <a:p>
            <a:pPr marL="0" indent="0">
              <a:buNone/>
            </a:pPr>
            <a:r>
              <a:rPr lang="en-US" dirty="0"/>
              <a:t>2. Data Analysis</a:t>
            </a:r>
          </a:p>
          <a:p>
            <a:r>
              <a:rPr lang="en-US" dirty="0"/>
              <a:t>After cleaning the data, you have to do some analysis on the data. Do airfares change frequently? Do they move in small increments or in large jumps? Do they tend to go up or down over time? What is the best time to buy so that the consumer can save the most by taking the least risk? Does price increase as we get near to departure date? Is Indigo cheaper than Jet Airways? Are morning flights expensive</a:t>
            </a:r>
            <a:r>
              <a:rPr lang="en-US" dirty="0" smtClean="0"/>
              <a:t>?</a:t>
            </a:r>
            <a:endParaRPr lang="en-US" dirty="0"/>
          </a:p>
        </p:txBody>
      </p:sp>
      <p:sp>
        <p:nvSpPr>
          <p:cNvPr id="4" name="Slide Number Placeholder 3"/>
          <p:cNvSpPr>
            <a:spLocks noGrp="1"/>
          </p:cNvSpPr>
          <p:nvPr>
            <p:ph type="sldNum" sz="quarter" idx="12"/>
          </p:nvPr>
        </p:nvSpPr>
        <p:spPr/>
        <p:txBody>
          <a:bodyPr/>
          <a:lstStyle/>
          <a:p>
            <a:fld id="{C591F483-FCE9-4CF0-A02A-6AE890D5F911}" type="slidenum">
              <a:rPr lang="en-US" smtClean="0"/>
              <a:t>5</a:t>
            </a:fld>
            <a:endParaRPr lang="en-US"/>
          </a:p>
        </p:txBody>
      </p:sp>
    </p:spTree>
    <p:extLst>
      <p:ext uri="{BB962C8B-B14F-4D97-AF65-F5344CB8AC3E}">
        <p14:creationId xmlns:p14="http://schemas.microsoft.com/office/powerpoint/2010/main" val="2377801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the project	</a:t>
            </a:r>
          </a:p>
        </p:txBody>
      </p:sp>
      <p:sp>
        <p:nvSpPr>
          <p:cNvPr id="3" name="Content Placeholder 2"/>
          <p:cNvSpPr>
            <a:spLocks noGrp="1"/>
          </p:cNvSpPr>
          <p:nvPr>
            <p:ph idx="1"/>
          </p:nvPr>
        </p:nvSpPr>
        <p:spPr/>
        <p:txBody>
          <a:bodyPr>
            <a:normAutofit/>
          </a:bodyPr>
          <a:lstStyle/>
          <a:p>
            <a:pPr marL="0" indent="0">
              <a:buNone/>
            </a:pPr>
            <a:r>
              <a:rPr lang="en-US" dirty="0"/>
              <a:t>3. Model Building</a:t>
            </a:r>
          </a:p>
          <a:p>
            <a:r>
              <a:rPr lang="en-US" dirty="0"/>
              <a:t>After collecting the data, you need to build a machine learning model. Before model building do all data pre-processing steps. Try different models with different hyper parameters and select the best model.</a:t>
            </a:r>
          </a:p>
          <a:p>
            <a:r>
              <a:rPr lang="en-US" dirty="0"/>
              <a:t>Follow the complete life cycle of data science. Include all the steps like</a:t>
            </a:r>
          </a:p>
          <a:p>
            <a:r>
              <a:rPr lang="en-US" dirty="0"/>
              <a:t>1. Data Cleaning</a:t>
            </a:r>
          </a:p>
          <a:p>
            <a:r>
              <a:rPr lang="en-US" dirty="0"/>
              <a:t>2. Exploratory Data Analysis</a:t>
            </a:r>
          </a:p>
          <a:p>
            <a:r>
              <a:rPr lang="en-US" dirty="0"/>
              <a:t>3. Data Pre-processing</a:t>
            </a:r>
          </a:p>
          <a:p>
            <a:r>
              <a:rPr lang="en-US" dirty="0"/>
              <a:t>4. Model Building</a:t>
            </a:r>
          </a:p>
          <a:p>
            <a:r>
              <a:rPr lang="en-US" dirty="0"/>
              <a:t>5. Model Evaluation</a:t>
            </a:r>
          </a:p>
          <a:p>
            <a:r>
              <a:rPr lang="en-US" dirty="0"/>
              <a:t>6. Selecting the best </a:t>
            </a:r>
            <a:r>
              <a:rPr lang="en-US" dirty="0" smtClean="0"/>
              <a:t>model</a:t>
            </a:r>
            <a:endParaRPr lang="en-US" dirty="0"/>
          </a:p>
        </p:txBody>
      </p:sp>
      <p:sp>
        <p:nvSpPr>
          <p:cNvPr id="4" name="Slide Number Placeholder 3"/>
          <p:cNvSpPr>
            <a:spLocks noGrp="1"/>
          </p:cNvSpPr>
          <p:nvPr>
            <p:ph type="sldNum" sz="quarter" idx="12"/>
          </p:nvPr>
        </p:nvSpPr>
        <p:spPr/>
        <p:txBody>
          <a:bodyPr/>
          <a:lstStyle/>
          <a:p>
            <a:fld id="{C591F483-FCE9-4CF0-A02A-6AE890D5F911}" type="slidenum">
              <a:rPr lang="en-US" smtClean="0"/>
              <a:t>6</a:t>
            </a:fld>
            <a:endParaRPr lang="en-US"/>
          </a:p>
        </p:txBody>
      </p:sp>
    </p:spTree>
    <p:extLst>
      <p:ext uri="{BB962C8B-B14F-4D97-AF65-F5344CB8AC3E}">
        <p14:creationId xmlns:p14="http://schemas.microsoft.com/office/powerpoint/2010/main" val="2599739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Web scrapping Data </a:t>
            </a:r>
            <a:r>
              <a:rPr lang="en-US" dirty="0" smtClean="0"/>
              <a:t>from www.makemytrip.com</a:t>
            </a:r>
            <a:endParaRPr lang="en-US" dirty="0" smtClean="0"/>
          </a:p>
          <a:p>
            <a:pPr marL="457200" indent="-457200">
              <a:buFont typeface="+mj-lt"/>
              <a:buAutoNum type="arabicPeriod"/>
            </a:pPr>
            <a:r>
              <a:rPr lang="en-US" dirty="0" smtClean="0"/>
              <a:t>Perform </a:t>
            </a:r>
            <a:r>
              <a:rPr lang="en-US" dirty="0"/>
              <a:t>Exploratory Data Analysis</a:t>
            </a:r>
          </a:p>
          <a:p>
            <a:pPr marL="457200" indent="-457200">
              <a:buFont typeface="+mj-lt"/>
              <a:buAutoNum type="arabicPeriod"/>
            </a:pPr>
            <a:r>
              <a:rPr lang="en-US" dirty="0"/>
              <a:t>Handle Null Values</a:t>
            </a:r>
          </a:p>
          <a:p>
            <a:pPr marL="457200" indent="-457200">
              <a:buFont typeface="+mj-lt"/>
              <a:buAutoNum type="arabicPeriod"/>
            </a:pPr>
            <a:r>
              <a:rPr lang="en-US" dirty="0"/>
              <a:t>Check for outliers</a:t>
            </a:r>
          </a:p>
          <a:p>
            <a:pPr marL="457200" indent="-457200">
              <a:buFont typeface="+mj-lt"/>
              <a:buAutoNum type="arabicPeriod"/>
            </a:pPr>
            <a:r>
              <a:rPr lang="en-US" dirty="0"/>
              <a:t>Check co-relation of variables</a:t>
            </a:r>
          </a:p>
          <a:p>
            <a:pPr marL="457200" indent="-457200">
              <a:buFont typeface="+mj-lt"/>
              <a:buAutoNum type="arabicPeriod"/>
            </a:pPr>
            <a:r>
              <a:rPr lang="en-US" dirty="0"/>
              <a:t>Check for skewness</a:t>
            </a:r>
          </a:p>
          <a:p>
            <a:pPr marL="457200" indent="-457200">
              <a:buFont typeface="+mj-lt"/>
              <a:buAutoNum type="arabicPeriod"/>
            </a:pPr>
            <a:r>
              <a:rPr lang="en-US" dirty="0"/>
              <a:t>Find best random state</a:t>
            </a:r>
          </a:p>
          <a:p>
            <a:pPr marL="457200" indent="-457200">
              <a:buFont typeface="+mj-lt"/>
              <a:buAutoNum type="arabicPeriod"/>
            </a:pPr>
            <a:r>
              <a:rPr lang="en-US" dirty="0"/>
              <a:t>Train Test </a:t>
            </a:r>
            <a:r>
              <a:rPr lang="en-US" dirty="0" smtClean="0"/>
              <a:t>Split</a:t>
            </a:r>
            <a:endParaRPr lang="en-US" dirty="0"/>
          </a:p>
          <a:p>
            <a:pPr marL="457200" indent="-457200">
              <a:buFont typeface="+mj-lt"/>
              <a:buAutoNum type="arabicPeriod"/>
            </a:pPr>
            <a:r>
              <a:rPr lang="en-US" dirty="0"/>
              <a:t>Model </a:t>
            </a:r>
            <a:r>
              <a:rPr lang="en-US" dirty="0" smtClean="0"/>
              <a:t>Building, Feature Selection, Feature Extraction</a:t>
            </a:r>
          </a:p>
          <a:p>
            <a:pPr marL="457200" indent="-457200">
              <a:buFont typeface="+mj-lt"/>
              <a:buAutoNum type="arabicPeriod"/>
            </a:pPr>
            <a:r>
              <a:rPr lang="en-US" dirty="0" smtClean="0"/>
              <a:t>Hyper-parameter Tuning</a:t>
            </a:r>
            <a:endParaRPr lang="en-US" dirty="0"/>
          </a:p>
          <a:p>
            <a:pPr marL="457200" indent="-457200">
              <a:buFont typeface="+mj-lt"/>
              <a:buAutoNum type="arabicPeriod"/>
            </a:pPr>
            <a:r>
              <a:rPr lang="en-US" dirty="0"/>
              <a:t>Saving the model</a:t>
            </a:r>
          </a:p>
        </p:txBody>
      </p:sp>
      <p:sp>
        <p:nvSpPr>
          <p:cNvPr id="4" name="Slide Number Placeholder 3"/>
          <p:cNvSpPr>
            <a:spLocks noGrp="1"/>
          </p:cNvSpPr>
          <p:nvPr>
            <p:ph type="sldNum" sz="quarter" idx="12"/>
          </p:nvPr>
        </p:nvSpPr>
        <p:spPr/>
        <p:txBody>
          <a:bodyPr/>
          <a:lstStyle/>
          <a:p>
            <a:fld id="{C591F483-FCE9-4CF0-A02A-6AE890D5F911}" type="slidenum">
              <a:rPr lang="en-US" smtClean="0"/>
              <a:t>7</a:t>
            </a:fld>
            <a:endParaRPr lang="en-US"/>
          </a:p>
        </p:txBody>
      </p:sp>
    </p:spTree>
    <p:extLst>
      <p:ext uri="{BB962C8B-B14F-4D97-AF65-F5344CB8AC3E}">
        <p14:creationId xmlns:p14="http://schemas.microsoft.com/office/powerpoint/2010/main" val="520166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Properties</a:t>
            </a:r>
            <a:endParaRPr lang="en-US" dirty="0"/>
          </a:p>
        </p:txBody>
      </p:sp>
      <p:sp>
        <p:nvSpPr>
          <p:cNvPr id="3" name="Content Placeholder 2"/>
          <p:cNvSpPr>
            <a:spLocks noGrp="1"/>
          </p:cNvSpPr>
          <p:nvPr>
            <p:ph idx="1"/>
          </p:nvPr>
        </p:nvSpPr>
        <p:spPr/>
        <p:txBody>
          <a:bodyPr numCol="2">
            <a:normAutofit/>
          </a:bodyPr>
          <a:lstStyle/>
          <a:p>
            <a:r>
              <a:rPr lang="en-US" dirty="0"/>
              <a:t>'Departure Time', </a:t>
            </a:r>
            <a:endParaRPr lang="en-US" dirty="0" smtClean="0"/>
          </a:p>
          <a:p>
            <a:r>
              <a:rPr lang="en-US" dirty="0" smtClean="0"/>
              <a:t>'Travel </a:t>
            </a:r>
            <a:r>
              <a:rPr lang="en-US" dirty="0"/>
              <a:t>Time', </a:t>
            </a:r>
            <a:endParaRPr lang="en-US" dirty="0" smtClean="0"/>
          </a:p>
          <a:p>
            <a:r>
              <a:rPr lang="en-US" dirty="0" smtClean="0"/>
              <a:t>'Stops',</a:t>
            </a:r>
          </a:p>
          <a:p>
            <a:r>
              <a:rPr lang="en-US" dirty="0" smtClean="0"/>
              <a:t> </a:t>
            </a:r>
            <a:r>
              <a:rPr lang="en-US" dirty="0"/>
              <a:t>'Arrival Time</a:t>
            </a:r>
            <a:r>
              <a:rPr lang="en-US" dirty="0" smtClean="0"/>
              <a:t>',</a:t>
            </a:r>
          </a:p>
          <a:p>
            <a:r>
              <a:rPr lang="en-US" dirty="0" smtClean="0"/>
              <a:t> </a:t>
            </a:r>
            <a:r>
              <a:rPr lang="en-US" dirty="0"/>
              <a:t>'Price',</a:t>
            </a:r>
          </a:p>
          <a:p>
            <a:r>
              <a:rPr lang="en-US" dirty="0" smtClean="0"/>
              <a:t> </a:t>
            </a:r>
            <a:r>
              <a:rPr lang="en-US" dirty="0"/>
              <a:t>'Airline</a:t>
            </a:r>
            <a:r>
              <a:rPr lang="en-US" dirty="0" smtClean="0"/>
              <a:t>',</a:t>
            </a:r>
          </a:p>
          <a:p>
            <a:r>
              <a:rPr lang="en-US" dirty="0" smtClean="0"/>
              <a:t> </a:t>
            </a:r>
            <a:r>
              <a:rPr lang="en-US" dirty="0"/>
              <a:t>'Departure Place', </a:t>
            </a:r>
            <a:endParaRPr lang="en-US" dirty="0" smtClean="0"/>
          </a:p>
          <a:p>
            <a:r>
              <a:rPr lang="en-US" dirty="0"/>
              <a:t> </a:t>
            </a:r>
            <a:r>
              <a:rPr lang="en-US" dirty="0" smtClean="0"/>
              <a:t>'Arrival </a:t>
            </a:r>
            <a:r>
              <a:rPr lang="en-US" dirty="0"/>
              <a:t>Place'</a:t>
            </a:r>
            <a:endParaRPr lang="en-US" dirty="0"/>
          </a:p>
        </p:txBody>
      </p:sp>
      <p:sp>
        <p:nvSpPr>
          <p:cNvPr id="4" name="Slide Number Placeholder 3"/>
          <p:cNvSpPr>
            <a:spLocks noGrp="1"/>
          </p:cNvSpPr>
          <p:nvPr>
            <p:ph type="sldNum" sz="quarter" idx="12"/>
          </p:nvPr>
        </p:nvSpPr>
        <p:spPr/>
        <p:txBody>
          <a:bodyPr/>
          <a:lstStyle/>
          <a:p>
            <a:fld id="{C591F483-FCE9-4CF0-A02A-6AE890D5F911}" type="slidenum">
              <a:rPr lang="en-US" smtClean="0"/>
              <a:t>8</a:t>
            </a:fld>
            <a:endParaRPr lang="en-US"/>
          </a:p>
        </p:txBody>
      </p:sp>
    </p:spTree>
    <p:extLst>
      <p:ext uri="{BB962C8B-B14F-4D97-AF65-F5344CB8AC3E}">
        <p14:creationId xmlns:p14="http://schemas.microsoft.com/office/powerpoint/2010/main" val="1903940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EDA </a:t>
            </a:r>
            <a:br>
              <a:rPr lang="en-US" sz="3000" dirty="0" smtClean="0"/>
            </a:br>
            <a:r>
              <a:rPr lang="en-US" sz="3000" dirty="0" smtClean="0"/>
              <a:t>Observations</a:t>
            </a:r>
            <a:endParaRPr lang="en-US" sz="3000" dirty="0"/>
          </a:p>
        </p:txBody>
      </p:sp>
      <p:sp>
        <p:nvSpPr>
          <p:cNvPr id="3" name="Content Placeholder 2"/>
          <p:cNvSpPr>
            <a:spLocks noGrp="1"/>
          </p:cNvSpPr>
          <p:nvPr>
            <p:ph idx="1"/>
          </p:nvPr>
        </p:nvSpPr>
        <p:spPr/>
        <p:txBody>
          <a:bodyPr>
            <a:normAutofit lnSpcReduction="10000"/>
          </a:bodyPr>
          <a:lstStyle/>
          <a:p>
            <a:pPr lvl="1"/>
            <a:r>
              <a:rPr lang="en-US" dirty="0" smtClean="0"/>
              <a:t>Most </a:t>
            </a:r>
            <a:r>
              <a:rPr lang="en-US" dirty="0"/>
              <a:t>of the flights are with 1 stops or 0 stops. Very few flights are with no stops.</a:t>
            </a:r>
          </a:p>
          <a:p>
            <a:pPr lvl="1"/>
            <a:r>
              <a:rPr lang="en-US" dirty="0"/>
              <a:t>Most of the flight tickets cost between 5000 to 10,000 </a:t>
            </a:r>
            <a:endParaRPr lang="en-US" dirty="0" smtClean="0"/>
          </a:p>
          <a:p>
            <a:pPr lvl="1"/>
            <a:r>
              <a:rPr lang="en-US" dirty="0"/>
              <a:t>Indigo has the highest number of flights, lowest number of flights are for Air India</a:t>
            </a:r>
          </a:p>
          <a:p>
            <a:pPr lvl="1"/>
            <a:r>
              <a:rPr lang="en-US" dirty="0"/>
              <a:t>Departure: More number of flights are from New Delhi, followed by Mumbai. Pune flights have the lowest number of flights.</a:t>
            </a:r>
          </a:p>
          <a:p>
            <a:pPr lvl="1"/>
            <a:r>
              <a:rPr lang="en-US" dirty="0"/>
              <a:t>Arrival: Most number of flights arrive at Mumbai followed by New Delhi. Pune has lowest number of flights</a:t>
            </a:r>
            <a:r>
              <a:rPr lang="en-US" dirty="0" smtClean="0"/>
              <a:t>.</a:t>
            </a:r>
          </a:p>
          <a:p>
            <a:pPr lvl="1"/>
            <a:r>
              <a:rPr lang="en-US" dirty="0"/>
              <a:t>Morning flights are </a:t>
            </a:r>
            <a:r>
              <a:rPr lang="en-US" dirty="0" err="1"/>
              <a:t>costiest</a:t>
            </a:r>
            <a:r>
              <a:rPr lang="en-US" dirty="0"/>
              <a:t>, evening flights are the cheapest.</a:t>
            </a:r>
          </a:p>
          <a:p>
            <a:pPr lvl="1"/>
            <a:r>
              <a:rPr lang="en-US" dirty="0"/>
              <a:t>Price increases with travel time and number of stops.</a:t>
            </a:r>
          </a:p>
          <a:p>
            <a:pPr lvl="1"/>
            <a:r>
              <a:rPr lang="en-US" dirty="0"/>
              <a:t>Price for flights arriving in the evening is high</a:t>
            </a:r>
            <a:r>
              <a:rPr lang="en-US" dirty="0" smtClean="0"/>
              <a:t>.</a:t>
            </a:r>
          </a:p>
          <a:p>
            <a:pPr lvl="1"/>
            <a:r>
              <a:rPr lang="en-US" dirty="0"/>
              <a:t>Air India has the highest price followed by Indigo.</a:t>
            </a:r>
          </a:p>
          <a:p>
            <a:pPr lvl="1"/>
            <a:r>
              <a:rPr lang="en-US" dirty="0"/>
              <a:t>ExpressJet has the lowest </a:t>
            </a:r>
            <a:r>
              <a:rPr lang="en-US" dirty="0" err="1"/>
              <a:t>pice</a:t>
            </a:r>
            <a:r>
              <a:rPr lang="en-US" dirty="0"/>
              <a:t> followed by Air India.</a:t>
            </a:r>
          </a:p>
          <a:p>
            <a:pPr lvl="1"/>
            <a:r>
              <a:rPr lang="en-US" dirty="0"/>
              <a:t>Departure: Pune flights are costliest followed by New Delhi.</a:t>
            </a:r>
          </a:p>
          <a:p>
            <a:pPr lvl="1"/>
            <a:r>
              <a:rPr lang="en-US" dirty="0"/>
              <a:t>Departure: Mumbai flights are cheapest followed by Chennai. </a:t>
            </a:r>
          </a:p>
          <a:p>
            <a:pPr lvl="1"/>
            <a:r>
              <a:rPr lang="en-US" dirty="0"/>
              <a:t>Arrival: Madurai flights are costliest followed by Coimbatore.</a:t>
            </a:r>
          </a:p>
          <a:p>
            <a:pPr lvl="1"/>
            <a:r>
              <a:rPr lang="en-US" dirty="0"/>
              <a:t>Arrival: Mumbai flights are cheapest followed by Chennai.</a:t>
            </a:r>
            <a:endParaRPr lang="en-US" dirty="0" smtClean="0"/>
          </a:p>
        </p:txBody>
      </p:sp>
      <p:sp>
        <p:nvSpPr>
          <p:cNvPr id="4" name="Slide Number Placeholder 3"/>
          <p:cNvSpPr>
            <a:spLocks noGrp="1"/>
          </p:cNvSpPr>
          <p:nvPr>
            <p:ph type="sldNum" sz="quarter" idx="12"/>
          </p:nvPr>
        </p:nvSpPr>
        <p:spPr/>
        <p:txBody>
          <a:bodyPr/>
          <a:lstStyle/>
          <a:p>
            <a:fld id="{C591F483-FCE9-4CF0-A02A-6AE890D5F911}" type="slidenum">
              <a:rPr lang="en-US" smtClean="0"/>
              <a:t>9</a:t>
            </a:fld>
            <a:endParaRPr lang="en-US"/>
          </a:p>
        </p:txBody>
      </p:sp>
    </p:spTree>
    <p:extLst>
      <p:ext uri="{BB962C8B-B14F-4D97-AF65-F5344CB8AC3E}">
        <p14:creationId xmlns:p14="http://schemas.microsoft.com/office/powerpoint/2010/main" val="855136930"/>
      </p:ext>
    </p:extLst>
  </p:cSld>
  <p:clrMapOvr>
    <a:masterClrMapping/>
  </p:clrMapOvr>
</p:sld>
</file>

<file path=ppt/theme/theme1.xml><?xml version="1.0" encoding="utf-8"?>
<a:theme xmlns:a="http://schemas.openxmlformats.org/drawingml/2006/main" name="Fram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3122</TotalTime>
  <Words>1199</Words>
  <Application>Microsoft Office PowerPoint</Application>
  <PresentationFormat>Widescreen</PresentationFormat>
  <Paragraphs>163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Corbel</vt:lpstr>
      <vt:lpstr>Courier New</vt:lpstr>
      <vt:lpstr>Wingdings 2</vt:lpstr>
      <vt:lpstr>Frame</vt:lpstr>
      <vt:lpstr>Flight Price  Prediction</vt:lpstr>
      <vt:lpstr>Scope of data science project</vt:lpstr>
      <vt:lpstr>Process</vt:lpstr>
      <vt:lpstr>Business Goal </vt:lpstr>
      <vt:lpstr>About the project </vt:lpstr>
      <vt:lpstr>About the project </vt:lpstr>
      <vt:lpstr>Outline</vt:lpstr>
      <vt:lpstr>Variable Properties</vt:lpstr>
      <vt:lpstr>EDA  Observations</vt:lpstr>
      <vt:lpstr>Model Building without Pipelines</vt:lpstr>
      <vt:lpstr>Model Building with Pipelines</vt:lpstr>
      <vt:lpstr>Applying Feature Selection</vt:lpstr>
      <vt:lpstr>Applying Feature Extraction</vt:lpstr>
      <vt:lpstr>Hyper parameter Tuning of Final Models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Adler</dc:creator>
  <cp:lastModifiedBy>User</cp:lastModifiedBy>
  <cp:revision>298</cp:revision>
  <dcterms:created xsi:type="dcterms:W3CDTF">2013-08-27T19:16:40Z</dcterms:created>
  <dcterms:modified xsi:type="dcterms:W3CDTF">2021-10-11T07:57:05Z</dcterms:modified>
</cp:coreProperties>
</file>