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8"/>
  </p:notesMasterIdLst>
  <p:sldIdLst>
    <p:sldId id="256" r:id="rId7"/>
    <p:sldId id="288" r:id="rId8"/>
    <p:sldId id="299" r:id="rId9"/>
    <p:sldId id="278" r:id="rId10"/>
    <p:sldId id="282" r:id="rId11"/>
    <p:sldId id="285" r:id="rId12"/>
    <p:sldId id="287" r:id="rId13"/>
    <p:sldId id="289" r:id="rId14"/>
    <p:sldId id="292" r:id="rId15"/>
    <p:sldId id="276" r:id="rId16"/>
    <p:sldId id="296" r:id="rId17"/>
    <p:sldId id="301" r:id="rId18"/>
    <p:sldId id="304" r:id="rId19"/>
    <p:sldId id="300" r:id="rId20"/>
    <p:sldId id="302" r:id="rId21"/>
    <p:sldId id="303" r:id="rId22"/>
    <p:sldId id="297" r:id="rId23"/>
    <p:sldId id="305" r:id="rId24"/>
    <p:sldId id="298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31AAD-29C3-4982-814F-F1735605AD49}">
          <p14:sldIdLst>
            <p14:sldId id="256"/>
            <p14:sldId id="288"/>
            <p14:sldId id="299"/>
            <p14:sldId id="278"/>
            <p14:sldId id="282"/>
            <p14:sldId id="285"/>
            <p14:sldId id="287"/>
            <p14:sldId id="289"/>
            <p14:sldId id="292"/>
            <p14:sldId id="276"/>
            <p14:sldId id="296"/>
            <p14:sldId id="301"/>
            <p14:sldId id="304"/>
            <p14:sldId id="300"/>
            <p14:sldId id="302"/>
            <p14:sldId id="303"/>
            <p14:sldId id="297"/>
            <p14:sldId id="305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98032F-1768-0848-8DD2-3B59A04F6AE9}" name="Sukumar, Krithika" initials="KS" userId="S::krithika.sukumar@kla.com::718c2452-1a62-4001-83a5-c34c9e2f53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52BAF-608A-48D1-8C14-98DDA1E34920}" v="830" dt="2025-07-15T17:44:31.938"/>
    <p1510:client id="{63431C19-3E66-4B52-9908-CDA794C24FD7}" v="29" dt="2025-07-16T04:26:40.454"/>
    <p1510:client id="{BB18F69E-4D60-4CCD-AD5C-B46D6204FFFC}" v="2" dt="2025-07-15T15:03:16.231"/>
    <p1510:client id="{E758E217-BC70-44C0-AE17-71826D5CF92B}" v="2655" dt="2025-07-16T05:32:53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4292D-80C2-4605-9DBE-EFCF017A84BF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FF6D61-ACFF-4B4D-AFF8-2B645991013A}">
      <dgm:prSet/>
      <dgm:spPr/>
      <dgm:t>
        <a:bodyPr/>
        <a:lstStyle/>
        <a:p>
          <a:r>
            <a:rPr lang="en-US"/>
            <a:t>Create</a:t>
          </a:r>
        </a:p>
      </dgm:t>
    </dgm:pt>
    <dgm:pt modelId="{5744D16E-7AC5-4461-9702-D028D3585908}" type="parTrans" cxnId="{C896AEA9-A223-4664-9E46-23BF01DC985B}">
      <dgm:prSet/>
      <dgm:spPr/>
      <dgm:t>
        <a:bodyPr/>
        <a:lstStyle/>
        <a:p>
          <a:endParaRPr lang="en-US"/>
        </a:p>
      </dgm:t>
    </dgm:pt>
    <dgm:pt modelId="{2336E1E0-ED38-4041-B367-64780049660B}" type="sibTrans" cxnId="{C896AEA9-A223-4664-9E46-23BF01DC985B}">
      <dgm:prSet/>
      <dgm:spPr/>
      <dgm:t>
        <a:bodyPr/>
        <a:lstStyle/>
        <a:p>
          <a:endParaRPr lang="en-US"/>
        </a:p>
      </dgm:t>
    </dgm:pt>
    <dgm:pt modelId="{966694DC-AE2E-46C3-85A5-DC2AFC041970}">
      <dgm:prSet/>
      <dgm:spPr/>
      <dgm:t>
        <a:bodyPr/>
        <a:lstStyle/>
        <a:p>
          <a:r>
            <a:rPr lang="en-US"/>
            <a:t>Create a zip of all the result files</a:t>
          </a:r>
        </a:p>
      </dgm:t>
    </dgm:pt>
    <dgm:pt modelId="{DF5F65A5-B2A4-4B84-B42D-73162BF0A4DE}" type="parTrans" cxnId="{760E6323-4B8C-4601-87E3-E40E0E0FD3FB}">
      <dgm:prSet/>
      <dgm:spPr/>
      <dgm:t>
        <a:bodyPr/>
        <a:lstStyle/>
        <a:p>
          <a:endParaRPr lang="en-US"/>
        </a:p>
      </dgm:t>
    </dgm:pt>
    <dgm:pt modelId="{AC9CFCE8-9F0E-4E7D-A10F-0D9BD72089D9}" type="sibTrans" cxnId="{760E6323-4B8C-4601-87E3-E40E0E0FD3FB}">
      <dgm:prSet/>
      <dgm:spPr/>
      <dgm:t>
        <a:bodyPr/>
        <a:lstStyle/>
        <a:p>
          <a:endParaRPr lang="en-US"/>
        </a:p>
      </dgm:t>
    </dgm:pt>
    <dgm:pt modelId="{682B23CD-B5AD-4084-AE7D-ACF8E424677B}">
      <dgm:prSet/>
      <dgm:spPr/>
      <dgm:t>
        <a:bodyPr/>
        <a:lstStyle/>
        <a:p>
          <a:r>
            <a:rPr lang="en-US"/>
            <a:t>Launch</a:t>
          </a:r>
        </a:p>
      </dgm:t>
    </dgm:pt>
    <dgm:pt modelId="{23AAB529-FC06-4682-94E2-C2146A1FD20E}" type="parTrans" cxnId="{A3AEB1C1-6403-4004-A1C1-0485D15D25AA}">
      <dgm:prSet/>
      <dgm:spPr/>
      <dgm:t>
        <a:bodyPr/>
        <a:lstStyle/>
        <a:p>
          <a:endParaRPr lang="en-US"/>
        </a:p>
      </dgm:t>
    </dgm:pt>
    <dgm:pt modelId="{A2F7E5B6-F6AD-4977-8C9E-4CC02D812492}" type="sibTrans" cxnId="{A3AEB1C1-6403-4004-A1C1-0485D15D25AA}">
      <dgm:prSet/>
      <dgm:spPr/>
      <dgm:t>
        <a:bodyPr/>
        <a:lstStyle/>
        <a:p>
          <a:endParaRPr lang="en-US"/>
        </a:p>
      </dgm:t>
    </dgm:pt>
    <dgm:pt modelId="{80530561-8BB1-44F3-BB25-3A1A20435D36}">
      <dgm:prSet/>
      <dgm:spPr/>
      <dgm:t>
        <a:bodyPr/>
        <a:lstStyle/>
        <a:p>
          <a:r>
            <a:rPr lang="en-US"/>
            <a:t>Launch the DieAnalyzerValidator.exe</a:t>
          </a:r>
        </a:p>
      </dgm:t>
    </dgm:pt>
    <dgm:pt modelId="{AE8346A2-B0C3-4D90-9C59-A133C79149F1}" type="parTrans" cxnId="{F3DA2C8E-3659-4333-8B0E-DFB07513F974}">
      <dgm:prSet/>
      <dgm:spPr/>
      <dgm:t>
        <a:bodyPr/>
        <a:lstStyle/>
        <a:p>
          <a:endParaRPr lang="en-US"/>
        </a:p>
      </dgm:t>
    </dgm:pt>
    <dgm:pt modelId="{D56B0657-E8A9-437C-8635-21A476C1EC64}" type="sibTrans" cxnId="{F3DA2C8E-3659-4333-8B0E-DFB07513F974}">
      <dgm:prSet/>
      <dgm:spPr/>
      <dgm:t>
        <a:bodyPr/>
        <a:lstStyle/>
        <a:p>
          <a:endParaRPr lang="en-US"/>
        </a:p>
      </dgm:t>
    </dgm:pt>
    <dgm:pt modelId="{D0F8706A-3001-481E-9B13-F9F2EFF7E9E3}">
      <dgm:prSet/>
      <dgm:spPr/>
      <dgm:t>
        <a:bodyPr/>
        <a:lstStyle/>
        <a:p>
          <a:r>
            <a:rPr lang="en-US"/>
            <a:t>Choose</a:t>
          </a:r>
        </a:p>
      </dgm:t>
    </dgm:pt>
    <dgm:pt modelId="{64DC5C02-1CF0-4FFC-964C-699626BD07AB}" type="parTrans" cxnId="{AA34A810-7944-416F-B4B3-21BD0847DDF1}">
      <dgm:prSet/>
      <dgm:spPr/>
      <dgm:t>
        <a:bodyPr/>
        <a:lstStyle/>
        <a:p>
          <a:endParaRPr lang="en-US"/>
        </a:p>
      </dgm:t>
    </dgm:pt>
    <dgm:pt modelId="{11AAC3CE-D80D-42CD-9A23-5C3249DBA71F}" type="sibTrans" cxnId="{AA34A810-7944-416F-B4B3-21BD0847DDF1}">
      <dgm:prSet/>
      <dgm:spPr/>
      <dgm:t>
        <a:bodyPr/>
        <a:lstStyle/>
        <a:p>
          <a:endParaRPr lang="en-US"/>
        </a:p>
      </dgm:t>
    </dgm:pt>
    <dgm:pt modelId="{198135B7-BCC1-4E09-8ECE-6C61CFB7BDE2}">
      <dgm:prSet/>
      <dgm:spPr/>
      <dgm:t>
        <a:bodyPr/>
        <a:lstStyle/>
        <a:p>
          <a:r>
            <a:rPr lang="en-US"/>
            <a:t>Choose the .zip file path</a:t>
          </a:r>
        </a:p>
      </dgm:t>
    </dgm:pt>
    <dgm:pt modelId="{4B0D64F7-F9A1-43C9-9E31-83282C00C46A}" type="parTrans" cxnId="{CB300526-C494-4030-A6B2-DC7EDAC9358A}">
      <dgm:prSet/>
      <dgm:spPr/>
      <dgm:t>
        <a:bodyPr/>
        <a:lstStyle/>
        <a:p>
          <a:endParaRPr lang="en-US"/>
        </a:p>
      </dgm:t>
    </dgm:pt>
    <dgm:pt modelId="{437FA876-35A4-493A-BBB4-003FBDFE0A56}" type="sibTrans" cxnId="{CB300526-C494-4030-A6B2-DC7EDAC9358A}">
      <dgm:prSet/>
      <dgm:spPr/>
      <dgm:t>
        <a:bodyPr/>
        <a:lstStyle/>
        <a:p>
          <a:endParaRPr lang="en-US"/>
        </a:p>
      </dgm:t>
    </dgm:pt>
    <dgm:pt modelId="{A92BF310-27FE-41C1-93F2-A21307AC2043}">
      <dgm:prSet/>
      <dgm:spPr/>
      <dgm:t>
        <a:bodyPr/>
        <a:lstStyle/>
        <a:p>
          <a:r>
            <a:rPr lang="en-US"/>
            <a:t>Select</a:t>
          </a:r>
        </a:p>
      </dgm:t>
    </dgm:pt>
    <dgm:pt modelId="{676DCB1F-B67E-446C-BC33-A61CE6C46914}" type="parTrans" cxnId="{88920975-AF54-4582-B6DE-F1A3AAB4C3BA}">
      <dgm:prSet/>
      <dgm:spPr/>
      <dgm:t>
        <a:bodyPr/>
        <a:lstStyle/>
        <a:p>
          <a:endParaRPr lang="en-US"/>
        </a:p>
      </dgm:t>
    </dgm:pt>
    <dgm:pt modelId="{BDB46BDD-E695-4BE3-94BD-9CE085E198E7}" type="sibTrans" cxnId="{88920975-AF54-4582-B6DE-F1A3AAB4C3BA}">
      <dgm:prSet/>
      <dgm:spPr/>
      <dgm:t>
        <a:bodyPr/>
        <a:lstStyle/>
        <a:p>
          <a:endParaRPr lang="en-US"/>
        </a:p>
      </dgm:t>
    </dgm:pt>
    <dgm:pt modelId="{2AD3B20A-8AE4-428C-9A38-C1243FAEEEDC}">
      <dgm:prSet/>
      <dgm:spPr/>
      <dgm:t>
        <a:bodyPr/>
        <a:lstStyle/>
        <a:p>
          <a:r>
            <a:rPr lang="en-US"/>
            <a:t>Select milestone # in the drop down</a:t>
          </a:r>
        </a:p>
      </dgm:t>
    </dgm:pt>
    <dgm:pt modelId="{CCA2C4C6-8625-4897-B7C5-6E7846B12B38}" type="parTrans" cxnId="{6B1C2F0F-15D1-4986-A098-DAD5250F6D23}">
      <dgm:prSet/>
      <dgm:spPr/>
      <dgm:t>
        <a:bodyPr/>
        <a:lstStyle/>
        <a:p>
          <a:endParaRPr lang="en-US"/>
        </a:p>
      </dgm:t>
    </dgm:pt>
    <dgm:pt modelId="{487BE60B-8CCD-404E-8EDD-C0C25B437588}" type="sibTrans" cxnId="{6B1C2F0F-15D1-4986-A098-DAD5250F6D23}">
      <dgm:prSet/>
      <dgm:spPr/>
      <dgm:t>
        <a:bodyPr/>
        <a:lstStyle/>
        <a:p>
          <a:endParaRPr lang="en-US"/>
        </a:p>
      </dgm:t>
    </dgm:pt>
    <dgm:pt modelId="{101E6440-AD7E-463C-BB9E-A1BF58086668}">
      <dgm:prSet/>
      <dgm:spPr/>
      <dgm:t>
        <a:bodyPr/>
        <a:lstStyle/>
        <a:p>
          <a:r>
            <a:rPr lang="en-US"/>
            <a:t>Click</a:t>
          </a:r>
        </a:p>
      </dgm:t>
    </dgm:pt>
    <dgm:pt modelId="{A8932630-7C9B-42D1-8D66-00E0F2BE6E1E}" type="parTrans" cxnId="{19F478FE-D39A-4864-B0EB-1051DA937C64}">
      <dgm:prSet/>
      <dgm:spPr/>
      <dgm:t>
        <a:bodyPr/>
        <a:lstStyle/>
        <a:p>
          <a:endParaRPr lang="en-US"/>
        </a:p>
      </dgm:t>
    </dgm:pt>
    <dgm:pt modelId="{C7A36622-A79A-4989-8211-7ABC610C3395}" type="sibTrans" cxnId="{19F478FE-D39A-4864-B0EB-1051DA937C64}">
      <dgm:prSet/>
      <dgm:spPr/>
      <dgm:t>
        <a:bodyPr/>
        <a:lstStyle/>
        <a:p>
          <a:endParaRPr lang="en-US"/>
        </a:p>
      </dgm:t>
    </dgm:pt>
    <dgm:pt modelId="{A69F96AD-EE98-462B-8C32-16B8BF34E7AC}">
      <dgm:prSet/>
      <dgm:spPr/>
      <dgm:t>
        <a:bodyPr/>
        <a:lstStyle/>
        <a:p>
          <a:r>
            <a:rPr lang="en-US"/>
            <a:t>Click Validate</a:t>
          </a:r>
        </a:p>
      </dgm:t>
    </dgm:pt>
    <dgm:pt modelId="{6FB2FE89-95E0-4F5A-84C6-53EFF5886635}" type="parTrans" cxnId="{F31B2A8D-B429-4042-91AE-05094C750ACA}">
      <dgm:prSet/>
      <dgm:spPr/>
      <dgm:t>
        <a:bodyPr/>
        <a:lstStyle/>
        <a:p>
          <a:endParaRPr lang="en-US"/>
        </a:p>
      </dgm:t>
    </dgm:pt>
    <dgm:pt modelId="{E753D44D-0A7D-4CF4-8809-5B4A00EE1B23}" type="sibTrans" cxnId="{F31B2A8D-B429-4042-91AE-05094C750ACA}">
      <dgm:prSet/>
      <dgm:spPr/>
      <dgm:t>
        <a:bodyPr/>
        <a:lstStyle/>
        <a:p>
          <a:endParaRPr lang="en-US"/>
        </a:p>
      </dgm:t>
    </dgm:pt>
    <dgm:pt modelId="{A7D502B2-ADE0-436E-82AF-30BC26726109}" type="pres">
      <dgm:prSet presAssocID="{14A4292D-80C2-4605-9DBE-EFCF017A84BF}" presName="Name0" presStyleCnt="0">
        <dgm:presLayoutVars>
          <dgm:dir/>
          <dgm:animLvl val="lvl"/>
          <dgm:resizeHandles val="exact"/>
        </dgm:presLayoutVars>
      </dgm:prSet>
      <dgm:spPr/>
    </dgm:pt>
    <dgm:pt modelId="{8A5E0762-AB94-4337-9061-E2F1DC6A02F9}" type="pres">
      <dgm:prSet presAssocID="{101E6440-AD7E-463C-BB9E-A1BF58086668}" presName="boxAndChildren" presStyleCnt="0"/>
      <dgm:spPr/>
    </dgm:pt>
    <dgm:pt modelId="{5F10EE26-F07B-4AB2-A209-B68A20A6AD9B}" type="pres">
      <dgm:prSet presAssocID="{101E6440-AD7E-463C-BB9E-A1BF58086668}" presName="parentTextBox" presStyleLbl="alignNode1" presStyleIdx="0" presStyleCnt="5"/>
      <dgm:spPr/>
    </dgm:pt>
    <dgm:pt modelId="{C1A97E00-D89E-4723-842B-0B3BE2BA6438}" type="pres">
      <dgm:prSet presAssocID="{101E6440-AD7E-463C-BB9E-A1BF58086668}" presName="descendantBox" presStyleLbl="bgAccFollowNode1" presStyleIdx="0" presStyleCnt="5"/>
      <dgm:spPr/>
    </dgm:pt>
    <dgm:pt modelId="{404E68A2-47B9-479B-BE26-AAA4076772FB}" type="pres">
      <dgm:prSet presAssocID="{BDB46BDD-E695-4BE3-94BD-9CE085E198E7}" presName="sp" presStyleCnt="0"/>
      <dgm:spPr/>
    </dgm:pt>
    <dgm:pt modelId="{87FC77DC-E3AF-4117-9116-86A3D8181C64}" type="pres">
      <dgm:prSet presAssocID="{A92BF310-27FE-41C1-93F2-A21307AC2043}" presName="arrowAndChildren" presStyleCnt="0"/>
      <dgm:spPr/>
    </dgm:pt>
    <dgm:pt modelId="{9949E22B-2255-4C6A-BA09-31CAA553E465}" type="pres">
      <dgm:prSet presAssocID="{A92BF310-27FE-41C1-93F2-A21307AC2043}" presName="parentTextArrow" presStyleLbl="node1" presStyleIdx="0" presStyleCnt="0"/>
      <dgm:spPr/>
    </dgm:pt>
    <dgm:pt modelId="{DB376F1E-9B58-4561-83B3-B71DB7D33B27}" type="pres">
      <dgm:prSet presAssocID="{A92BF310-27FE-41C1-93F2-A21307AC2043}" presName="arrow" presStyleLbl="alignNode1" presStyleIdx="1" presStyleCnt="5"/>
      <dgm:spPr/>
    </dgm:pt>
    <dgm:pt modelId="{8539D00A-8C50-49BD-A5D4-F6F0AD98F505}" type="pres">
      <dgm:prSet presAssocID="{A92BF310-27FE-41C1-93F2-A21307AC2043}" presName="descendantArrow" presStyleLbl="bgAccFollowNode1" presStyleIdx="1" presStyleCnt="5"/>
      <dgm:spPr/>
    </dgm:pt>
    <dgm:pt modelId="{5C645D9A-CADB-4B86-9CE8-5ECEC9F91263}" type="pres">
      <dgm:prSet presAssocID="{11AAC3CE-D80D-42CD-9A23-5C3249DBA71F}" presName="sp" presStyleCnt="0"/>
      <dgm:spPr/>
    </dgm:pt>
    <dgm:pt modelId="{E5125C15-8B9B-4C7A-BD51-9CC722AE2B37}" type="pres">
      <dgm:prSet presAssocID="{D0F8706A-3001-481E-9B13-F9F2EFF7E9E3}" presName="arrowAndChildren" presStyleCnt="0"/>
      <dgm:spPr/>
    </dgm:pt>
    <dgm:pt modelId="{52B1EF4B-E0F6-4755-9CA4-0861680FFB1E}" type="pres">
      <dgm:prSet presAssocID="{D0F8706A-3001-481E-9B13-F9F2EFF7E9E3}" presName="parentTextArrow" presStyleLbl="node1" presStyleIdx="0" presStyleCnt="0"/>
      <dgm:spPr/>
    </dgm:pt>
    <dgm:pt modelId="{81145124-5777-452C-88F2-1EE9FFCBD1A5}" type="pres">
      <dgm:prSet presAssocID="{D0F8706A-3001-481E-9B13-F9F2EFF7E9E3}" presName="arrow" presStyleLbl="alignNode1" presStyleIdx="2" presStyleCnt="5"/>
      <dgm:spPr/>
    </dgm:pt>
    <dgm:pt modelId="{FBE03759-854C-4548-8C23-A81B8C2E82CF}" type="pres">
      <dgm:prSet presAssocID="{D0F8706A-3001-481E-9B13-F9F2EFF7E9E3}" presName="descendantArrow" presStyleLbl="bgAccFollowNode1" presStyleIdx="2" presStyleCnt="5"/>
      <dgm:spPr/>
    </dgm:pt>
    <dgm:pt modelId="{FCD68AA7-3B47-4FF4-8D9F-DAAEA3B902F5}" type="pres">
      <dgm:prSet presAssocID="{A2F7E5B6-F6AD-4977-8C9E-4CC02D812492}" presName="sp" presStyleCnt="0"/>
      <dgm:spPr/>
    </dgm:pt>
    <dgm:pt modelId="{1E87FAF4-AA1A-4AEB-A452-8ABA147731C4}" type="pres">
      <dgm:prSet presAssocID="{682B23CD-B5AD-4084-AE7D-ACF8E424677B}" presName="arrowAndChildren" presStyleCnt="0"/>
      <dgm:spPr/>
    </dgm:pt>
    <dgm:pt modelId="{312B2FFA-C0B3-4E64-8051-16E24C10FF19}" type="pres">
      <dgm:prSet presAssocID="{682B23CD-B5AD-4084-AE7D-ACF8E424677B}" presName="parentTextArrow" presStyleLbl="node1" presStyleIdx="0" presStyleCnt="0"/>
      <dgm:spPr/>
    </dgm:pt>
    <dgm:pt modelId="{B9D6F9B0-C965-4BC9-A993-BF37BDA74EAC}" type="pres">
      <dgm:prSet presAssocID="{682B23CD-B5AD-4084-AE7D-ACF8E424677B}" presName="arrow" presStyleLbl="alignNode1" presStyleIdx="3" presStyleCnt="5"/>
      <dgm:spPr/>
    </dgm:pt>
    <dgm:pt modelId="{C461A16B-57F2-4F9C-AC63-9E6F9D332857}" type="pres">
      <dgm:prSet presAssocID="{682B23CD-B5AD-4084-AE7D-ACF8E424677B}" presName="descendantArrow" presStyleLbl="bgAccFollowNode1" presStyleIdx="3" presStyleCnt="5"/>
      <dgm:spPr/>
    </dgm:pt>
    <dgm:pt modelId="{77351C0C-C61A-463B-B4E8-CCAE6AF76D15}" type="pres">
      <dgm:prSet presAssocID="{2336E1E0-ED38-4041-B367-64780049660B}" presName="sp" presStyleCnt="0"/>
      <dgm:spPr/>
    </dgm:pt>
    <dgm:pt modelId="{F855703C-5D1C-48BE-80C6-CC51AD34279B}" type="pres">
      <dgm:prSet presAssocID="{40FF6D61-ACFF-4B4D-AFF8-2B645991013A}" presName="arrowAndChildren" presStyleCnt="0"/>
      <dgm:spPr/>
    </dgm:pt>
    <dgm:pt modelId="{12D0DACA-D660-4D7A-BBD7-8C33DE3725F2}" type="pres">
      <dgm:prSet presAssocID="{40FF6D61-ACFF-4B4D-AFF8-2B645991013A}" presName="parentTextArrow" presStyleLbl="node1" presStyleIdx="0" presStyleCnt="0"/>
      <dgm:spPr/>
    </dgm:pt>
    <dgm:pt modelId="{7B931C6A-5000-44E9-90E8-3E842221CB5F}" type="pres">
      <dgm:prSet presAssocID="{40FF6D61-ACFF-4B4D-AFF8-2B645991013A}" presName="arrow" presStyleLbl="alignNode1" presStyleIdx="4" presStyleCnt="5"/>
      <dgm:spPr/>
    </dgm:pt>
    <dgm:pt modelId="{E20D0B0F-0A37-4938-AF67-B011FD4B9AA8}" type="pres">
      <dgm:prSet presAssocID="{40FF6D61-ACFF-4B4D-AFF8-2B645991013A}" presName="descendantArrow" presStyleLbl="bgAccFollowNode1" presStyleIdx="4" presStyleCnt="5"/>
      <dgm:spPr/>
    </dgm:pt>
  </dgm:ptLst>
  <dgm:cxnLst>
    <dgm:cxn modelId="{C731F400-5F59-4858-9B2F-FA35223008C3}" type="presOf" srcId="{14A4292D-80C2-4605-9DBE-EFCF017A84BF}" destId="{A7D502B2-ADE0-436E-82AF-30BC26726109}" srcOrd="0" destOrd="0" presId="urn:microsoft.com/office/officeart/2016/7/layout/VerticalDownArrowProcess"/>
    <dgm:cxn modelId="{6B1C2F0F-15D1-4986-A098-DAD5250F6D23}" srcId="{A92BF310-27FE-41C1-93F2-A21307AC2043}" destId="{2AD3B20A-8AE4-428C-9A38-C1243FAEEEDC}" srcOrd="0" destOrd="0" parTransId="{CCA2C4C6-8625-4897-B7C5-6E7846B12B38}" sibTransId="{487BE60B-8CCD-404E-8EDD-C0C25B437588}"/>
    <dgm:cxn modelId="{AA34A810-7944-416F-B4B3-21BD0847DDF1}" srcId="{14A4292D-80C2-4605-9DBE-EFCF017A84BF}" destId="{D0F8706A-3001-481E-9B13-F9F2EFF7E9E3}" srcOrd="2" destOrd="0" parTransId="{64DC5C02-1CF0-4FFC-964C-699626BD07AB}" sibTransId="{11AAC3CE-D80D-42CD-9A23-5C3249DBA71F}"/>
    <dgm:cxn modelId="{EFF0191F-0CAD-4FFC-A1AE-D16B4DC811B0}" type="presOf" srcId="{40FF6D61-ACFF-4B4D-AFF8-2B645991013A}" destId="{12D0DACA-D660-4D7A-BBD7-8C33DE3725F2}" srcOrd="0" destOrd="0" presId="urn:microsoft.com/office/officeart/2016/7/layout/VerticalDownArrowProcess"/>
    <dgm:cxn modelId="{760E6323-4B8C-4601-87E3-E40E0E0FD3FB}" srcId="{40FF6D61-ACFF-4B4D-AFF8-2B645991013A}" destId="{966694DC-AE2E-46C3-85A5-DC2AFC041970}" srcOrd="0" destOrd="0" parTransId="{DF5F65A5-B2A4-4B84-B42D-73162BF0A4DE}" sibTransId="{AC9CFCE8-9F0E-4E7D-A10F-0D9BD72089D9}"/>
    <dgm:cxn modelId="{CB300526-C494-4030-A6B2-DC7EDAC9358A}" srcId="{D0F8706A-3001-481E-9B13-F9F2EFF7E9E3}" destId="{198135B7-BCC1-4E09-8ECE-6C61CFB7BDE2}" srcOrd="0" destOrd="0" parTransId="{4B0D64F7-F9A1-43C9-9E31-83282C00C46A}" sibTransId="{437FA876-35A4-493A-BBB4-003FBDFE0A56}"/>
    <dgm:cxn modelId="{1E6C5D33-A74E-4C17-AE49-46A893CBCB7D}" type="presOf" srcId="{40FF6D61-ACFF-4B4D-AFF8-2B645991013A}" destId="{7B931C6A-5000-44E9-90E8-3E842221CB5F}" srcOrd="1" destOrd="0" presId="urn:microsoft.com/office/officeart/2016/7/layout/VerticalDownArrowProcess"/>
    <dgm:cxn modelId="{B143B165-8D36-407B-BC24-3BBE03BF2D22}" type="presOf" srcId="{2AD3B20A-8AE4-428C-9A38-C1243FAEEEDC}" destId="{8539D00A-8C50-49BD-A5D4-F6F0AD98F505}" srcOrd="0" destOrd="0" presId="urn:microsoft.com/office/officeart/2016/7/layout/VerticalDownArrowProcess"/>
    <dgm:cxn modelId="{C0592C69-283B-42B9-AE64-67CEB9AE0888}" type="presOf" srcId="{D0F8706A-3001-481E-9B13-F9F2EFF7E9E3}" destId="{52B1EF4B-E0F6-4755-9CA4-0861680FFB1E}" srcOrd="0" destOrd="0" presId="urn:microsoft.com/office/officeart/2016/7/layout/VerticalDownArrowProcess"/>
    <dgm:cxn modelId="{06E49469-48DA-4A02-BFD7-38C4A827F9D4}" type="presOf" srcId="{198135B7-BCC1-4E09-8ECE-6C61CFB7BDE2}" destId="{FBE03759-854C-4548-8C23-A81B8C2E82CF}" srcOrd="0" destOrd="0" presId="urn:microsoft.com/office/officeart/2016/7/layout/VerticalDownArrowProcess"/>
    <dgm:cxn modelId="{88920975-AF54-4582-B6DE-F1A3AAB4C3BA}" srcId="{14A4292D-80C2-4605-9DBE-EFCF017A84BF}" destId="{A92BF310-27FE-41C1-93F2-A21307AC2043}" srcOrd="3" destOrd="0" parTransId="{676DCB1F-B67E-446C-BC33-A61CE6C46914}" sibTransId="{BDB46BDD-E695-4BE3-94BD-9CE085E198E7}"/>
    <dgm:cxn modelId="{F31B2A8D-B429-4042-91AE-05094C750ACA}" srcId="{101E6440-AD7E-463C-BB9E-A1BF58086668}" destId="{A69F96AD-EE98-462B-8C32-16B8BF34E7AC}" srcOrd="0" destOrd="0" parTransId="{6FB2FE89-95E0-4F5A-84C6-53EFF5886635}" sibTransId="{E753D44D-0A7D-4CF4-8809-5B4A00EE1B23}"/>
    <dgm:cxn modelId="{F3DA2C8E-3659-4333-8B0E-DFB07513F974}" srcId="{682B23CD-B5AD-4084-AE7D-ACF8E424677B}" destId="{80530561-8BB1-44F3-BB25-3A1A20435D36}" srcOrd="0" destOrd="0" parTransId="{AE8346A2-B0C3-4D90-9C59-A133C79149F1}" sibTransId="{D56B0657-E8A9-437C-8635-21A476C1EC64}"/>
    <dgm:cxn modelId="{BBA40B91-55ED-4991-A857-877F723C7996}" type="presOf" srcId="{A69F96AD-EE98-462B-8C32-16B8BF34E7AC}" destId="{C1A97E00-D89E-4723-842B-0B3BE2BA6438}" srcOrd="0" destOrd="0" presId="urn:microsoft.com/office/officeart/2016/7/layout/VerticalDownArrowProcess"/>
    <dgm:cxn modelId="{F7A3689F-DC1D-44E9-86AC-D8F0A580B7DE}" type="presOf" srcId="{80530561-8BB1-44F3-BB25-3A1A20435D36}" destId="{C461A16B-57F2-4F9C-AC63-9E6F9D332857}" srcOrd="0" destOrd="0" presId="urn:microsoft.com/office/officeart/2016/7/layout/VerticalDownArrowProcess"/>
    <dgm:cxn modelId="{C896AEA9-A223-4664-9E46-23BF01DC985B}" srcId="{14A4292D-80C2-4605-9DBE-EFCF017A84BF}" destId="{40FF6D61-ACFF-4B4D-AFF8-2B645991013A}" srcOrd="0" destOrd="0" parTransId="{5744D16E-7AC5-4461-9702-D028D3585908}" sibTransId="{2336E1E0-ED38-4041-B367-64780049660B}"/>
    <dgm:cxn modelId="{B7FE18B3-9326-418C-BD7E-E7A2326BCE3A}" type="presOf" srcId="{101E6440-AD7E-463C-BB9E-A1BF58086668}" destId="{5F10EE26-F07B-4AB2-A209-B68A20A6AD9B}" srcOrd="0" destOrd="0" presId="urn:microsoft.com/office/officeart/2016/7/layout/VerticalDownArrowProcess"/>
    <dgm:cxn modelId="{A3AEB1C1-6403-4004-A1C1-0485D15D25AA}" srcId="{14A4292D-80C2-4605-9DBE-EFCF017A84BF}" destId="{682B23CD-B5AD-4084-AE7D-ACF8E424677B}" srcOrd="1" destOrd="0" parTransId="{23AAB529-FC06-4682-94E2-C2146A1FD20E}" sibTransId="{A2F7E5B6-F6AD-4977-8C9E-4CC02D812492}"/>
    <dgm:cxn modelId="{9CDF15DD-D8DC-4AF6-A235-48B69F7654ED}" type="presOf" srcId="{682B23CD-B5AD-4084-AE7D-ACF8E424677B}" destId="{B9D6F9B0-C965-4BC9-A993-BF37BDA74EAC}" srcOrd="1" destOrd="0" presId="urn:microsoft.com/office/officeart/2016/7/layout/VerticalDownArrowProcess"/>
    <dgm:cxn modelId="{31ACE0DE-BC0C-4090-8C9B-619D32CBED9E}" type="presOf" srcId="{D0F8706A-3001-481E-9B13-F9F2EFF7E9E3}" destId="{81145124-5777-452C-88F2-1EE9FFCBD1A5}" srcOrd="1" destOrd="0" presId="urn:microsoft.com/office/officeart/2016/7/layout/VerticalDownArrowProcess"/>
    <dgm:cxn modelId="{86537FE2-3FF3-45A4-BF8E-19BC00109069}" type="presOf" srcId="{966694DC-AE2E-46C3-85A5-DC2AFC041970}" destId="{E20D0B0F-0A37-4938-AF67-B011FD4B9AA8}" srcOrd="0" destOrd="0" presId="urn:microsoft.com/office/officeart/2016/7/layout/VerticalDownArrowProcess"/>
    <dgm:cxn modelId="{EE34B3E6-9DAF-4BCE-9E95-9F21114174B1}" type="presOf" srcId="{A92BF310-27FE-41C1-93F2-A21307AC2043}" destId="{9949E22B-2255-4C6A-BA09-31CAA553E465}" srcOrd="0" destOrd="0" presId="urn:microsoft.com/office/officeart/2016/7/layout/VerticalDownArrowProcess"/>
    <dgm:cxn modelId="{7F385DEF-642A-4995-AB6F-9C039F6BDF46}" type="presOf" srcId="{682B23CD-B5AD-4084-AE7D-ACF8E424677B}" destId="{312B2FFA-C0B3-4E64-8051-16E24C10FF19}" srcOrd="0" destOrd="0" presId="urn:microsoft.com/office/officeart/2016/7/layout/VerticalDownArrowProcess"/>
    <dgm:cxn modelId="{357933F4-67C0-4026-AC2B-28DC30CEC205}" type="presOf" srcId="{A92BF310-27FE-41C1-93F2-A21307AC2043}" destId="{DB376F1E-9B58-4561-83B3-B71DB7D33B27}" srcOrd="1" destOrd="0" presId="urn:microsoft.com/office/officeart/2016/7/layout/VerticalDownArrowProcess"/>
    <dgm:cxn modelId="{19F478FE-D39A-4864-B0EB-1051DA937C64}" srcId="{14A4292D-80C2-4605-9DBE-EFCF017A84BF}" destId="{101E6440-AD7E-463C-BB9E-A1BF58086668}" srcOrd="4" destOrd="0" parTransId="{A8932630-7C9B-42D1-8D66-00E0F2BE6E1E}" sibTransId="{C7A36622-A79A-4989-8211-7ABC610C3395}"/>
    <dgm:cxn modelId="{0406313A-0C18-43CE-BA57-5F35CE820F48}" type="presParOf" srcId="{A7D502B2-ADE0-436E-82AF-30BC26726109}" destId="{8A5E0762-AB94-4337-9061-E2F1DC6A02F9}" srcOrd="0" destOrd="0" presId="urn:microsoft.com/office/officeart/2016/7/layout/VerticalDownArrowProcess"/>
    <dgm:cxn modelId="{C89F3DE5-A002-45AD-AC82-E1F3726A62E5}" type="presParOf" srcId="{8A5E0762-AB94-4337-9061-E2F1DC6A02F9}" destId="{5F10EE26-F07B-4AB2-A209-B68A20A6AD9B}" srcOrd="0" destOrd="0" presId="urn:microsoft.com/office/officeart/2016/7/layout/VerticalDownArrowProcess"/>
    <dgm:cxn modelId="{767DDA88-37EB-4FEC-B667-D941E10332D0}" type="presParOf" srcId="{8A5E0762-AB94-4337-9061-E2F1DC6A02F9}" destId="{C1A97E00-D89E-4723-842B-0B3BE2BA6438}" srcOrd="1" destOrd="0" presId="urn:microsoft.com/office/officeart/2016/7/layout/VerticalDownArrowProcess"/>
    <dgm:cxn modelId="{72389161-CECC-4EDD-AA56-C3D32358AD3D}" type="presParOf" srcId="{A7D502B2-ADE0-436E-82AF-30BC26726109}" destId="{404E68A2-47B9-479B-BE26-AAA4076772FB}" srcOrd="1" destOrd="0" presId="urn:microsoft.com/office/officeart/2016/7/layout/VerticalDownArrowProcess"/>
    <dgm:cxn modelId="{924445D8-DD37-4CCD-A597-4E1F32D11227}" type="presParOf" srcId="{A7D502B2-ADE0-436E-82AF-30BC26726109}" destId="{87FC77DC-E3AF-4117-9116-86A3D8181C64}" srcOrd="2" destOrd="0" presId="urn:microsoft.com/office/officeart/2016/7/layout/VerticalDownArrowProcess"/>
    <dgm:cxn modelId="{1C7A42DD-2FF7-4072-A58B-9838BAD56181}" type="presParOf" srcId="{87FC77DC-E3AF-4117-9116-86A3D8181C64}" destId="{9949E22B-2255-4C6A-BA09-31CAA553E465}" srcOrd="0" destOrd="0" presId="urn:microsoft.com/office/officeart/2016/7/layout/VerticalDownArrowProcess"/>
    <dgm:cxn modelId="{49B3EC12-C460-40F6-8FAE-67197509B9D2}" type="presParOf" srcId="{87FC77DC-E3AF-4117-9116-86A3D8181C64}" destId="{DB376F1E-9B58-4561-83B3-B71DB7D33B27}" srcOrd="1" destOrd="0" presId="urn:microsoft.com/office/officeart/2016/7/layout/VerticalDownArrowProcess"/>
    <dgm:cxn modelId="{E18070E3-9C18-47C1-8D01-6EFF7C9FDBC5}" type="presParOf" srcId="{87FC77DC-E3AF-4117-9116-86A3D8181C64}" destId="{8539D00A-8C50-49BD-A5D4-F6F0AD98F505}" srcOrd="2" destOrd="0" presId="urn:microsoft.com/office/officeart/2016/7/layout/VerticalDownArrowProcess"/>
    <dgm:cxn modelId="{B3E47747-1627-4AD6-8EF6-DD4CDD1A1226}" type="presParOf" srcId="{A7D502B2-ADE0-436E-82AF-30BC26726109}" destId="{5C645D9A-CADB-4B86-9CE8-5ECEC9F91263}" srcOrd="3" destOrd="0" presId="urn:microsoft.com/office/officeart/2016/7/layout/VerticalDownArrowProcess"/>
    <dgm:cxn modelId="{85175F0B-7F4A-49AD-8F7D-93094C7C7859}" type="presParOf" srcId="{A7D502B2-ADE0-436E-82AF-30BC26726109}" destId="{E5125C15-8B9B-4C7A-BD51-9CC722AE2B37}" srcOrd="4" destOrd="0" presId="urn:microsoft.com/office/officeart/2016/7/layout/VerticalDownArrowProcess"/>
    <dgm:cxn modelId="{3C7F8B51-686B-4A6D-B4D4-FBCE9AA0830C}" type="presParOf" srcId="{E5125C15-8B9B-4C7A-BD51-9CC722AE2B37}" destId="{52B1EF4B-E0F6-4755-9CA4-0861680FFB1E}" srcOrd="0" destOrd="0" presId="urn:microsoft.com/office/officeart/2016/7/layout/VerticalDownArrowProcess"/>
    <dgm:cxn modelId="{46F8A1D8-E6F5-4FE7-A7D9-7781DC526AA4}" type="presParOf" srcId="{E5125C15-8B9B-4C7A-BD51-9CC722AE2B37}" destId="{81145124-5777-452C-88F2-1EE9FFCBD1A5}" srcOrd="1" destOrd="0" presId="urn:microsoft.com/office/officeart/2016/7/layout/VerticalDownArrowProcess"/>
    <dgm:cxn modelId="{4BB41D60-AA24-4DBE-9BD0-839DE2DB6BED}" type="presParOf" srcId="{E5125C15-8B9B-4C7A-BD51-9CC722AE2B37}" destId="{FBE03759-854C-4548-8C23-A81B8C2E82CF}" srcOrd="2" destOrd="0" presId="urn:microsoft.com/office/officeart/2016/7/layout/VerticalDownArrowProcess"/>
    <dgm:cxn modelId="{26FDB10E-9B4A-4C88-95B4-AB3236E09149}" type="presParOf" srcId="{A7D502B2-ADE0-436E-82AF-30BC26726109}" destId="{FCD68AA7-3B47-4FF4-8D9F-DAAEA3B902F5}" srcOrd="5" destOrd="0" presId="urn:microsoft.com/office/officeart/2016/7/layout/VerticalDownArrowProcess"/>
    <dgm:cxn modelId="{B136CA15-2E8C-4BD0-8BE9-18E1E40B22B1}" type="presParOf" srcId="{A7D502B2-ADE0-436E-82AF-30BC26726109}" destId="{1E87FAF4-AA1A-4AEB-A452-8ABA147731C4}" srcOrd="6" destOrd="0" presId="urn:microsoft.com/office/officeart/2016/7/layout/VerticalDownArrowProcess"/>
    <dgm:cxn modelId="{8BC99716-898B-4C05-B550-71812A5AA085}" type="presParOf" srcId="{1E87FAF4-AA1A-4AEB-A452-8ABA147731C4}" destId="{312B2FFA-C0B3-4E64-8051-16E24C10FF19}" srcOrd="0" destOrd="0" presId="urn:microsoft.com/office/officeart/2016/7/layout/VerticalDownArrowProcess"/>
    <dgm:cxn modelId="{6613E454-89BE-4311-A014-23B621C63C9A}" type="presParOf" srcId="{1E87FAF4-AA1A-4AEB-A452-8ABA147731C4}" destId="{B9D6F9B0-C965-4BC9-A993-BF37BDA74EAC}" srcOrd="1" destOrd="0" presId="urn:microsoft.com/office/officeart/2016/7/layout/VerticalDownArrowProcess"/>
    <dgm:cxn modelId="{1138139D-C30D-431F-BADB-F5C48B71F967}" type="presParOf" srcId="{1E87FAF4-AA1A-4AEB-A452-8ABA147731C4}" destId="{C461A16B-57F2-4F9C-AC63-9E6F9D332857}" srcOrd="2" destOrd="0" presId="urn:microsoft.com/office/officeart/2016/7/layout/VerticalDownArrowProcess"/>
    <dgm:cxn modelId="{58512A7B-58B3-41CB-A5B0-84BA5EA96E97}" type="presParOf" srcId="{A7D502B2-ADE0-436E-82AF-30BC26726109}" destId="{77351C0C-C61A-463B-B4E8-CCAE6AF76D15}" srcOrd="7" destOrd="0" presId="urn:microsoft.com/office/officeart/2016/7/layout/VerticalDownArrowProcess"/>
    <dgm:cxn modelId="{B4FABD06-9F66-4CEA-938B-A18DC4457F67}" type="presParOf" srcId="{A7D502B2-ADE0-436E-82AF-30BC26726109}" destId="{F855703C-5D1C-48BE-80C6-CC51AD34279B}" srcOrd="8" destOrd="0" presId="urn:microsoft.com/office/officeart/2016/7/layout/VerticalDownArrowProcess"/>
    <dgm:cxn modelId="{2B0D2884-8B0B-4DF3-AF1D-A3DF3CA7001E}" type="presParOf" srcId="{F855703C-5D1C-48BE-80C6-CC51AD34279B}" destId="{12D0DACA-D660-4D7A-BBD7-8C33DE3725F2}" srcOrd="0" destOrd="0" presId="urn:microsoft.com/office/officeart/2016/7/layout/VerticalDownArrowProcess"/>
    <dgm:cxn modelId="{0955DEC1-5A8E-4F50-AE15-732BF0FF1470}" type="presParOf" srcId="{F855703C-5D1C-48BE-80C6-CC51AD34279B}" destId="{7B931C6A-5000-44E9-90E8-3E842221CB5F}" srcOrd="1" destOrd="0" presId="urn:microsoft.com/office/officeart/2016/7/layout/VerticalDownArrowProcess"/>
    <dgm:cxn modelId="{BA5348BA-DF7C-4F36-A117-13D8E3707912}" type="presParOf" srcId="{F855703C-5D1C-48BE-80C6-CC51AD34279B}" destId="{E20D0B0F-0A37-4938-AF67-B011FD4B9AA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0EE26-F07B-4AB2-A209-B68A20A6AD9B}">
      <dsp:nvSpPr>
        <dsp:cNvPr id="0" name=""/>
        <dsp:cNvSpPr/>
      </dsp:nvSpPr>
      <dsp:spPr>
        <a:xfrm>
          <a:off x="0" y="3925760"/>
          <a:ext cx="1371600" cy="6440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Click</a:t>
          </a:r>
        </a:p>
      </dsp:txBody>
      <dsp:txXfrm>
        <a:off x="0" y="3925760"/>
        <a:ext cx="1371600" cy="644053"/>
      </dsp:txXfrm>
    </dsp:sp>
    <dsp:sp modelId="{C1A97E00-D89E-4723-842B-0B3BE2BA6438}">
      <dsp:nvSpPr>
        <dsp:cNvPr id="0" name=""/>
        <dsp:cNvSpPr/>
      </dsp:nvSpPr>
      <dsp:spPr>
        <a:xfrm>
          <a:off x="1371599" y="3925760"/>
          <a:ext cx="4114800" cy="64405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Click Validate</a:t>
          </a:r>
        </a:p>
      </dsp:txBody>
      <dsp:txXfrm>
        <a:off x="1371599" y="3925760"/>
        <a:ext cx="4114800" cy="644053"/>
      </dsp:txXfrm>
    </dsp:sp>
    <dsp:sp modelId="{DB376F1E-9B58-4561-83B3-B71DB7D33B27}">
      <dsp:nvSpPr>
        <dsp:cNvPr id="0" name=""/>
        <dsp:cNvSpPr/>
      </dsp:nvSpPr>
      <dsp:spPr>
        <a:xfrm rot="10800000">
          <a:off x="0" y="2944866"/>
          <a:ext cx="1371600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</a:t>
          </a:r>
        </a:p>
      </dsp:txBody>
      <dsp:txXfrm rot="-10800000">
        <a:off x="0" y="2944866"/>
        <a:ext cx="1371600" cy="643860"/>
      </dsp:txXfrm>
    </dsp:sp>
    <dsp:sp modelId="{8539D00A-8C50-49BD-A5D4-F6F0AD98F505}">
      <dsp:nvSpPr>
        <dsp:cNvPr id="0" name=""/>
        <dsp:cNvSpPr/>
      </dsp:nvSpPr>
      <dsp:spPr>
        <a:xfrm>
          <a:off x="1371599" y="2944866"/>
          <a:ext cx="4114800" cy="6438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milestone # in the drop down</a:t>
          </a:r>
        </a:p>
      </dsp:txBody>
      <dsp:txXfrm>
        <a:off x="1371599" y="2944866"/>
        <a:ext cx="4114800" cy="643860"/>
      </dsp:txXfrm>
    </dsp:sp>
    <dsp:sp modelId="{81145124-5777-452C-88F2-1EE9FFCBD1A5}">
      <dsp:nvSpPr>
        <dsp:cNvPr id="0" name=""/>
        <dsp:cNvSpPr/>
      </dsp:nvSpPr>
      <dsp:spPr>
        <a:xfrm rot="10800000">
          <a:off x="0" y="1963973"/>
          <a:ext cx="1371600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</a:t>
          </a:r>
        </a:p>
      </dsp:txBody>
      <dsp:txXfrm rot="-10800000">
        <a:off x="0" y="1963973"/>
        <a:ext cx="1371600" cy="643860"/>
      </dsp:txXfrm>
    </dsp:sp>
    <dsp:sp modelId="{FBE03759-854C-4548-8C23-A81B8C2E82CF}">
      <dsp:nvSpPr>
        <dsp:cNvPr id="0" name=""/>
        <dsp:cNvSpPr/>
      </dsp:nvSpPr>
      <dsp:spPr>
        <a:xfrm>
          <a:off x="1371599" y="1963973"/>
          <a:ext cx="4114800" cy="6438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Choose the .zip file path</a:t>
          </a:r>
        </a:p>
      </dsp:txBody>
      <dsp:txXfrm>
        <a:off x="1371599" y="1963973"/>
        <a:ext cx="4114800" cy="643860"/>
      </dsp:txXfrm>
    </dsp:sp>
    <dsp:sp modelId="{B9D6F9B0-C965-4BC9-A993-BF37BDA74EAC}">
      <dsp:nvSpPr>
        <dsp:cNvPr id="0" name=""/>
        <dsp:cNvSpPr/>
      </dsp:nvSpPr>
      <dsp:spPr>
        <a:xfrm rot="10800000">
          <a:off x="0" y="983079"/>
          <a:ext cx="1371600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</a:t>
          </a:r>
        </a:p>
      </dsp:txBody>
      <dsp:txXfrm rot="-10800000">
        <a:off x="0" y="983079"/>
        <a:ext cx="1371600" cy="643860"/>
      </dsp:txXfrm>
    </dsp:sp>
    <dsp:sp modelId="{C461A16B-57F2-4F9C-AC63-9E6F9D332857}">
      <dsp:nvSpPr>
        <dsp:cNvPr id="0" name=""/>
        <dsp:cNvSpPr/>
      </dsp:nvSpPr>
      <dsp:spPr>
        <a:xfrm>
          <a:off x="1371599" y="983079"/>
          <a:ext cx="4114800" cy="6438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Launch the DieAnalyzerValidator.exe</a:t>
          </a:r>
        </a:p>
      </dsp:txBody>
      <dsp:txXfrm>
        <a:off x="1371599" y="983079"/>
        <a:ext cx="4114800" cy="643860"/>
      </dsp:txXfrm>
    </dsp:sp>
    <dsp:sp modelId="{7B931C6A-5000-44E9-90E8-3E842221CB5F}">
      <dsp:nvSpPr>
        <dsp:cNvPr id="0" name=""/>
        <dsp:cNvSpPr/>
      </dsp:nvSpPr>
      <dsp:spPr>
        <a:xfrm rot="10800000">
          <a:off x="0" y="2185"/>
          <a:ext cx="1371600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 rot="-10800000">
        <a:off x="0" y="2185"/>
        <a:ext cx="1371600" cy="643860"/>
      </dsp:txXfrm>
    </dsp:sp>
    <dsp:sp modelId="{E20D0B0F-0A37-4938-AF67-B011FD4B9AA8}">
      <dsp:nvSpPr>
        <dsp:cNvPr id="0" name=""/>
        <dsp:cNvSpPr/>
      </dsp:nvSpPr>
      <dsp:spPr>
        <a:xfrm>
          <a:off x="1371599" y="2185"/>
          <a:ext cx="4114800" cy="6438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zip of all the result files</a:t>
          </a:r>
        </a:p>
      </dsp:txBody>
      <dsp:txXfrm>
        <a:off x="1371599" y="2185"/>
        <a:ext cx="4114800" cy="64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756D-FA1A-4B2C-8573-386B1632B7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5E54-29D5-483C-BF1C-D35A0596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the space in # of good 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3BF72-AEF7-A4AE-8B05-45FAB2211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FBFFC-D32B-A620-3895-B2516215A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98D3-D26C-73F8-7FB3-2AA456F62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1DB9-4F31-8310-9B82-4E1E2A9AF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CCB8-7095-B099-F3CB-8C03740B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9C9FB-6C2B-D0AC-FE9C-9A597B379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5E4747-17F8-CB74-89B6-B37BA4CCD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1F136-3D83-D59B-E0FA-ED2F2286E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58BA-89B1-1C45-832D-2C126C1F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E6EBF-1D85-FAB6-BF35-9AE10A299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04760-181C-926E-CDA6-4295C4D1D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08E3-6C60-ADB7-A18E-E1AD9F6C9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5141-CC10-EFFD-FAD7-95DBDC9B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45545-3842-581E-340B-8E79BD3E5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2BABA-0035-1B9C-C923-7752DF9A2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F156-B5CF-0505-FCA3-7F34BCA63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C4CBA-F546-109C-1A32-C7AB921D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9B29A-EFF3-AE65-A3B3-62822D484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520B0-9739-99C0-D1DE-2EA03AE58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06EA-B573-69BA-BA1A-F8514D250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5E54-29D5-483C-BF1C-D35A05966E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0244-2DCA-DD4D-A619-65C99ED2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819" y="2442698"/>
            <a:ext cx="6411159" cy="1421928"/>
          </a:xfrm>
        </p:spPr>
        <p:txBody>
          <a:bodyPr wrap="square" anchor="b">
            <a:sp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A0E-FCCF-C341-B451-7B253725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7818" y="3797251"/>
            <a:ext cx="6411160" cy="523220"/>
          </a:xfrm>
        </p:spPr>
        <p:txBody>
          <a:bodyPr wrap="square" anchor="t">
            <a:spAutoFit/>
          </a:bodyPr>
          <a:lstStyle>
            <a:lvl1pPr marL="0" indent="0" algn="r">
              <a:spcBef>
                <a:spcPts val="60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AF0A9-C1B0-F74F-A0F8-9FB5AB589B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6288" y="457200"/>
            <a:ext cx="20574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0080A-FADB-C84C-9E8A-9A6C4CCC19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5438588"/>
            <a:ext cx="11379200" cy="1016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1526EC7-B230-AA4F-9234-11B5F605AE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1505" y="6145309"/>
            <a:ext cx="3187473" cy="369332"/>
          </a:xfrm>
        </p:spPr>
        <p:txBody>
          <a:bodyPr>
            <a:sp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Date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A85620-2D74-4C65-9B82-1E5DD35EAD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18" r="3047"/>
          <a:stretch/>
        </p:blipFill>
        <p:spPr>
          <a:xfrm>
            <a:off x="4" y="0"/>
            <a:ext cx="503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1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4DC-18EE-054C-BAC3-AD113C45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7A-DC1B-3142-AF63-384B817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22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4DC-18EE-054C-BAC3-AD113C45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7A-DC1B-3142-AF63-384B817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9C8B-EC65-7C42-857C-FFEC00BCB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" y="822959"/>
            <a:ext cx="11430000" cy="502920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3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81B7-7217-C64C-8C6C-26C1DFA9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91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4DC-18EE-054C-BAC3-AD113C45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9C8B-EC65-7C42-857C-FFEC00BCB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" y="822959"/>
            <a:ext cx="11430000" cy="502920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4DC-18EE-054C-BAC3-AD113C45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7A-DC1B-3142-AF63-384B8175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63040"/>
            <a:ext cx="5486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C68FFF-2ACC-E149-A11C-727EFC59E3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1463040"/>
            <a:ext cx="5486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82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E78A-5227-EA46-8A86-F8EB83E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68880"/>
            <a:ext cx="10515600" cy="757130"/>
          </a:xfrm>
        </p:spPr>
        <p:txBody>
          <a:bodyPr anchor="b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8FFE-4F35-F045-8011-FF44A1EE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200400"/>
            <a:ext cx="10515600" cy="523220"/>
          </a:xfrm>
        </p:spPr>
        <p:txBody>
          <a:bodyPr>
            <a:sp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5972B-0DB0-BF4B-BDBA-BDE42B1F4C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0039" y="471442"/>
            <a:ext cx="13716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E4219-3257-144B-BF94-59E97CAB55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5438588"/>
            <a:ext cx="11379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DC90E1-D97B-BF46-B861-93A3EAE53B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5438588"/>
            <a:ext cx="113792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F4EA6-6993-B041-BD26-D3F8649E37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0039" y="471442"/>
            <a:ext cx="1371600" cy="30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FE78A-5227-EA46-8A86-F8EB83E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68880"/>
            <a:ext cx="10515600" cy="757130"/>
          </a:xfrm>
        </p:spPr>
        <p:txBody>
          <a:bodyPr anchor="b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8FFE-4F35-F045-8011-FF44A1EE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200400"/>
            <a:ext cx="10515600" cy="523220"/>
          </a:xfrm>
        </p:spPr>
        <p:txBody>
          <a:bodyPr>
            <a:sp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5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B2ED80-1D58-4F36-A149-3409A3DC9F43}"/>
              </a:ext>
            </a:extLst>
          </p:cNvPr>
          <p:cNvSpPr/>
          <p:nvPr/>
        </p:nvSpPr>
        <p:spPr>
          <a:xfrm>
            <a:off x="9892146" y="76198"/>
            <a:ext cx="2299854" cy="1177637"/>
          </a:xfrm>
          <a:prstGeom prst="rect">
            <a:avLst/>
          </a:prstGeom>
          <a:gradFill flip="none" rotWithShape="1">
            <a:gsLst>
              <a:gs pos="54000">
                <a:srgbClr val="41007F"/>
              </a:gs>
              <a:gs pos="74000">
                <a:srgbClr val="41007F">
                  <a:alpha val="50000"/>
                </a:srgbClr>
              </a:gs>
              <a:gs pos="100000">
                <a:schemeClr val="tx2">
                  <a:alpha val="0"/>
                </a:schemeClr>
              </a:gs>
              <a:gs pos="0">
                <a:schemeClr val="tx2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5972B-0DB0-BF4B-BDBA-BDE42B1F4C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0039" y="471442"/>
            <a:ext cx="13716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E4219-3257-144B-BF94-59E97CAB55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5438588"/>
            <a:ext cx="11379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00BFE-5A25-F64C-ACE0-328EDBE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30000" cy="548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8CAB-668A-4A42-AD8D-83D3C95D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463040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9F468-06C7-6F4F-9A9D-B142D5B4E6C4}"/>
              </a:ext>
            </a:extLst>
          </p:cNvPr>
          <p:cNvSpPr txBox="1"/>
          <p:nvPr/>
        </p:nvSpPr>
        <p:spPr>
          <a:xfrm>
            <a:off x="697593" y="6531388"/>
            <a:ext cx="25241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spc="30" baseline="0">
                <a:solidFill>
                  <a:schemeClr val="accent3"/>
                </a:solidFill>
              </a:rPr>
              <a:t>KLA Confidential | Need-to-Know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5AEF8-F15B-C441-9B07-25564C8B729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0888" y="6508915"/>
            <a:ext cx="812800" cy="17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EDCB5-7EFA-8648-857E-73414257FB99}"/>
              </a:ext>
            </a:extLst>
          </p:cNvPr>
          <p:cNvSpPr txBox="1"/>
          <p:nvPr/>
        </p:nvSpPr>
        <p:spPr>
          <a:xfrm>
            <a:off x="118836" y="6511830"/>
            <a:ext cx="47897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fld id="{2A65E3F1-16C0-DE4C-A14E-DA21524AA8EE}" type="slidenum">
              <a:rPr lang="en-US" sz="1100" smtClean="0">
                <a:solidFill>
                  <a:schemeClr val="accent3"/>
                </a:solidFill>
              </a:rPr>
              <a:pPr algn="r"/>
              <a:t>‹#›</a:t>
            </a:fld>
            <a:endParaRPr lang="en-US" sz="11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5" r:id="rId3"/>
    <p:sldLayoutId id="2147483654" r:id="rId4"/>
    <p:sldLayoutId id="2147483664" r:id="rId5"/>
    <p:sldLayoutId id="2147483668" r:id="rId6"/>
    <p:sldLayoutId id="2147483651" r:id="rId7"/>
    <p:sldLayoutId id="2147483663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3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3"/>
        </a:buClr>
        <a:buSzPct val="80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27013" algn="l" defTabSz="914400" rtl="0" eaLnBrk="1" latinLnBrk="0" hangingPunct="1">
        <a:lnSpc>
          <a:spcPct val="100000"/>
        </a:lnSpc>
        <a:spcBef>
          <a:spcPts val="800"/>
        </a:spcBef>
        <a:buClr>
          <a:schemeClr val="accent3"/>
        </a:buClr>
        <a:buSzPct val="8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100000"/>
        </a:lnSpc>
        <a:spcBef>
          <a:spcPts val="800"/>
        </a:spcBef>
        <a:buClr>
          <a:schemeClr val="accent3"/>
        </a:buClr>
        <a:buSzPct val="8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8">
          <p15:clr>
            <a:srgbClr val="F26B43"/>
          </p15:clr>
        </p15:guide>
        <p15:guide id="2" pos="7385">
          <p15:clr>
            <a:srgbClr val="F26B43"/>
          </p15:clr>
        </p15:guide>
        <p15:guide id="3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1C8BF8-5A3B-A026-9E44-3B8814B69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5836" y="2777759"/>
            <a:ext cx="6410325" cy="2086725"/>
          </a:xfrm>
        </p:spPr>
        <p:txBody>
          <a:bodyPr/>
          <a:lstStyle/>
          <a:p>
            <a:pPr algn="ctr"/>
            <a:r>
              <a:rPr lang="en-US"/>
              <a:t>UNHACK ’25</a:t>
            </a:r>
            <a:br>
              <a:rPr lang="en-US"/>
            </a:br>
            <a:br>
              <a:rPr lang="en-US"/>
            </a:br>
            <a:r>
              <a:rPr lang="en-US"/>
              <a:t>Die Analyzer</a:t>
            </a:r>
          </a:p>
        </p:txBody>
      </p:sp>
    </p:spTree>
    <p:extLst>
      <p:ext uri="{BB962C8B-B14F-4D97-AF65-F5344CB8AC3E}">
        <p14:creationId xmlns:p14="http://schemas.microsoft.com/office/powerpoint/2010/main" val="1931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A046-6281-C295-5082-27C54C39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#1 – Rotate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0173C0-9C73-453A-A991-540F643E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991772"/>
            <a:ext cx="10692451" cy="3114026"/>
          </a:xfrm>
        </p:spPr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2D Matrix File</a:t>
            </a:r>
          </a:p>
          <a:p>
            <a:pPr lvl="1"/>
            <a:r>
              <a:rPr lang="en-US" dirty="0"/>
              <a:t>Ink File</a:t>
            </a:r>
          </a:p>
          <a:p>
            <a:pPr marL="234950" lvl="1" indent="0">
              <a:buNone/>
            </a:pPr>
            <a:r>
              <a:rPr lang="en-US" dirty="0"/>
              <a:t>Rotate the ink file based on the orientation and mark the invalid dies(000) on the ink file based on  the matrix.</a:t>
            </a:r>
          </a:p>
          <a:p>
            <a:r>
              <a:rPr lang="en-US" dirty="0"/>
              <a:t>Output:</a:t>
            </a:r>
          </a:p>
          <a:p>
            <a:pPr marL="463550" lvl="2" indent="0">
              <a:buNone/>
            </a:pPr>
            <a:r>
              <a:rPr lang="en-US" dirty="0"/>
              <a:t>Generate the output file with number of good dies and bad dies in the below format. The output filename should be </a:t>
            </a:r>
            <a:r>
              <a:rPr lang="en-US" dirty="0">
                <a:highlight>
                  <a:srgbClr val="FFFF00"/>
                </a:highlight>
              </a:rPr>
              <a:t>M&lt;</a:t>
            </a:r>
            <a:r>
              <a:rPr lang="en-US" dirty="0" err="1">
                <a:highlight>
                  <a:srgbClr val="FFFF00"/>
                </a:highlight>
              </a:rPr>
              <a:t>MilestoneNumber</a:t>
            </a:r>
            <a:r>
              <a:rPr lang="en-US" dirty="0">
                <a:highlight>
                  <a:srgbClr val="FFFF00"/>
                </a:highlight>
              </a:rPr>
              <a:t>&gt;T&lt;</a:t>
            </a:r>
            <a:r>
              <a:rPr lang="en-US" dirty="0" err="1">
                <a:highlight>
                  <a:srgbClr val="FFFF00"/>
                </a:highlight>
              </a:rPr>
              <a:t>TestcaseNumber</a:t>
            </a:r>
            <a:r>
              <a:rPr lang="en-US" dirty="0">
                <a:highlight>
                  <a:srgbClr val="FFFF00"/>
                </a:highlight>
              </a:rPr>
              <a:t>&gt;.txt </a:t>
            </a:r>
            <a:r>
              <a:rPr lang="en-US" dirty="0" err="1"/>
              <a:t>eg</a:t>
            </a:r>
            <a:r>
              <a:rPr lang="en-US" dirty="0"/>
              <a:t>: M1T3.txt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6EF13-0C2C-1293-825B-BD30285EA1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398329" y="4243484"/>
            <a:ext cx="5486400" cy="19264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FE949-1635-66BC-B262-058E6A2689B9}"/>
              </a:ext>
            </a:extLst>
          </p:cNvPr>
          <p:cNvSpPr txBox="1"/>
          <p:nvPr/>
        </p:nvSpPr>
        <p:spPr>
          <a:xfrm>
            <a:off x="3744884" y="6307574"/>
            <a:ext cx="3909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Output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153083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0FE41-AC3B-F830-ED82-CB3AFB646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7250-9EB7-873B-C69F-F06977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#1 – Sample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80CA48-9D56-6DDB-BDBB-2B84028F8477}"/>
              </a:ext>
            </a:extLst>
          </p:cNvPr>
          <p:cNvCxnSpPr>
            <a:cxnSpLocks/>
          </p:cNvCxnSpPr>
          <p:nvPr/>
        </p:nvCxnSpPr>
        <p:spPr>
          <a:xfrm>
            <a:off x="3194248" y="3201648"/>
            <a:ext cx="3354792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8D7869-FED0-4015-AB73-3DC445B42B46}"/>
              </a:ext>
            </a:extLst>
          </p:cNvPr>
          <p:cNvSpPr txBox="1"/>
          <p:nvPr/>
        </p:nvSpPr>
        <p:spPr>
          <a:xfrm>
            <a:off x="4015014" y="2786979"/>
            <a:ext cx="14526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Apply Ink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6E014-927E-A368-69F3-9CC2F632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0" y="2004146"/>
            <a:ext cx="2773018" cy="2395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FF75B-FDA2-6FCE-84DC-F747E3041D22}"/>
              </a:ext>
            </a:extLst>
          </p:cNvPr>
          <p:cNvSpPr txBox="1"/>
          <p:nvPr/>
        </p:nvSpPr>
        <p:spPr>
          <a:xfrm>
            <a:off x="760791" y="1483523"/>
            <a:ext cx="15451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2D Matrix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8C839F-EBA2-7B95-297A-429529167A29}"/>
              </a:ext>
            </a:extLst>
          </p:cNvPr>
          <p:cNvSpPr txBox="1"/>
          <p:nvPr/>
        </p:nvSpPr>
        <p:spPr>
          <a:xfrm>
            <a:off x="8501588" y="1792043"/>
            <a:ext cx="1200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Output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0215F-B240-0159-B244-A62430EAF0D4}"/>
              </a:ext>
            </a:extLst>
          </p:cNvPr>
          <p:cNvSpPr txBox="1"/>
          <p:nvPr/>
        </p:nvSpPr>
        <p:spPr>
          <a:xfrm>
            <a:off x="2973346" y="5491205"/>
            <a:ext cx="505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Change values of  Ink file from any value to 000 wherever there is 0 in matrix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2E7F7-35F6-184D-435A-1151646482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776674" y="2329093"/>
            <a:ext cx="5415326" cy="1926404"/>
          </a:xfr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97C7C121-A0DE-885A-E6C6-B5958BC1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48" y="3346112"/>
            <a:ext cx="3354792" cy="1977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0C5AD-81B6-C1BD-1322-92BD7070D477}"/>
              </a:ext>
            </a:extLst>
          </p:cNvPr>
          <p:cNvSpPr txBox="1"/>
          <p:nvPr/>
        </p:nvSpPr>
        <p:spPr>
          <a:xfrm>
            <a:off x="3872903" y="2329093"/>
            <a:ext cx="199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INVALID_DIE:000</a:t>
            </a:r>
          </a:p>
        </p:txBody>
      </p:sp>
    </p:spTree>
    <p:extLst>
      <p:ext uri="{BB962C8B-B14F-4D97-AF65-F5344CB8AC3E}">
        <p14:creationId xmlns:p14="http://schemas.microsoft.com/office/powerpoint/2010/main" val="352224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41C0A-8116-EDE9-2D14-9775715D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58C1-892E-D845-156B-863FCE2C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30" y="217097"/>
            <a:ext cx="11430000" cy="548640"/>
          </a:xfrm>
        </p:spPr>
        <p:txBody>
          <a:bodyPr/>
          <a:lstStyle/>
          <a:p>
            <a:r>
              <a:rPr lang="en-US" dirty="0"/>
              <a:t>Milestone #2 – Ink file with limited dies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5FE919-E15B-CEE6-FC53-6E744983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28" y="851656"/>
            <a:ext cx="11836325" cy="26348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Input matrix file : Base file; will not change for a wafer.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Input Ink File : File with test result; it may have test result for limited dies.</a:t>
            </a:r>
          </a:p>
          <a:p>
            <a:r>
              <a:rPr lang="en-US" sz="1800" dirty="0"/>
              <a:t>Align Ink File to Matrix Center</a:t>
            </a:r>
          </a:p>
          <a:p>
            <a:pPr lvl="1"/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Find the center row of the matrix.</a:t>
            </a:r>
          </a:p>
          <a:p>
            <a:pPr marL="690245" lvl="2" indent="-226695"/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If </a:t>
            </a:r>
            <a:r>
              <a:rPr lang="en-US" sz="1400" b="1" dirty="0">
                <a:solidFill>
                  <a:srgbClr val="424242"/>
                </a:solidFill>
                <a:ea typeface="+mn-lt"/>
                <a:cs typeface="+mn-lt"/>
              </a:rPr>
              <a:t>odd</a:t>
            </a:r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 rows → align to the </a:t>
            </a:r>
            <a:r>
              <a:rPr lang="en-US" sz="1400" b="1" dirty="0">
                <a:solidFill>
                  <a:srgbClr val="424242"/>
                </a:solidFill>
                <a:ea typeface="+mn-lt"/>
                <a:cs typeface="+mn-lt"/>
              </a:rPr>
              <a:t>middle row</a:t>
            </a:r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.</a:t>
            </a:r>
            <a:endParaRPr lang="en-US" sz="1400" dirty="0">
              <a:ea typeface="Calibri"/>
              <a:cs typeface="Calibri"/>
            </a:endParaRPr>
          </a:p>
          <a:p>
            <a:pPr marL="690245" lvl="2" indent="-226695"/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If </a:t>
            </a:r>
            <a:r>
              <a:rPr lang="en-US" sz="1400" b="1" dirty="0">
                <a:solidFill>
                  <a:srgbClr val="424242"/>
                </a:solidFill>
                <a:ea typeface="+mn-lt"/>
                <a:cs typeface="+mn-lt"/>
              </a:rPr>
              <a:t>even</a:t>
            </a:r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 rows → align to the </a:t>
            </a:r>
            <a:r>
              <a:rPr lang="en-US" sz="1400" b="1" dirty="0">
                <a:solidFill>
                  <a:srgbClr val="424242"/>
                </a:solidFill>
                <a:ea typeface="+mn-lt"/>
                <a:cs typeface="+mn-lt"/>
              </a:rPr>
              <a:t>first of the two center rows</a:t>
            </a:r>
            <a:r>
              <a:rPr lang="en-US" sz="1400" dirty="0">
                <a:solidFill>
                  <a:srgbClr val="424242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r>
              <a:rPr lang="en-US" sz="1800" dirty="0">
                <a:solidFill>
                  <a:srgbClr val="0C0C12"/>
                </a:solidFill>
                <a:ea typeface="Calibri"/>
                <a:cs typeface="Calibri"/>
              </a:rPr>
              <a:t>Find the excluded dies from the matrix file and consider it as Invalid dies (000) though it is mentioned as 1 in matrix file.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>
              <a:ea typeface="Calibri"/>
              <a:cs typeface="Calibri"/>
            </a:endParaRPr>
          </a:p>
          <a:p>
            <a:pPr lvl="1"/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3495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92ECBAC-2BE9-56D7-4DC8-F9C2474BF2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486533" y="4191379"/>
            <a:ext cx="4714648" cy="1594645"/>
          </a:xfrm>
        </p:spPr>
      </p:pic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1F2D85D9-00E9-03E2-1C39-85D343E7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453" y="3919693"/>
            <a:ext cx="3866943" cy="2345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FCD3B-5A5E-0BCB-8D45-4094DC39ADDB}"/>
              </a:ext>
            </a:extLst>
          </p:cNvPr>
          <p:cNvSpPr txBox="1"/>
          <p:nvPr/>
        </p:nvSpPr>
        <p:spPr>
          <a:xfrm>
            <a:off x="3871836" y="3469617"/>
            <a:ext cx="30771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Input Ink File with Limited Dies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B77F5A-1E87-500A-D8FC-6C8178C72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14" y="3916315"/>
            <a:ext cx="2442512" cy="21563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9D5FFA-A269-F76A-8E89-98FE5817EDB0}"/>
              </a:ext>
            </a:extLst>
          </p:cNvPr>
          <p:cNvSpPr txBox="1"/>
          <p:nvPr/>
        </p:nvSpPr>
        <p:spPr>
          <a:xfrm>
            <a:off x="872759" y="3486519"/>
            <a:ext cx="15451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2D Matrix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4A05A-3DAF-7480-E600-F0ED951E02AF}"/>
              </a:ext>
            </a:extLst>
          </p:cNvPr>
          <p:cNvSpPr txBox="1"/>
          <p:nvPr/>
        </p:nvSpPr>
        <p:spPr>
          <a:xfrm>
            <a:off x="8156053" y="3673804"/>
            <a:ext cx="29097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                Ink File with All Dies</a:t>
            </a:r>
          </a:p>
        </p:txBody>
      </p:sp>
    </p:spTree>
    <p:extLst>
      <p:ext uri="{BB962C8B-B14F-4D97-AF65-F5344CB8AC3E}">
        <p14:creationId xmlns:p14="http://schemas.microsoft.com/office/powerpoint/2010/main" val="218089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70D50-068F-279F-C44D-BB5EA5A13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4B2C6-27E8-D55E-CE5C-DFA658F1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75" y="1694384"/>
            <a:ext cx="4607463" cy="5193276"/>
          </a:xfrm>
        </p:spPr>
        <p:txBody>
          <a:bodyPr/>
          <a:lstStyle/>
          <a:p>
            <a:r>
              <a:rPr lang="en-US" sz="2000" dirty="0"/>
              <a:t>Find the contaminated neighborhood good dies around the bad dies.</a:t>
            </a:r>
          </a:p>
          <a:p>
            <a:r>
              <a:rPr lang="en-US" sz="2000" dirty="0"/>
              <a:t>Bad Die (Active and Inactive Dies)</a:t>
            </a:r>
          </a:p>
          <a:p>
            <a:pPr lvl="1"/>
            <a:r>
              <a:rPr lang="en-US" dirty="0"/>
              <a:t>Active Bad Die can contaminate the neighborhood dies</a:t>
            </a:r>
          </a:p>
          <a:p>
            <a:pPr lvl="1"/>
            <a:r>
              <a:rPr lang="en-US" dirty="0"/>
              <a:t>Inactive Bad Die will not affect the neighborhood dies</a:t>
            </a:r>
          </a:p>
          <a:p>
            <a:r>
              <a:rPr lang="en-US" sz="2000" dirty="0"/>
              <a:t>Contaminated Die (Output)</a:t>
            </a:r>
          </a:p>
          <a:p>
            <a:pPr lvl="1"/>
            <a:r>
              <a:rPr lang="en-US" dirty="0"/>
              <a:t>Dies affected because of active bad dies (00C)</a:t>
            </a:r>
          </a:p>
          <a:p>
            <a:pPr marL="234950" lvl="1" indent="0">
              <a:buNone/>
            </a:pPr>
            <a:r>
              <a:rPr lang="en-US" dirty="0"/>
              <a:t>Note: Inactive bad die can not be marked as contaminated die since it is already bad die.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AD70-152F-8F8A-9DFA-92E89644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743"/>
            <a:ext cx="11430000" cy="548640"/>
          </a:xfrm>
        </p:spPr>
        <p:txBody>
          <a:bodyPr/>
          <a:lstStyle/>
          <a:p>
            <a:r>
              <a:rPr lang="en-US" dirty="0"/>
              <a:t>Milestone #2 – </a:t>
            </a:r>
            <a: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Neighborhood Contamination Spread</a:t>
            </a:r>
            <a:endParaRPr lang="en-US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0794346-BC62-8B0A-2E06-9F18FD56F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890432"/>
              </p:ext>
            </p:extLst>
          </p:nvPr>
        </p:nvGraphicFramePr>
        <p:xfrm>
          <a:off x="4983803" y="1555814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271597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60309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323626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85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BE7D1EA-AA2C-BD98-1223-4D61AB4A0C62}"/>
              </a:ext>
            </a:extLst>
          </p:cNvPr>
          <p:cNvSpPr/>
          <p:nvPr/>
        </p:nvSpPr>
        <p:spPr>
          <a:xfrm>
            <a:off x="5094123" y="1568098"/>
            <a:ext cx="3397906" cy="33769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4F2A0-3462-E75A-2E19-429CFAD4A2ED}"/>
              </a:ext>
            </a:extLst>
          </p:cNvPr>
          <p:cNvSpPr txBox="1"/>
          <p:nvPr/>
        </p:nvSpPr>
        <p:spPr>
          <a:xfrm>
            <a:off x="6452582" y="1089045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8EDF6-142D-A777-0E0C-8E5A47EB8198}"/>
              </a:ext>
            </a:extLst>
          </p:cNvPr>
          <p:cNvSpPr/>
          <p:nvPr/>
        </p:nvSpPr>
        <p:spPr>
          <a:xfrm>
            <a:off x="6402466" y="5256671"/>
            <a:ext cx="192286" cy="19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828EF-F522-2C21-6825-B3CE3171FEEF}"/>
              </a:ext>
            </a:extLst>
          </p:cNvPr>
          <p:cNvSpPr txBox="1"/>
          <p:nvPr/>
        </p:nvSpPr>
        <p:spPr>
          <a:xfrm>
            <a:off x="6584568" y="5167508"/>
            <a:ext cx="15667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Active bad die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8E12AF0-0CBB-D4F9-C0F4-8471F9483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123984"/>
              </p:ext>
            </p:extLst>
          </p:nvPr>
        </p:nvGraphicFramePr>
        <p:xfrm>
          <a:off x="8673686" y="1549556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242247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89659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B228C8D-FECB-1ED2-E8D7-256787BB92BA}"/>
              </a:ext>
            </a:extLst>
          </p:cNvPr>
          <p:cNvSpPr/>
          <p:nvPr/>
        </p:nvSpPr>
        <p:spPr>
          <a:xfrm>
            <a:off x="8755208" y="1564284"/>
            <a:ext cx="3397906" cy="332345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C8508-067A-B99E-76CA-8E256970694F}"/>
              </a:ext>
            </a:extLst>
          </p:cNvPr>
          <p:cNvSpPr txBox="1"/>
          <p:nvPr/>
        </p:nvSpPr>
        <p:spPr>
          <a:xfrm>
            <a:off x="10100329" y="1089045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29BDF-DD6D-9A7F-C806-76F88B37506F}"/>
              </a:ext>
            </a:extLst>
          </p:cNvPr>
          <p:cNvSpPr/>
          <p:nvPr/>
        </p:nvSpPr>
        <p:spPr>
          <a:xfrm>
            <a:off x="8157074" y="5264286"/>
            <a:ext cx="192286" cy="19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B7F2F-B009-0E8A-9C90-089B92890E6E}"/>
              </a:ext>
            </a:extLst>
          </p:cNvPr>
          <p:cNvSpPr txBox="1"/>
          <p:nvPr/>
        </p:nvSpPr>
        <p:spPr>
          <a:xfrm>
            <a:off x="8312539" y="5166342"/>
            <a:ext cx="22379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Inactive bad die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934B1F-07B9-7239-1352-0B287DD1D705}"/>
              </a:ext>
            </a:extLst>
          </p:cNvPr>
          <p:cNvSpPr/>
          <p:nvPr/>
        </p:nvSpPr>
        <p:spPr>
          <a:xfrm>
            <a:off x="4983803" y="5243793"/>
            <a:ext cx="192286" cy="1910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2DD61-9C88-7184-F40B-D2763128A101}"/>
              </a:ext>
            </a:extLst>
          </p:cNvPr>
          <p:cNvSpPr txBox="1"/>
          <p:nvPr/>
        </p:nvSpPr>
        <p:spPr>
          <a:xfrm>
            <a:off x="5249505" y="5154630"/>
            <a:ext cx="1137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Good dies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1DBF8-B537-F285-362E-43E7AFA6F9C0}"/>
              </a:ext>
            </a:extLst>
          </p:cNvPr>
          <p:cNvSpPr/>
          <p:nvPr/>
        </p:nvSpPr>
        <p:spPr>
          <a:xfrm>
            <a:off x="9965122" y="5257821"/>
            <a:ext cx="192286" cy="191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8466-E2FD-B9A2-9F62-4ED0B246844C}"/>
              </a:ext>
            </a:extLst>
          </p:cNvPr>
          <p:cNvSpPr txBox="1"/>
          <p:nvPr/>
        </p:nvSpPr>
        <p:spPr>
          <a:xfrm>
            <a:off x="10149290" y="5154630"/>
            <a:ext cx="21299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Contaminated dies</a:t>
            </a:r>
          </a:p>
        </p:txBody>
      </p:sp>
    </p:spTree>
    <p:extLst>
      <p:ext uri="{BB962C8B-B14F-4D97-AF65-F5344CB8AC3E}">
        <p14:creationId xmlns:p14="http://schemas.microsoft.com/office/powerpoint/2010/main" val="5218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83BD-6E77-5D44-5F39-E1C1BB20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#2 – Finding contaminated 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5050-49D6-164C-AA17-AD5A321B5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91" y="1114611"/>
            <a:ext cx="7042285" cy="2403287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Die Size : Die Height, Die Width</a:t>
            </a:r>
          </a:p>
          <a:p>
            <a:pPr lvl="1"/>
            <a:r>
              <a:rPr lang="en-US" dirty="0"/>
              <a:t>Distance: Distance to find neighborhood dies (from edge of the bad die)</a:t>
            </a:r>
          </a:p>
          <a:p>
            <a:r>
              <a:rPr lang="en-US" dirty="0"/>
              <a:t>Find the neighborhood dies at row and column level based on Distance, Die Height and Die Width.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6F3FDC-6B91-3451-E518-CA0A6E5D405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838347" y="3798929"/>
            <a:ext cx="5486400" cy="2437839"/>
          </a:xfr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BB91A757-7999-881F-037C-3049D981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97010"/>
              </p:ext>
            </p:extLst>
          </p:nvPr>
        </p:nvGraphicFramePr>
        <p:xfrm>
          <a:off x="7549280" y="2004012"/>
          <a:ext cx="2082800" cy="3670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2859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2451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042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2208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79927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0850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6635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940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15094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4139803"/>
                    </a:ext>
                  </a:extLst>
                </a:gridCol>
              </a:tblGrid>
              <a:tr h="734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69583"/>
                  </a:ext>
                </a:extLst>
              </a:tr>
              <a:tr h="734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91177"/>
                  </a:ext>
                </a:extLst>
              </a:tr>
              <a:tr h="734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98948"/>
                  </a:ext>
                </a:extLst>
              </a:tr>
              <a:tr h="734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865306"/>
                  </a:ext>
                </a:extLst>
              </a:tr>
              <a:tr h="734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9546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DC108-6F11-C3A0-BD43-3CE77431CCC5}"/>
              </a:ext>
            </a:extLst>
          </p:cNvPr>
          <p:cNvCxnSpPr>
            <a:cxnSpLocks/>
          </p:cNvCxnSpPr>
          <p:nvPr/>
        </p:nvCxnSpPr>
        <p:spPr>
          <a:xfrm>
            <a:off x="8620855" y="3843650"/>
            <a:ext cx="513510" cy="3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3CC556-A860-301A-6CCE-700358505504}"/>
              </a:ext>
            </a:extLst>
          </p:cNvPr>
          <p:cNvCxnSpPr>
            <a:cxnSpLocks/>
          </p:cNvCxnSpPr>
          <p:nvPr/>
        </p:nvCxnSpPr>
        <p:spPr>
          <a:xfrm flipH="1" flipV="1">
            <a:off x="8507606" y="2941619"/>
            <a:ext cx="1397" cy="513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578A6C-4EB7-A2AD-D0FD-1E4192456BB9}"/>
              </a:ext>
            </a:extLst>
          </p:cNvPr>
          <p:cNvCxnSpPr>
            <a:cxnSpLocks/>
          </p:cNvCxnSpPr>
          <p:nvPr/>
        </p:nvCxnSpPr>
        <p:spPr>
          <a:xfrm flipH="1" flipV="1">
            <a:off x="8507605" y="4179213"/>
            <a:ext cx="2" cy="510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D4B3AF-9A49-462E-FAA8-6E089C671049}"/>
              </a:ext>
            </a:extLst>
          </p:cNvPr>
          <p:cNvCxnSpPr>
            <a:cxnSpLocks/>
          </p:cNvCxnSpPr>
          <p:nvPr/>
        </p:nvCxnSpPr>
        <p:spPr>
          <a:xfrm>
            <a:off x="7858837" y="3847498"/>
            <a:ext cx="5201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DEE064-5D1E-C947-9B38-A38E0556FB72}"/>
              </a:ext>
            </a:extLst>
          </p:cNvPr>
          <p:cNvSpPr/>
          <p:nvPr/>
        </p:nvSpPr>
        <p:spPr>
          <a:xfrm>
            <a:off x="7748399" y="2717075"/>
            <a:ext cx="1484851" cy="2231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08B7DC-A1B6-72EF-52C2-F102DD000B1C}"/>
              </a:ext>
            </a:extLst>
          </p:cNvPr>
          <p:cNvCxnSpPr>
            <a:cxnSpLocks/>
          </p:cNvCxnSpPr>
          <p:nvPr/>
        </p:nvCxnSpPr>
        <p:spPr>
          <a:xfrm flipV="1">
            <a:off x="8877610" y="2742601"/>
            <a:ext cx="0" cy="712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83D7AC-A5EC-584A-0BF5-03E60C2D35F4}"/>
              </a:ext>
            </a:extLst>
          </p:cNvPr>
          <p:cNvCxnSpPr/>
          <p:nvPr/>
        </p:nvCxnSpPr>
        <p:spPr>
          <a:xfrm>
            <a:off x="8877610" y="3066848"/>
            <a:ext cx="133657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47A46-20C5-C1F3-4905-F9A8A36EE4FE}"/>
              </a:ext>
            </a:extLst>
          </p:cNvPr>
          <p:cNvSpPr txBox="1"/>
          <p:nvPr/>
        </p:nvSpPr>
        <p:spPr>
          <a:xfrm>
            <a:off x="10053589" y="3322393"/>
            <a:ext cx="9871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E2474-0BC2-AB59-8E82-643F37CD43B2}"/>
              </a:ext>
            </a:extLst>
          </p:cNvPr>
          <p:cNvSpPr txBox="1"/>
          <p:nvPr/>
        </p:nvSpPr>
        <p:spPr>
          <a:xfrm>
            <a:off x="9695222" y="4873096"/>
            <a:ext cx="11272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Die Width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92515-F7D8-9346-741C-96C8469E2A07}"/>
              </a:ext>
            </a:extLst>
          </p:cNvPr>
          <p:cNvCxnSpPr>
            <a:cxnSpLocks/>
          </p:cNvCxnSpPr>
          <p:nvPr/>
        </p:nvCxnSpPr>
        <p:spPr>
          <a:xfrm>
            <a:off x="9001528" y="4058409"/>
            <a:ext cx="265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9AC50E2-A9F4-6F9A-63A7-5AA6B5595C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2457" y="4070317"/>
            <a:ext cx="890138" cy="866322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C85FD-D39A-6CEE-5B89-19AADB628DFA}"/>
              </a:ext>
            </a:extLst>
          </p:cNvPr>
          <p:cNvCxnSpPr/>
          <p:nvPr/>
        </p:nvCxnSpPr>
        <p:spPr>
          <a:xfrm flipV="1">
            <a:off x="8877610" y="3517898"/>
            <a:ext cx="1246365" cy="31491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94A89F-3F73-CC1D-6D73-15F2436F3AA8}"/>
              </a:ext>
            </a:extLst>
          </p:cNvPr>
          <p:cNvSpPr txBox="1"/>
          <p:nvPr/>
        </p:nvSpPr>
        <p:spPr>
          <a:xfrm>
            <a:off x="10123975" y="2882182"/>
            <a:ext cx="1166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Die Height</a:t>
            </a:r>
          </a:p>
        </p:txBody>
      </p:sp>
    </p:spTree>
    <p:extLst>
      <p:ext uri="{BB962C8B-B14F-4D97-AF65-F5344CB8AC3E}">
        <p14:creationId xmlns:p14="http://schemas.microsoft.com/office/powerpoint/2010/main" val="1941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4AE4-0F28-A9CA-FCB0-BD64779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60C3-D078-976D-4E45-0F6E02AE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#2: Input and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B1F16A-E481-15F6-E52F-B9ABDEFF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1516628"/>
            <a:ext cx="11344590" cy="4793961"/>
          </a:xfrm>
        </p:spPr>
        <p:txBody>
          <a:bodyPr/>
          <a:lstStyle/>
          <a:p>
            <a:r>
              <a:rPr lang="en-US"/>
              <a:t>Input: </a:t>
            </a:r>
          </a:p>
          <a:p>
            <a:pPr lvl="1"/>
            <a:r>
              <a:rPr lang="en-US"/>
              <a:t>2D Matrix File</a:t>
            </a:r>
          </a:p>
          <a:p>
            <a:pPr lvl="1"/>
            <a:r>
              <a:rPr lang="en-US"/>
              <a:t>Ink File</a:t>
            </a:r>
          </a:p>
          <a:p>
            <a:r>
              <a:rPr lang="en-US"/>
              <a:t>Process</a:t>
            </a:r>
          </a:p>
          <a:p>
            <a:pPr lvl="1"/>
            <a:r>
              <a:rPr lang="en-US"/>
              <a:t>Rotate the ink file based on the orientation.</a:t>
            </a:r>
          </a:p>
          <a:p>
            <a:pPr lvl="1"/>
            <a:r>
              <a:rPr lang="en-US"/>
              <a:t>Align with center if limited dies are given in input ink file.</a:t>
            </a:r>
          </a:p>
          <a:p>
            <a:pPr lvl="1"/>
            <a:r>
              <a:rPr lang="en-US"/>
              <a:t>Mark the invalid dies(000) on the ink file based on the matrix.</a:t>
            </a:r>
          </a:p>
          <a:p>
            <a:pPr lvl="1"/>
            <a:r>
              <a:rPr lang="en-US"/>
              <a:t>Mark the Contaminated dies (00C) based on active bad dies and distance set on the ink file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EC89-2A0D-740A-0468-B2591D103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D9EB-F09E-9591-5427-5BD449F4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30000" cy="548640"/>
          </a:xfrm>
        </p:spPr>
        <p:txBody>
          <a:bodyPr wrap="square" anchor="t">
            <a:normAutofit/>
          </a:bodyPr>
          <a:lstStyle/>
          <a:p>
            <a:r>
              <a:rPr lang="en-US"/>
              <a:t>Milestone #2 –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46C0F1-A366-4410-A6FA-335FE56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98100"/>
            <a:ext cx="11069264" cy="4572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/>
              <a:t>Contaminated dies should be represented by 00C in output file</a:t>
            </a:r>
          </a:p>
          <a:p>
            <a:pPr lvl="1">
              <a:lnSpc>
                <a:spcPct val="90000"/>
              </a:lnSpc>
            </a:pPr>
            <a:r>
              <a:rPr lang="en-US"/>
              <a:t>Good dies should be represented by 00G</a:t>
            </a:r>
          </a:p>
          <a:p>
            <a:pPr lvl="1">
              <a:lnSpc>
                <a:spcPct val="90000"/>
              </a:lnSpc>
            </a:pPr>
            <a:r>
              <a:rPr lang="en-US"/>
              <a:t>Active and Inactive bad dies should be represented by 00B</a:t>
            </a:r>
          </a:p>
          <a:p>
            <a:pPr lvl="1">
              <a:lnSpc>
                <a:spcPct val="90000"/>
              </a:lnSpc>
            </a:pPr>
            <a:r>
              <a:rPr lang="en-US"/>
              <a:t>Invalid dies should be represented by 000 in output file</a:t>
            </a:r>
          </a:p>
          <a:p>
            <a:pPr lvl="1">
              <a:lnSpc>
                <a:spcPct val="90000"/>
              </a:lnSpc>
            </a:pPr>
            <a:r>
              <a:rPr lang="en-US"/>
              <a:t>Generate the output file with number of good dies, bad (active and inactive) dies and contaminated in the below format. The output filename should be </a:t>
            </a:r>
            <a:r>
              <a:rPr lang="en-US">
                <a:highlight>
                  <a:srgbClr val="FFFF00"/>
                </a:highlight>
              </a:rPr>
              <a:t>M&lt;</a:t>
            </a:r>
            <a:r>
              <a:rPr lang="en-US" err="1">
                <a:highlight>
                  <a:srgbClr val="FFFF00"/>
                </a:highlight>
              </a:rPr>
              <a:t>MilestoneNumber</a:t>
            </a:r>
            <a:r>
              <a:rPr lang="en-US">
                <a:highlight>
                  <a:srgbClr val="FFFF00"/>
                </a:highlight>
              </a:rPr>
              <a:t>&gt;T&lt;</a:t>
            </a:r>
            <a:r>
              <a:rPr lang="en-US" err="1">
                <a:highlight>
                  <a:srgbClr val="FFFF00"/>
                </a:highlight>
              </a:rPr>
              <a:t>TestcaseNumber</a:t>
            </a:r>
            <a:r>
              <a:rPr lang="en-US">
                <a:highlight>
                  <a:srgbClr val="FFFF00"/>
                </a:highlight>
              </a:rPr>
              <a:t>&gt;.txt </a:t>
            </a:r>
            <a:r>
              <a:rPr lang="en-US" err="1"/>
              <a:t>eg</a:t>
            </a:r>
            <a:r>
              <a:rPr lang="en-US"/>
              <a:t>: M2T3.txt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7F53B-CCB3-B481-E736-CAF262094687}"/>
              </a:ext>
            </a:extLst>
          </p:cNvPr>
          <p:cNvSpPr txBox="1"/>
          <p:nvPr/>
        </p:nvSpPr>
        <p:spPr>
          <a:xfrm>
            <a:off x="4040116" y="5939239"/>
            <a:ext cx="3909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Output file format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9B6E17-1D40-E755-8612-9864C31A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5" y="3755575"/>
            <a:ext cx="4000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D6AE7-EC05-8718-BCF4-8996C0F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1FBD-7697-464F-1B98-7656DA36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#2 – Sample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3F2185-FBFC-4441-2769-D4DFEAF9007F}"/>
              </a:ext>
            </a:extLst>
          </p:cNvPr>
          <p:cNvCxnSpPr>
            <a:cxnSpLocks/>
          </p:cNvCxnSpPr>
          <p:nvPr/>
        </p:nvCxnSpPr>
        <p:spPr>
          <a:xfrm>
            <a:off x="6048161" y="3201648"/>
            <a:ext cx="50087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666F46-239F-2D94-B2D3-F77368BFFC08}"/>
              </a:ext>
            </a:extLst>
          </p:cNvPr>
          <p:cNvSpPr txBox="1"/>
          <p:nvPr/>
        </p:nvSpPr>
        <p:spPr>
          <a:xfrm>
            <a:off x="4326648" y="2717503"/>
            <a:ext cx="14526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Apply Ink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5AD68-02A5-9EAB-4CAA-18286836D6AD}"/>
              </a:ext>
            </a:extLst>
          </p:cNvPr>
          <p:cNvSpPr txBox="1"/>
          <p:nvPr/>
        </p:nvSpPr>
        <p:spPr>
          <a:xfrm>
            <a:off x="8501588" y="1792043"/>
            <a:ext cx="15376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Output Ink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18A8E-80A6-338E-E056-B8F0DEB93DD9}"/>
              </a:ext>
            </a:extLst>
          </p:cNvPr>
          <p:cNvSpPr txBox="1"/>
          <p:nvPr/>
        </p:nvSpPr>
        <p:spPr>
          <a:xfrm>
            <a:off x="4157256" y="4773918"/>
            <a:ext cx="3877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CONTAMINATED_DIE : 00C</a:t>
            </a:r>
            <a:br>
              <a:rPr lang="en-US"/>
            </a:br>
            <a:r>
              <a:rPr lang="en-US"/>
              <a:t>INVALID_DIE: 000</a:t>
            </a:r>
            <a:br>
              <a:rPr lang="en-US"/>
            </a:br>
            <a:r>
              <a:rPr lang="en-US"/>
              <a:t>GOOD_DIE: 00G</a:t>
            </a:r>
            <a:br>
              <a:rPr lang="en-US"/>
            </a:br>
            <a:r>
              <a:rPr lang="en-US"/>
              <a:t>BAD_DIE: 00B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717D29-6BF3-7297-7817-694B28BA0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36" y="2135970"/>
            <a:ext cx="5486400" cy="2345561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A87FCA-B726-417B-A6C3-1D2AECE352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7012765" y="2664001"/>
            <a:ext cx="4000500" cy="1914525"/>
          </a:xfrm>
        </p:spPr>
      </p:pic>
    </p:spTree>
    <p:extLst>
      <p:ext uri="{BB962C8B-B14F-4D97-AF65-F5344CB8AC3E}">
        <p14:creationId xmlns:p14="http://schemas.microsoft.com/office/powerpoint/2010/main" val="139729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D350-9238-61A6-58F5-D4C80EE1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#3 – Bad 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2869-DB5E-356C-0D4F-9417A936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63040"/>
            <a:ext cx="10823171" cy="4572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die is connected to neighborhood dies in 4 ways. Goal is to identify the bad cluster.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61A80-8440-920E-BF18-DA1680A6EA9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72466513"/>
              </p:ext>
            </p:extLst>
          </p:nvPr>
        </p:nvGraphicFramePr>
        <p:xfrm>
          <a:off x="3008573" y="2768773"/>
          <a:ext cx="2876840" cy="2455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10">
                  <a:extLst>
                    <a:ext uri="{9D8B030D-6E8A-4147-A177-3AD203B41FA5}">
                      <a16:colId xmlns:a16="http://schemas.microsoft.com/office/drawing/2014/main" val="1750623636"/>
                    </a:ext>
                  </a:extLst>
                </a:gridCol>
                <a:gridCol w="719210">
                  <a:extLst>
                    <a:ext uri="{9D8B030D-6E8A-4147-A177-3AD203B41FA5}">
                      <a16:colId xmlns:a16="http://schemas.microsoft.com/office/drawing/2014/main" val="2830032695"/>
                    </a:ext>
                  </a:extLst>
                </a:gridCol>
                <a:gridCol w="719210">
                  <a:extLst>
                    <a:ext uri="{9D8B030D-6E8A-4147-A177-3AD203B41FA5}">
                      <a16:colId xmlns:a16="http://schemas.microsoft.com/office/drawing/2014/main" val="852804059"/>
                    </a:ext>
                  </a:extLst>
                </a:gridCol>
                <a:gridCol w="719210">
                  <a:extLst>
                    <a:ext uri="{9D8B030D-6E8A-4147-A177-3AD203B41FA5}">
                      <a16:colId xmlns:a16="http://schemas.microsoft.com/office/drawing/2014/main" val="3835638651"/>
                    </a:ext>
                  </a:extLst>
                </a:gridCol>
              </a:tblGrid>
              <a:tr h="6139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92803"/>
                  </a:ext>
                </a:extLst>
              </a:tr>
              <a:tr h="6139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33491"/>
                  </a:ext>
                </a:extLst>
              </a:tr>
              <a:tr h="6139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39144"/>
                  </a:ext>
                </a:extLst>
              </a:tr>
              <a:tr h="6139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079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E28639-785C-E1D3-B9EF-E59D3C61FC6C}"/>
              </a:ext>
            </a:extLst>
          </p:cNvPr>
          <p:cNvSpPr/>
          <p:nvPr/>
        </p:nvSpPr>
        <p:spPr>
          <a:xfrm>
            <a:off x="2896670" y="2766377"/>
            <a:ext cx="2273846" cy="1230284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3209-AAF0-745B-522B-7E7398E8DA6D}"/>
              </a:ext>
            </a:extLst>
          </p:cNvPr>
          <p:cNvSpPr txBox="1"/>
          <p:nvPr/>
        </p:nvSpPr>
        <p:spPr>
          <a:xfrm>
            <a:off x="1003070" y="3058353"/>
            <a:ext cx="14297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Bad Cluster with 4 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684F9-DD00-CB25-07F6-526E63B6C624}"/>
              </a:ext>
            </a:extLst>
          </p:cNvPr>
          <p:cNvSpPr txBox="1"/>
          <p:nvPr/>
        </p:nvSpPr>
        <p:spPr>
          <a:xfrm>
            <a:off x="1506780" y="5561567"/>
            <a:ext cx="72662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/>
              <a:t>B</a:t>
            </a:r>
            <a:r>
              <a:rPr lang="en-US" sz="1800"/>
              <a:t>oth contaminated dies (00C) and bad dies (00B) </a:t>
            </a:r>
            <a:r>
              <a:rPr lang="en-US"/>
              <a:t>will be part of bad cluster</a:t>
            </a:r>
            <a:r>
              <a:rPr lang="en-US" sz="18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159E1-C266-9766-A02F-C03B80780EA7}"/>
              </a:ext>
            </a:extLst>
          </p:cNvPr>
          <p:cNvSpPr txBox="1"/>
          <p:nvPr/>
        </p:nvSpPr>
        <p:spPr>
          <a:xfrm>
            <a:off x="6220691" y="4010535"/>
            <a:ext cx="1210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Separate Cluster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391D-D0CC-5E0D-D149-70D9F1E59BFD}"/>
              </a:ext>
            </a:extLst>
          </p:cNvPr>
          <p:cNvCxnSpPr>
            <a:stCxn id="9" idx="1"/>
          </p:cNvCxnSpPr>
          <p:nvPr/>
        </p:nvCxnSpPr>
        <p:spPr>
          <a:xfrm flipH="1">
            <a:off x="5070764" y="4333701"/>
            <a:ext cx="1149927" cy="554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05520A-4DE0-486A-754F-88E7D51CDE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432859" y="3381519"/>
            <a:ext cx="463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82B64-D6D2-6BCB-1E04-1D7F6ADD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22CC-8F28-FFFC-F7EC-CFD66B99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#3 – Find largest bad cluster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F0C762-F3D6-468E-2ABC-C99ED232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2"/>
            <a:r>
              <a:rPr lang="en-US" dirty="0"/>
              <a:t>2D Matrix file</a:t>
            </a:r>
          </a:p>
          <a:p>
            <a:pPr lvl="2"/>
            <a:r>
              <a:rPr lang="en-US" dirty="0"/>
              <a:t>Ink File </a:t>
            </a:r>
          </a:p>
          <a:p>
            <a:pPr marL="1587" indent="0">
              <a:buNone/>
            </a:pPr>
            <a:r>
              <a:rPr lang="en-US" sz="2000" dirty="0"/>
              <a:t>Rotate and align your Ink file, Mark Invalid dies based on Matrix file. Find the bad clusters.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Output:</a:t>
            </a:r>
          </a:p>
          <a:p>
            <a:pPr lvl="3"/>
            <a:r>
              <a:rPr lang="en-US" dirty="0"/>
              <a:t>Total number of clusters and size of the largest cluster  </a:t>
            </a:r>
          </a:p>
          <a:p>
            <a:pPr lvl="4"/>
            <a:r>
              <a:rPr lang="en-US" dirty="0"/>
              <a:t># of clusters, largest cluster size</a:t>
            </a:r>
          </a:p>
          <a:p>
            <a:pPr lvl="4"/>
            <a:r>
              <a:rPr lang="en-US" sz="1400" dirty="0" err="1"/>
              <a:t>Eg</a:t>
            </a:r>
            <a:r>
              <a:rPr lang="en-US" sz="1400" dirty="0"/>
              <a:t>: (</a:t>
            </a:r>
            <a:r>
              <a:rPr lang="en-US" dirty="0"/>
              <a:t>2</a:t>
            </a:r>
            <a:r>
              <a:rPr lang="en-US" sz="1400" dirty="0"/>
              <a:t>, 12)</a:t>
            </a:r>
          </a:p>
          <a:p>
            <a:pPr marL="233362" lvl="1" indent="0">
              <a:buNone/>
            </a:pPr>
            <a:r>
              <a:rPr lang="en-US" sz="1600" dirty="0"/>
              <a:t>The output filename should be </a:t>
            </a:r>
            <a:r>
              <a:rPr lang="en-US" sz="1600" dirty="0">
                <a:highlight>
                  <a:srgbClr val="FFFF00"/>
                </a:highlight>
              </a:rPr>
              <a:t>M&lt;</a:t>
            </a:r>
            <a:r>
              <a:rPr lang="en-US" sz="1600" dirty="0" err="1">
                <a:highlight>
                  <a:srgbClr val="FFFF00"/>
                </a:highlight>
              </a:rPr>
              <a:t>MilestoneNumber</a:t>
            </a:r>
            <a:r>
              <a:rPr lang="en-US" sz="1600" dirty="0">
                <a:highlight>
                  <a:srgbClr val="FFFF00"/>
                </a:highlight>
              </a:rPr>
              <a:t>&gt;T&lt;</a:t>
            </a:r>
            <a:r>
              <a:rPr lang="en-US" sz="1600" dirty="0" err="1">
                <a:highlight>
                  <a:srgbClr val="FFFF00"/>
                </a:highlight>
              </a:rPr>
              <a:t>TestcaseNumber</a:t>
            </a:r>
            <a:r>
              <a:rPr lang="en-US" sz="1600" dirty="0">
                <a:highlight>
                  <a:srgbClr val="FFFF00"/>
                </a:highlight>
              </a:rPr>
              <a:t>&gt;.txt </a:t>
            </a:r>
            <a:r>
              <a:rPr lang="en-US" sz="1600" dirty="0" err="1"/>
              <a:t>eg</a:t>
            </a:r>
            <a:r>
              <a:rPr lang="en-US" sz="1600" dirty="0"/>
              <a:t>: M3T1.txt</a:t>
            </a:r>
          </a:p>
          <a:p>
            <a:pPr marL="46355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6FC2AE-1692-A766-A542-85780FBB631A}"/>
              </a:ext>
            </a:extLst>
          </p:cNvPr>
          <p:cNvGrpSpPr/>
          <p:nvPr/>
        </p:nvGrpSpPr>
        <p:grpSpPr>
          <a:xfrm>
            <a:off x="6782120" y="1753699"/>
            <a:ext cx="3666304" cy="3350602"/>
            <a:chOff x="4158206" y="3233078"/>
            <a:chExt cx="3666304" cy="33506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ED5110-21CE-32DA-3061-19E62F6C1828}"/>
                </a:ext>
              </a:extLst>
            </p:cNvPr>
            <p:cNvGrpSpPr/>
            <p:nvPr/>
          </p:nvGrpSpPr>
          <p:grpSpPr>
            <a:xfrm>
              <a:off x="4158206" y="3233078"/>
              <a:ext cx="3666304" cy="3350602"/>
              <a:chOff x="7898102" y="914400"/>
              <a:chExt cx="3666304" cy="335060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DF8F50-AA7B-593B-BFE6-48BFF7676354}"/>
                  </a:ext>
                </a:extLst>
              </p:cNvPr>
              <p:cNvGrpSpPr/>
              <p:nvPr/>
            </p:nvGrpSpPr>
            <p:grpSpPr>
              <a:xfrm>
                <a:off x="7898102" y="914400"/>
                <a:ext cx="3627793" cy="3350602"/>
                <a:chOff x="7834094" y="1318876"/>
                <a:chExt cx="3627793" cy="3350602"/>
              </a:xfrm>
            </p:grpSpPr>
            <p:graphicFrame>
              <p:nvGraphicFramePr>
                <p:cNvPr id="18" name="Content Placeholder 3">
                  <a:extLst>
                    <a:ext uri="{FF2B5EF4-FFF2-40B4-BE49-F238E27FC236}">
                      <a16:creationId xmlns:a16="http://schemas.microsoft.com/office/drawing/2014/main" id="{F7F4D7E3-8D8E-9CF9-C04A-1EBB03415D8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6119530"/>
                    </p:ext>
                  </p:extLst>
                </p:nvPr>
              </p:nvGraphicFramePr>
              <p:xfrm>
                <a:off x="7834094" y="1348257"/>
                <a:ext cx="3627793" cy="329184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51155">
                        <a:extLst>
                          <a:ext uri="{9D8B030D-6E8A-4147-A177-3AD203B41FA5}">
                            <a16:colId xmlns:a16="http://schemas.microsoft.com/office/drawing/2014/main" val="2133621990"/>
                          </a:ext>
                        </a:extLst>
                      </a:gridCol>
                      <a:gridCol w="242247">
                        <a:extLst>
                          <a:ext uri="{9D8B030D-6E8A-4147-A177-3AD203B41FA5}">
                            <a16:colId xmlns:a16="http://schemas.microsoft.com/office/drawing/2014/main" val="280210811"/>
                          </a:ext>
                        </a:extLst>
                      </a:gridCol>
                      <a:gridCol w="289659">
                        <a:extLst>
                          <a:ext uri="{9D8B030D-6E8A-4147-A177-3AD203B41FA5}">
                            <a16:colId xmlns:a16="http://schemas.microsoft.com/office/drawing/2014/main" val="2108784350"/>
                          </a:ext>
                        </a:extLst>
                      </a:gridCol>
                      <a:gridCol w="351155">
                        <a:extLst>
                          <a:ext uri="{9D8B030D-6E8A-4147-A177-3AD203B41FA5}">
                            <a16:colId xmlns:a16="http://schemas.microsoft.com/office/drawing/2014/main" val="3674068565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3574712734"/>
                          </a:ext>
                        </a:extLst>
                      </a:gridCol>
                      <a:gridCol w="270069">
                        <a:extLst>
                          <a:ext uri="{9D8B030D-6E8A-4147-A177-3AD203B41FA5}">
                            <a16:colId xmlns:a16="http://schemas.microsoft.com/office/drawing/2014/main" val="1680693813"/>
                          </a:ext>
                        </a:extLst>
                      </a:gridCol>
                      <a:gridCol w="261837">
                        <a:extLst>
                          <a:ext uri="{9D8B030D-6E8A-4147-A177-3AD203B41FA5}">
                            <a16:colId xmlns:a16="http://schemas.microsoft.com/office/drawing/2014/main" val="2422307940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4288782731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3967703990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2051352001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480233453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3345719736"/>
                          </a:ext>
                        </a:extLst>
                      </a:gridCol>
                      <a:gridCol w="265953">
                        <a:extLst>
                          <a:ext uri="{9D8B030D-6E8A-4147-A177-3AD203B41FA5}">
                            <a16:colId xmlns:a16="http://schemas.microsoft.com/office/drawing/2014/main" val="2040047998"/>
                          </a:ext>
                        </a:extLst>
                      </a:gridCol>
                    </a:tblGrid>
                    <a:tr h="257006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1400" dirty="0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 dirty="0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71437436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095218508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789644654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C0000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27516142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C0000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172785183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17705290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C0000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71736910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63255658"/>
                        </a:ext>
                      </a:extLst>
                    </a:tr>
                    <a:tr h="257006"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C0C12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G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rgbClr val="92D050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r>
                              <a:rPr lang="en-US" dirty="0"/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58385882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061784-B32A-A35A-BF68-02AA10FD21F6}"/>
                    </a:ext>
                  </a:extLst>
                </p:cNvPr>
                <p:cNvSpPr/>
                <p:nvPr/>
              </p:nvSpPr>
              <p:spPr>
                <a:xfrm>
                  <a:off x="7985203" y="1318876"/>
                  <a:ext cx="3476684" cy="3350602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C882E9-B310-BFFC-76E7-3E325C5A5378}"/>
                  </a:ext>
                </a:extLst>
              </p:cNvPr>
              <p:cNvSpPr/>
              <p:nvPr/>
            </p:nvSpPr>
            <p:spPr>
              <a:xfrm>
                <a:off x="10664434" y="1863728"/>
                <a:ext cx="899972" cy="211226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CD84E9-A642-49AD-06E0-EFE4201449A2}"/>
                </a:ext>
              </a:extLst>
            </p:cNvPr>
            <p:cNvSpPr/>
            <p:nvPr/>
          </p:nvSpPr>
          <p:spPr>
            <a:xfrm>
              <a:off x="4973112" y="3949030"/>
              <a:ext cx="941832" cy="121615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1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1C12-EC90-C116-CA59-3BEE8AD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30000" cy="548640"/>
          </a:xfrm>
        </p:spPr>
        <p:txBody>
          <a:bodyPr wrap="square" anchor="t">
            <a:normAutofit/>
          </a:bodyPr>
          <a:lstStyle/>
          <a:p>
            <a:r>
              <a:rPr lang="en-US"/>
              <a:t>Chip from a wafer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22EBD-0E64-663A-0F42-A362FD36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94" y="1463040"/>
            <a:ext cx="6901132" cy="4572000"/>
          </a:xfrm>
          <a:prstGeom prst="rect">
            <a:avLst/>
          </a:prstGeom>
          <a:noFill/>
        </p:spPr>
      </p:pic>
      <p:sp>
        <p:nvSpPr>
          <p:cNvPr id="7" name="AutoShape 10" descr="3D GaN FinFET Technology to Break the mmWave PA Bottleneck ...">
            <a:extLst>
              <a:ext uri="{FF2B5EF4-FFF2-40B4-BE49-F238E27FC236}">
                <a16:creationId xmlns:a16="http://schemas.microsoft.com/office/drawing/2014/main" id="{1C861910-6DBA-AF0D-F111-39F435CE4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BEC-B494-299E-EC93-4F270F378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848D-059D-4430-7E66-9234A883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#3 – Find largest bad cluster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3CB49C-68B4-AB46-0C14-DBBC454FA4A7}"/>
              </a:ext>
            </a:extLst>
          </p:cNvPr>
          <p:cNvSpPr/>
          <p:nvPr/>
        </p:nvSpPr>
        <p:spPr>
          <a:xfrm>
            <a:off x="10287000" y="1920240"/>
            <a:ext cx="1207008" cy="2112264"/>
          </a:xfrm>
          <a:custGeom>
            <a:avLst/>
            <a:gdLst>
              <a:gd name="connsiteX0" fmla="*/ 210312 w 1207008"/>
              <a:gd name="connsiteY0" fmla="*/ 0 h 2112264"/>
              <a:gd name="connsiteX1" fmla="*/ 896112 w 1207008"/>
              <a:gd name="connsiteY1" fmla="*/ 36576 h 2112264"/>
              <a:gd name="connsiteX2" fmla="*/ 1051560 w 1207008"/>
              <a:gd name="connsiteY2" fmla="*/ 9144 h 2112264"/>
              <a:gd name="connsiteX3" fmla="*/ 1106424 w 1207008"/>
              <a:gd name="connsiteY3" fmla="*/ 338328 h 2112264"/>
              <a:gd name="connsiteX4" fmla="*/ 1152144 w 1207008"/>
              <a:gd name="connsiteY4" fmla="*/ 475488 h 2112264"/>
              <a:gd name="connsiteX5" fmla="*/ 1207008 w 1207008"/>
              <a:gd name="connsiteY5" fmla="*/ 694944 h 2112264"/>
              <a:gd name="connsiteX6" fmla="*/ 1197864 w 1207008"/>
              <a:gd name="connsiteY6" fmla="*/ 932688 h 2112264"/>
              <a:gd name="connsiteX7" fmla="*/ 1170432 w 1207008"/>
              <a:gd name="connsiteY7" fmla="*/ 1024128 h 2112264"/>
              <a:gd name="connsiteX8" fmla="*/ 1143000 w 1207008"/>
              <a:gd name="connsiteY8" fmla="*/ 1106424 h 2112264"/>
              <a:gd name="connsiteX9" fmla="*/ 1124712 w 1207008"/>
              <a:gd name="connsiteY9" fmla="*/ 1234440 h 2112264"/>
              <a:gd name="connsiteX10" fmla="*/ 1115568 w 1207008"/>
              <a:gd name="connsiteY10" fmla="*/ 1417320 h 2112264"/>
              <a:gd name="connsiteX11" fmla="*/ 1088136 w 1207008"/>
              <a:gd name="connsiteY11" fmla="*/ 1426464 h 2112264"/>
              <a:gd name="connsiteX12" fmla="*/ 1024128 w 1207008"/>
              <a:gd name="connsiteY12" fmla="*/ 1444752 h 2112264"/>
              <a:gd name="connsiteX13" fmla="*/ 859536 w 1207008"/>
              <a:gd name="connsiteY13" fmla="*/ 1463040 h 2112264"/>
              <a:gd name="connsiteX14" fmla="*/ 850392 w 1207008"/>
              <a:gd name="connsiteY14" fmla="*/ 1709928 h 2112264"/>
              <a:gd name="connsiteX15" fmla="*/ 832104 w 1207008"/>
              <a:gd name="connsiteY15" fmla="*/ 1773936 h 2112264"/>
              <a:gd name="connsiteX16" fmla="*/ 804672 w 1207008"/>
              <a:gd name="connsiteY16" fmla="*/ 1865376 h 2112264"/>
              <a:gd name="connsiteX17" fmla="*/ 786384 w 1207008"/>
              <a:gd name="connsiteY17" fmla="*/ 1993392 h 2112264"/>
              <a:gd name="connsiteX18" fmla="*/ 731520 w 1207008"/>
              <a:gd name="connsiteY18" fmla="*/ 2039112 h 2112264"/>
              <a:gd name="connsiteX19" fmla="*/ 457200 w 1207008"/>
              <a:gd name="connsiteY19" fmla="*/ 2112264 h 2112264"/>
              <a:gd name="connsiteX20" fmla="*/ 310896 w 1207008"/>
              <a:gd name="connsiteY20" fmla="*/ 2075688 h 2112264"/>
              <a:gd name="connsiteX21" fmla="*/ 265176 w 1207008"/>
              <a:gd name="connsiteY21" fmla="*/ 2057400 h 2112264"/>
              <a:gd name="connsiteX22" fmla="*/ 228600 w 1207008"/>
              <a:gd name="connsiteY22" fmla="*/ 1965960 h 2112264"/>
              <a:gd name="connsiteX23" fmla="*/ 182880 w 1207008"/>
              <a:gd name="connsiteY23" fmla="*/ 1700784 h 2112264"/>
              <a:gd name="connsiteX24" fmla="*/ 173736 w 1207008"/>
              <a:gd name="connsiteY24" fmla="*/ 1572768 h 2112264"/>
              <a:gd name="connsiteX25" fmla="*/ 164592 w 1207008"/>
              <a:gd name="connsiteY25" fmla="*/ 1463040 h 2112264"/>
              <a:gd name="connsiteX26" fmla="*/ 118872 w 1207008"/>
              <a:gd name="connsiteY26" fmla="*/ 950976 h 2112264"/>
              <a:gd name="connsiteX27" fmla="*/ 109728 w 1207008"/>
              <a:gd name="connsiteY27" fmla="*/ 877824 h 2112264"/>
              <a:gd name="connsiteX28" fmla="*/ 73152 w 1207008"/>
              <a:gd name="connsiteY28" fmla="*/ 795528 h 2112264"/>
              <a:gd name="connsiteX29" fmla="*/ 0 w 1207008"/>
              <a:gd name="connsiteY29" fmla="*/ 539496 h 2112264"/>
              <a:gd name="connsiteX30" fmla="*/ 45720 w 1207008"/>
              <a:gd name="connsiteY30" fmla="*/ 201168 h 2112264"/>
              <a:gd name="connsiteX31" fmla="*/ 91440 w 1207008"/>
              <a:gd name="connsiteY31" fmla="*/ 91440 h 2112264"/>
              <a:gd name="connsiteX32" fmla="*/ 155448 w 1207008"/>
              <a:gd name="connsiteY32" fmla="*/ 64008 h 2112264"/>
              <a:gd name="connsiteX33" fmla="*/ 182880 w 1207008"/>
              <a:gd name="connsiteY33" fmla="*/ 54864 h 2112264"/>
              <a:gd name="connsiteX34" fmla="*/ 274320 w 1207008"/>
              <a:gd name="connsiteY34" fmla="*/ 36576 h 2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07008" h="2112264">
                <a:moveTo>
                  <a:pt x="210312" y="0"/>
                </a:moveTo>
                <a:lnTo>
                  <a:pt x="896112" y="36576"/>
                </a:lnTo>
                <a:cubicBezTo>
                  <a:pt x="1014227" y="40557"/>
                  <a:pt x="993892" y="47590"/>
                  <a:pt x="1051560" y="9144"/>
                </a:cubicBezTo>
                <a:cubicBezTo>
                  <a:pt x="1155357" y="175220"/>
                  <a:pt x="1058191" y="-7340"/>
                  <a:pt x="1106424" y="338328"/>
                </a:cubicBezTo>
                <a:cubicBezTo>
                  <a:pt x="1113084" y="386059"/>
                  <a:pt x="1138296" y="429327"/>
                  <a:pt x="1152144" y="475488"/>
                </a:cubicBezTo>
                <a:cubicBezTo>
                  <a:pt x="1192116" y="608728"/>
                  <a:pt x="1172908" y="535812"/>
                  <a:pt x="1207008" y="694944"/>
                </a:cubicBezTo>
                <a:cubicBezTo>
                  <a:pt x="1203960" y="774192"/>
                  <a:pt x="1203139" y="853557"/>
                  <a:pt x="1197864" y="932688"/>
                </a:cubicBezTo>
                <a:cubicBezTo>
                  <a:pt x="1196660" y="950753"/>
                  <a:pt x="1173343" y="1014423"/>
                  <a:pt x="1170432" y="1024128"/>
                </a:cubicBezTo>
                <a:cubicBezTo>
                  <a:pt x="1146807" y="1102878"/>
                  <a:pt x="1179669" y="1014751"/>
                  <a:pt x="1143000" y="1106424"/>
                </a:cubicBezTo>
                <a:cubicBezTo>
                  <a:pt x="1136904" y="1149096"/>
                  <a:pt x="1128501" y="1191502"/>
                  <a:pt x="1124712" y="1234440"/>
                </a:cubicBezTo>
                <a:cubicBezTo>
                  <a:pt x="1119347" y="1295240"/>
                  <a:pt x="1126989" y="1357362"/>
                  <a:pt x="1115568" y="1417320"/>
                </a:cubicBezTo>
                <a:cubicBezTo>
                  <a:pt x="1113764" y="1426788"/>
                  <a:pt x="1097368" y="1423694"/>
                  <a:pt x="1088136" y="1426464"/>
                </a:cubicBezTo>
                <a:cubicBezTo>
                  <a:pt x="1066882" y="1432840"/>
                  <a:pt x="1046039" y="1441246"/>
                  <a:pt x="1024128" y="1444752"/>
                </a:cubicBezTo>
                <a:cubicBezTo>
                  <a:pt x="969620" y="1453473"/>
                  <a:pt x="914400" y="1456944"/>
                  <a:pt x="859536" y="1463040"/>
                </a:cubicBezTo>
                <a:cubicBezTo>
                  <a:pt x="856488" y="1545336"/>
                  <a:pt x="857630" y="1627894"/>
                  <a:pt x="850392" y="1709928"/>
                </a:cubicBezTo>
                <a:cubicBezTo>
                  <a:pt x="848442" y="1732032"/>
                  <a:pt x="838630" y="1752727"/>
                  <a:pt x="832104" y="1773936"/>
                </a:cubicBezTo>
                <a:cubicBezTo>
                  <a:pt x="823235" y="1802761"/>
                  <a:pt x="809760" y="1834846"/>
                  <a:pt x="804672" y="1865376"/>
                </a:cubicBezTo>
                <a:cubicBezTo>
                  <a:pt x="797586" y="1907895"/>
                  <a:pt x="803111" y="1953665"/>
                  <a:pt x="786384" y="1993392"/>
                </a:cubicBezTo>
                <a:cubicBezTo>
                  <a:pt x="777146" y="2015332"/>
                  <a:pt x="752812" y="2028466"/>
                  <a:pt x="731520" y="2039112"/>
                </a:cubicBezTo>
                <a:cubicBezTo>
                  <a:pt x="585734" y="2112005"/>
                  <a:pt x="592538" y="2100986"/>
                  <a:pt x="457200" y="2112264"/>
                </a:cubicBezTo>
                <a:cubicBezTo>
                  <a:pt x="408432" y="2100072"/>
                  <a:pt x="359231" y="2089498"/>
                  <a:pt x="310896" y="2075688"/>
                </a:cubicBezTo>
                <a:cubicBezTo>
                  <a:pt x="295114" y="2071179"/>
                  <a:pt x="275024" y="2070531"/>
                  <a:pt x="265176" y="2057400"/>
                </a:cubicBezTo>
                <a:cubicBezTo>
                  <a:pt x="245479" y="2031138"/>
                  <a:pt x="240792" y="1996440"/>
                  <a:pt x="228600" y="1965960"/>
                </a:cubicBezTo>
                <a:cubicBezTo>
                  <a:pt x="205162" y="1661263"/>
                  <a:pt x="242299" y="2057297"/>
                  <a:pt x="182880" y="1700784"/>
                </a:cubicBezTo>
                <a:cubicBezTo>
                  <a:pt x="175847" y="1658585"/>
                  <a:pt x="177017" y="1615423"/>
                  <a:pt x="173736" y="1572768"/>
                </a:cubicBezTo>
                <a:cubicBezTo>
                  <a:pt x="170921" y="1536173"/>
                  <a:pt x="166930" y="1499668"/>
                  <a:pt x="164592" y="1463040"/>
                </a:cubicBezTo>
                <a:cubicBezTo>
                  <a:pt x="135740" y="1011024"/>
                  <a:pt x="165576" y="1289578"/>
                  <a:pt x="118872" y="950976"/>
                </a:cubicBezTo>
                <a:cubicBezTo>
                  <a:pt x="115514" y="926633"/>
                  <a:pt x="116662" y="901399"/>
                  <a:pt x="109728" y="877824"/>
                </a:cubicBezTo>
                <a:cubicBezTo>
                  <a:pt x="101258" y="849025"/>
                  <a:pt x="83320" y="823773"/>
                  <a:pt x="73152" y="795528"/>
                </a:cubicBezTo>
                <a:cubicBezTo>
                  <a:pt x="35866" y="691954"/>
                  <a:pt x="25303" y="640708"/>
                  <a:pt x="0" y="539496"/>
                </a:cubicBezTo>
                <a:cubicBezTo>
                  <a:pt x="17942" y="288312"/>
                  <a:pt x="-7956" y="353249"/>
                  <a:pt x="45720" y="201168"/>
                </a:cubicBezTo>
                <a:cubicBezTo>
                  <a:pt x="46639" y="198563"/>
                  <a:pt x="77888" y="107702"/>
                  <a:pt x="91440" y="91440"/>
                </a:cubicBezTo>
                <a:cubicBezTo>
                  <a:pt x="108840" y="70559"/>
                  <a:pt x="131639" y="70810"/>
                  <a:pt x="155448" y="64008"/>
                </a:cubicBezTo>
                <a:cubicBezTo>
                  <a:pt x="164716" y="61360"/>
                  <a:pt x="173488" y="57031"/>
                  <a:pt x="182880" y="54864"/>
                </a:cubicBezTo>
                <a:cubicBezTo>
                  <a:pt x="213168" y="47875"/>
                  <a:pt x="274320" y="36576"/>
                  <a:pt x="274320" y="3657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22E14-E7FD-748C-61D3-5A118A2C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521"/>
          <a:stretch/>
        </p:blipFill>
        <p:spPr>
          <a:xfrm>
            <a:off x="1511655" y="1920240"/>
            <a:ext cx="7286625" cy="368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5AA401-6BB1-6188-EA1E-9B454C09E25E}"/>
              </a:ext>
            </a:extLst>
          </p:cNvPr>
          <p:cNvSpPr txBox="1"/>
          <p:nvPr/>
        </p:nvSpPr>
        <p:spPr>
          <a:xfrm>
            <a:off x="1212397" y="1344228"/>
            <a:ext cx="13466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369860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62BE-8E4E-81F4-0581-FEC8F210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30000" cy="548640"/>
          </a:xfrm>
        </p:spPr>
        <p:txBody>
          <a:bodyPr wrap="square" anchor="t">
            <a:normAutofit/>
          </a:bodyPr>
          <a:lstStyle/>
          <a:p>
            <a:r>
              <a:rPr lang="en-US"/>
              <a:t>Validator Usage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5A8AFA5-4F6E-06CD-FC67-9DABAD7DEF3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73033320"/>
              </p:ext>
            </p:extLst>
          </p:nvPr>
        </p:nvGraphicFramePr>
        <p:xfrm>
          <a:off x="594360" y="1302173"/>
          <a:ext cx="5486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263C914-F5D9-4A1B-D17B-E6342E5D9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635" y="4067362"/>
            <a:ext cx="3411360" cy="254860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2A84F7-793E-0BC2-1F89-C3ABE19FF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01" y="466371"/>
            <a:ext cx="5074860" cy="33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BE34-E14B-779E-C4B5-D5FD19717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icon Wafers">
            <a:extLst>
              <a:ext uri="{FF2B5EF4-FFF2-40B4-BE49-F238E27FC236}">
                <a16:creationId xmlns:a16="http://schemas.microsoft.com/office/drawing/2014/main" id="{5C3B1239-4A0F-5F8D-7B0F-C1BFD636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3C318-1810-C97E-3C39-5103B1D79E4D}"/>
              </a:ext>
            </a:extLst>
          </p:cNvPr>
          <p:cNvSpPr/>
          <p:nvPr/>
        </p:nvSpPr>
        <p:spPr>
          <a:xfrm>
            <a:off x="5322771" y="1222408"/>
            <a:ext cx="558265" cy="693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8093C4-89F5-35A7-4A96-32B84B51DC75}"/>
              </a:ext>
            </a:extLst>
          </p:cNvPr>
          <p:cNvCxnSpPr/>
          <p:nvPr/>
        </p:nvCxnSpPr>
        <p:spPr>
          <a:xfrm>
            <a:off x="5881036" y="1516185"/>
            <a:ext cx="364396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8CB30-730E-D46C-BE66-86CB6175B5EE}"/>
              </a:ext>
            </a:extLst>
          </p:cNvPr>
          <p:cNvSpPr txBox="1"/>
          <p:nvPr/>
        </p:nvSpPr>
        <p:spPr>
          <a:xfrm>
            <a:off x="9587616" y="1331519"/>
            <a:ext cx="4956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Die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3D59A-3D12-589C-C323-D73CC5E571AA}"/>
              </a:ext>
            </a:extLst>
          </p:cNvPr>
          <p:cNvCxnSpPr>
            <a:cxnSpLocks/>
          </p:cNvCxnSpPr>
          <p:nvPr/>
        </p:nvCxnSpPr>
        <p:spPr>
          <a:xfrm>
            <a:off x="7229231" y="820615"/>
            <a:ext cx="22957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AA328C-4CFA-F6BD-581D-48BA3A3A7803}"/>
              </a:ext>
            </a:extLst>
          </p:cNvPr>
          <p:cNvSpPr txBox="1"/>
          <p:nvPr/>
        </p:nvSpPr>
        <p:spPr>
          <a:xfrm>
            <a:off x="9587616" y="635949"/>
            <a:ext cx="7514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Wafer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FBBE8DD-C2E8-9DAB-105E-B47E87D5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Wafer and Die</a:t>
            </a:r>
          </a:p>
        </p:txBody>
      </p:sp>
    </p:spTree>
    <p:extLst>
      <p:ext uri="{BB962C8B-B14F-4D97-AF65-F5344CB8AC3E}">
        <p14:creationId xmlns:p14="http://schemas.microsoft.com/office/powerpoint/2010/main" val="23699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437E-4594-D8AB-60C5-CFFFA698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Wafer fabrication process</a:t>
            </a:r>
          </a:p>
        </p:txBody>
      </p:sp>
      <p:pic>
        <p:nvPicPr>
          <p:cNvPr id="2050" name="Picture 2" descr="lithography-process – 3D printing in your life">
            <a:extLst>
              <a:ext uri="{FF2B5EF4-FFF2-40B4-BE49-F238E27FC236}">
                <a16:creationId xmlns:a16="http://schemas.microsoft.com/office/drawing/2014/main" id="{6E0F51C7-97D6-ED8B-D311-693C0E38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60" y="1309687"/>
            <a:ext cx="52387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21035-0BE7-ABE9-8CCE-3B93FE08D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D3E1-EBE4-50F0-FC56-649BBBE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Inspection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2C2AB-22EA-50BF-F67F-DF36357A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18" y="1870426"/>
            <a:ext cx="2288166" cy="2186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AE2A0-CBB8-093B-8D42-C10C39F22D65}"/>
              </a:ext>
            </a:extLst>
          </p:cNvPr>
          <p:cNvSpPr txBox="1"/>
          <p:nvPr/>
        </p:nvSpPr>
        <p:spPr>
          <a:xfrm>
            <a:off x="5384577" y="4223878"/>
            <a:ext cx="8582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Tool #1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BEC4A0-0D3E-A670-2FAA-F42FCDA99630}"/>
              </a:ext>
            </a:extLst>
          </p:cNvPr>
          <p:cNvCxnSpPr>
            <a:cxnSpLocks/>
          </p:cNvCxnSpPr>
          <p:nvPr/>
        </p:nvCxnSpPr>
        <p:spPr>
          <a:xfrm>
            <a:off x="3587751" y="3052146"/>
            <a:ext cx="80534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Silicon Wafers">
            <a:extLst>
              <a:ext uri="{FF2B5EF4-FFF2-40B4-BE49-F238E27FC236}">
                <a16:creationId xmlns:a16="http://schemas.microsoft.com/office/drawing/2014/main" id="{C9C2B21E-6B3D-556B-09EB-BAB0BAE9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4" y="1880417"/>
            <a:ext cx="2775642" cy="27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8B4F9FC9-3A88-FFDA-03D4-91AEB5C2E5EE}"/>
              </a:ext>
            </a:extLst>
          </p:cNvPr>
          <p:cNvSpPr/>
          <p:nvPr/>
        </p:nvSpPr>
        <p:spPr>
          <a:xfrm>
            <a:off x="8995199" y="5100417"/>
            <a:ext cx="928122" cy="938435"/>
          </a:xfrm>
          <a:prstGeom prst="foldedCorner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Inking </a:t>
            </a:r>
          </a:p>
          <a:p>
            <a:pPr algn="ctr"/>
            <a:r>
              <a:rPr lang="en-US"/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88B136-B156-76D3-4437-C9D81A32CD33}"/>
              </a:ext>
            </a:extLst>
          </p:cNvPr>
          <p:cNvCxnSpPr>
            <a:cxnSpLocks/>
          </p:cNvCxnSpPr>
          <p:nvPr/>
        </p:nvCxnSpPr>
        <p:spPr>
          <a:xfrm>
            <a:off x="7492161" y="3052146"/>
            <a:ext cx="401202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Silicon Wafers">
            <a:extLst>
              <a:ext uri="{FF2B5EF4-FFF2-40B4-BE49-F238E27FC236}">
                <a16:creationId xmlns:a16="http://schemas.microsoft.com/office/drawing/2014/main" id="{93205A33-8AA7-DC52-49F7-21091F6B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13" y="1865175"/>
            <a:ext cx="2521971" cy="25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74900-E417-39C5-9421-B8951B38B522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8667185" y="2758827"/>
            <a:ext cx="1971306" cy="202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8D1E72-62AD-5797-FD01-BD404B0FB65E}"/>
              </a:ext>
            </a:extLst>
          </p:cNvPr>
          <p:cNvSpPr txBox="1"/>
          <p:nvPr/>
        </p:nvSpPr>
        <p:spPr>
          <a:xfrm>
            <a:off x="10638491" y="2576187"/>
            <a:ext cx="14086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Good Die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5DBA6F-9FE8-AED0-76A4-7DEBCB7AAF71}"/>
              </a:ext>
            </a:extLst>
          </p:cNvPr>
          <p:cNvSpPr/>
          <p:nvPr/>
        </p:nvSpPr>
        <p:spPr>
          <a:xfrm>
            <a:off x="8526057" y="2668812"/>
            <a:ext cx="141128" cy="1800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A369C4-383D-7625-3651-80BD52B43E3E}"/>
              </a:ext>
            </a:extLst>
          </p:cNvPr>
          <p:cNvSpPr/>
          <p:nvPr/>
        </p:nvSpPr>
        <p:spPr>
          <a:xfrm>
            <a:off x="9511710" y="3176439"/>
            <a:ext cx="141128" cy="1763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F04BC-E3D9-143A-44DB-41456E0A5B28}"/>
              </a:ext>
            </a:extLst>
          </p:cNvPr>
          <p:cNvSpPr txBox="1"/>
          <p:nvPr/>
        </p:nvSpPr>
        <p:spPr>
          <a:xfrm>
            <a:off x="10783368" y="3079970"/>
            <a:ext cx="14086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Bad Die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A15BA4-969F-D6AC-E6CF-8EB177C9321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9652838" y="3264636"/>
            <a:ext cx="113053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9AF9263-E802-015C-522E-3AF9915EA640}"/>
              </a:ext>
            </a:extLst>
          </p:cNvPr>
          <p:cNvSpPr/>
          <p:nvPr/>
        </p:nvSpPr>
        <p:spPr>
          <a:xfrm>
            <a:off x="9192546" y="4355683"/>
            <a:ext cx="599090" cy="6483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7D3-9824-C942-1D8F-A0C4B9F3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Wafer Map Representation – (Matrix.csv)</a:t>
            </a:r>
          </a:p>
        </p:txBody>
      </p:sp>
      <p:pic>
        <p:nvPicPr>
          <p:cNvPr id="6" name="Picture 2" descr="Silicon Wafers">
            <a:extLst>
              <a:ext uri="{FF2B5EF4-FFF2-40B4-BE49-F238E27FC236}">
                <a16:creationId xmlns:a16="http://schemas.microsoft.com/office/drawing/2014/main" id="{CCFBA9BF-5AC2-E0DE-1E4E-E80BEBA9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" y="826321"/>
            <a:ext cx="4355327" cy="43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59E95B-29F1-1A59-F343-630EAE86B848}"/>
              </a:ext>
            </a:extLst>
          </p:cNvPr>
          <p:cNvSpPr txBox="1"/>
          <p:nvPr/>
        </p:nvSpPr>
        <p:spPr>
          <a:xfrm>
            <a:off x="4763673" y="4922416"/>
            <a:ext cx="35597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1 –&gt; Valid dies        0 –&gt; Invalid dies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8C75C1-3283-C63C-4E36-40E5D06A76A3}"/>
              </a:ext>
            </a:extLst>
          </p:cNvPr>
          <p:cNvGrpSpPr/>
          <p:nvPr/>
        </p:nvGrpSpPr>
        <p:grpSpPr>
          <a:xfrm>
            <a:off x="4538675" y="830343"/>
            <a:ext cx="7377228" cy="4015347"/>
            <a:chOff x="4538675" y="1212725"/>
            <a:chExt cx="7377228" cy="4015347"/>
          </a:xfrm>
        </p:grpSpPr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DF226779-0850-E21F-EC2E-4BF9544EEF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5047031"/>
                </p:ext>
              </p:extLst>
            </p:nvPr>
          </p:nvGraphicFramePr>
          <p:xfrm>
            <a:off x="4538675" y="1674433"/>
            <a:ext cx="3555911" cy="3382128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44139">
                    <a:extLst>
                      <a:ext uri="{9D8B030D-6E8A-4147-A177-3AD203B41FA5}">
                        <a16:colId xmlns:a16="http://schemas.microsoft.com/office/drawing/2014/main" val="2133621990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280210811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2108784350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3674068565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3574712734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1680693813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2422307940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4288782731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3967703990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2051352001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480233453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3345719736"/>
                      </a:ext>
                    </a:extLst>
                  </a:gridCol>
                  <a:gridCol w="275981">
                    <a:extLst>
                      <a:ext uri="{9D8B030D-6E8A-4147-A177-3AD203B41FA5}">
                        <a16:colId xmlns:a16="http://schemas.microsoft.com/office/drawing/2014/main" val="2040047998"/>
                      </a:ext>
                    </a:extLst>
                  </a:gridCol>
                </a:tblGrid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b="1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b="1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b="1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b="1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71437436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095218508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89644654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27516142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72785183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7705290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71736910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63255658"/>
                    </a:ext>
                  </a:extLst>
                </a:tr>
                <a:tr h="375792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C0C12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58385882"/>
                    </a:ext>
                  </a:extLst>
                </a:tr>
              </a:tbl>
            </a:graphicData>
          </a:graphic>
        </p:graphicFrame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98B6DA-87D6-367D-FB12-D759322D8993}"/>
                </a:ext>
              </a:extLst>
            </p:cNvPr>
            <p:cNvSpPr/>
            <p:nvPr/>
          </p:nvSpPr>
          <p:spPr>
            <a:xfrm>
              <a:off x="4763673" y="1723182"/>
              <a:ext cx="3335215" cy="350489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325A57-CDEA-F4DB-C6A8-2F5A92519F9A}"/>
                </a:ext>
              </a:extLst>
            </p:cNvPr>
            <p:cNvSpPr txBox="1"/>
            <p:nvPr/>
          </p:nvSpPr>
          <p:spPr>
            <a:xfrm>
              <a:off x="5930131" y="1212725"/>
              <a:ext cx="63511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/>
                <a:t>9x13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6A22A7-B182-3E9A-1765-5B6F62D36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5837" y="1952497"/>
              <a:ext cx="3350066" cy="28956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38E65-2460-9D0F-CCB6-B9E6E83FDF66}"/>
                </a:ext>
              </a:extLst>
            </p:cNvPr>
            <p:cNvSpPr txBox="1"/>
            <p:nvPr/>
          </p:nvSpPr>
          <p:spPr>
            <a:xfrm>
              <a:off x="9538338" y="1583165"/>
              <a:ext cx="149220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/>
                <a:t>2D Matrix File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531177-4222-B78D-6F32-176A8D8D7B53}"/>
              </a:ext>
            </a:extLst>
          </p:cNvPr>
          <p:cNvSpPr txBox="1"/>
          <p:nvPr/>
        </p:nvSpPr>
        <p:spPr>
          <a:xfrm>
            <a:off x="523703" y="5737807"/>
            <a:ext cx="52661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b="1">
                <a:highlight>
                  <a:srgbClr val="FFFF00"/>
                </a:highlight>
              </a:rPr>
              <a:t>Note: MATRIX.csv will always be in 0 orientation</a:t>
            </a:r>
          </a:p>
        </p:txBody>
      </p:sp>
    </p:spTree>
    <p:extLst>
      <p:ext uri="{BB962C8B-B14F-4D97-AF65-F5344CB8AC3E}">
        <p14:creationId xmlns:p14="http://schemas.microsoft.com/office/powerpoint/2010/main" val="42272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EB8A3A-6153-5633-BE82-3A76EE50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Ink file Overview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B5129C6A-4600-02BA-7A0D-4F320C569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881827"/>
              </p:ext>
            </p:extLst>
          </p:nvPr>
        </p:nvGraphicFramePr>
        <p:xfrm>
          <a:off x="6902645" y="1650024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323626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516E050-5C52-052A-FA12-28D07A8E8A14}"/>
              </a:ext>
            </a:extLst>
          </p:cNvPr>
          <p:cNvSpPr/>
          <p:nvPr/>
        </p:nvSpPr>
        <p:spPr>
          <a:xfrm>
            <a:off x="7049771" y="1620643"/>
            <a:ext cx="3335215" cy="335060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429E3D-4156-F32F-BB81-B353F2890927}"/>
              </a:ext>
            </a:extLst>
          </p:cNvPr>
          <p:cNvSpPr txBox="1"/>
          <p:nvPr/>
        </p:nvSpPr>
        <p:spPr>
          <a:xfrm>
            <a:off x="8298442" y="1122632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BD111-6C2D-4BFC-3D2D-C4A1E29C40FE}"/>
              </a:ext>
            </a:extLst>
          </p:cNvPr>
          <p:cNvSpPr/>
          <p:nvPr/>
        </p:nvSpPr>
        <p:spPr>
          <a:xfrm>
            <a:off x="8837421" y="5288331"/>
            <a:ext cx="337931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2AC855-4116-B543-C43B-B996A1042A63}"/>
              </a:ext>
            </a:extLst>
          </p:cNvPr>
          <p:cNvSpPr/>
          <p:nvPr/>
        </p:nvSpPr>
        <p:spPr>
          <a:xfrm>
            <a:off x="7049771" y="5258950"/>
            <a:ext cx="3379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11BC8-ED23-1EDE-6F94-435E2FEBB982}"/>
              </a:ext>
            </a:extLst>
          </p:cNvPr>
          <p:cNvSpPr txBox="1"/>
          <p:nvPr/>
        </p:nvSpPr>
        <p:spPr>
          <a:xfrm>
            <a:off x="7323495" y="5258950"/>
            <a:ext cx="974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Bad dies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62694-2B76-E323-3DC9-117B8558D264}"/>
              </a:ext>
            </a:extLst>
          </p:cNvPr>
          <p:cNvSpPr txBox="1"/>
          <p:nvPr/>
        </p:nvSpPr>
        <p:spPr>
          <a:xfrm>
            <a:off x="9125791" y="5258950"/>
            <a:ext cx="11288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/>
              <a:t>Good 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160FE-90F4-5BED-C55F-C5896938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306" y="2601081"/>
            <a:ext cx="4080432" cy="1977352"/>
          </a:xfrm>
        </p:spPr>
      </p:pic>
    </p:spTree>
    <p:extLst>
      <p:ext uri="{BB962C8B-B14F-4D97-AF65-F5344CB8AC3E}">
        <p14:creationId xmlns:p14="http://schemas.microsoft.com/office/powerpoint/2010/main" val="37766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D124-F47E-6A99-6878-3CA5EAA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Ink file on Wafer map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BDE1ADB-582C-13DB-3E87-79FB80B7B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489841"/>
              </p:ext>
            </p:extLst>
          </p:nvPr>
        </p:nvGraphicFramePr>
        <p:xfrm>
          <a:off x="7825246" y="1600818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82B7CA9E-2C49-C976-8326-EB3CDC505135}"/>
              </a:ext>
            </a:extLst>
          </p:cNvPr>
          <p:cNvSpPr/>
          <p:nvPr/>
        </p:nvSpPr>
        <p:spPr>
          <a:xfrm>
            <a:off x="7976677" y="1575742"/>
            <a:ext cx="3309385" cy="342270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2F00D-9708-51C2-728B-F9D650F176EF}"/>
              </a:ext>
            </a:extLst>
          </p:cNvPr>
          <p:cNvSpPr txBox="1"/>
          <p:nvPr/>
        </p:nvSpPr>
        <p:spPr>
          <a:xfrm>
            <a:off x="9221043" y="1073426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3A493-454A-762A-BCA5-D28E947683AF}"/>
              </a:ext>
            </a:extLst>
          </p:cNvPr>
          <p:cNvSpPr/>
          <p:nvPr/>
        </p:nvSpPr>
        <p:spPr>
          <a:xfrm>
            <a:off x="8140695" y="5285146"/>
            <a:ext cx="3379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388DA-3402-E226-5737-1E9F0388089C}"/>
              </a:ext>
            </a:extLst>
          </p:cNvPr>
          <p:cNvSpPr/>
          <p:nvPr/>
        </p:nvSpPr>
        <p:spPr>
          <a:xfrm>
            <a:off x="9570554" y="5291811"/>
            <a:ext cx="337931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607D6-0174-5548-CB42-A404D20A0BD0}"/>
              </a:ext>
            </a:extLst>
          </p:cNvPr>
          <p:cNvSpPr txBox="1"/>
          <p:nvPr/>
        </p:nvSpPr>
        <p:spPr>
          <a:xfrm>
            <a:off x="8518664" y="5257182"/>
            <a:ext cx="9749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Bad dies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8F2F6-49B3-7CD5-A04A-A7A529678C99}"/>
              </a:ext>
            </a:extLst>
          </p:cNvPr>
          <p:cNvSpPr txBox="1"/>
          <p:nvPr/>
        </p:nvSpPr>
        <p:spPr>
          <a:xfrm>
            <a:off x="9908485" y="5256845"/>
            <a:ext cx="11288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Good dies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175ACA7-589C-2D8A-0A34-163898222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69099"/>
              </p:ext>
            </p:extLst>
          </p:nvPr>
        </p:nvGraphicFramePr>
        <p:xfrm>
          <a:off x="364022" y="1571437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C0C1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DA313D4-283B-6385-296B-DA613F3D9F96}"/>
              </a:ext>
            </a:extLst>
          </p:cNvPr>
          <p:cNvSpPr/>
          <p:nvPr/>
        </p:nvSpPr>
        <p:spPr>
          <a:xfrm>
            <a:off x="490128" y="1584353"/>
            <a:ext cx="3322300" cy="334028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BEAC-897A-C279-7373-5B12773F6843}"/>
              </a:ext>
            </a:extLst>
          </p:cNvPr>
          <p:cNvSpPr txBox="1"/>
          <p:nvPr/>
        </p:nvSpPr>
        <p:spPr>
          <a:xfrm>
            <a:off x="358650" y="5163898"/>
            <a:ext cx="35597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/>
              <a:t>1 –&gt; Valid dies        0 –&gt; Invalid 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39AF9-E5DD-A9DF-9BE3-19C591759BCD}"/>
              </a:ext>
            </a:extLst>
          </p:cNvPr>
          <p:cNvSpPr txBox="1"/>
          <p:nvPr/>
        </p:nvSpPr>
        <p:spPr>
          <a:xfrm>
            <a:off x="1738799" y="1073426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9DE78F-C8C5-B1F1-4D4B-16394C12138B}"/>
              </a:ext>
            </a:extLst>
          </p:cNvPr>
          <p:cNvCxnSpPr/>
          <p:nvPr/>
        </p:nvCxnSpPr>
        <p:spPr>
          <a:xfrm>
            <a:off x="4522304" y="3160643"/>
            <a:ext cx="2773018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A3028-5B68-6942-B0A9-83E096AC0F24}"/>
              </a:ext>
            </a:extLst>
          </p:cNvPr>
          <p:cNvSpPr txBox="1"/>
          <p:nvPr/>
        </p:nvSpPr>
        <p:spPr>
          <a:xfrm>
            <a:off x="5057120" y="2791311"/>
            <a:ext cx="14526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Apply Ink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33B807-F9AD-1CAB-F530-05FBD4B3C82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234176" y="3335807"/>
            <a:ext cx="3426704" cy="2071071"/>
          </a:xfrm>
        </p:spPr>
      </p:pic>
    </p:spTree>
    <p:extLst>
      <p:ext uri="{BB962C8B-B14F-4D97-AF65-F5344CB8AC3E}">
        <p14:creationId xmlns:p14="http://schemas.microsoft.com/office/powerpoint/2010/main" val="4321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59A9-3238-2751-8F45-2CC2438D8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296D845-EBEE-BEA9-0A75-1F3CE17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Orientation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1726C91-45A8-8A95-D47F-4F3803D4462B}"/>
              </a:ext>
            </a:extLst>
          </p:cNvPr>
          <p:cNvSpPr/>
          <p:nvPr/>
        </p:nvSpPr>
        <p:spPr>
          <a:xfrm rot="10800000" flipH="1">
            <a:off x="5161589" y="2709717"/>
            <a:ext cx="418704" cy="1093076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F38F6-FB62-C91D-0FAB-0E0DA8171D90}"/>
              </a:ext>
            </a:extLst>
          </p:cNvPr>
          <p:cNvSpPr txBox="1"/>
          <p:nvPr/>
        </p:nvSpPr>
        <p:spPr>
          <a:xfrm>
            <a:off x="5199269" y="3123815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8D770-8E68-7F7A-76FD-D48688C893EC}"/>
              </a:ext>
            </a:extLst>
          </p:cNvPr>
          <p:cNvSpPr txBox="1"/>
          <p:nvPr/>
        </p:nvSpPr>
        <p:spPr>
          <a:xfrm>
            <a:off x="7894615" y="1188720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13x9</a:t>
            </a:r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0F0EF3EA-1885-E898-BADF-7A54D3D42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45135"/>
              </p:ext>
            </p:extLst>
          </p:nvPr>
        </p:nvGraphicFramePr>
        <p:xfrm>
          <a:off x="928292" y="1716112"/>
          <a:ext cx="342670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33621990"/>
                    </a:ext>
                  </a:extLst>
                </a:gridCol>
                <a:gridCol w="323626">
                  <a:extLst>
                    <a:ext uri="{9D8B030D-6E8A-4147-A177-3AD203B41FA5}">
                      <a16:colId xmlns:a16="http://schemas.microsoft.com/office/drawing/2014/main" val="280210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0878435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674068565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574712734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168069381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42230794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28878273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967703990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51352001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480233453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3345719736"/>
                    </a:ext>
                  </a:extLst>
                </a:gridCol>
                <a:gridCol w="265953">
                  <a:extLst>
                    <a:ext uri="{9D8B030D-6E8A-4147-A177-3AD203B41FA5}">
                      <a16:colId xmlns:a16="http://schemas.microsoft.com/office/drawing/2014/main" val="2040047998"/>
                    </a:ext>
                  </a:extLst>
                </a:gridCol>
              </a:tblGrid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436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21850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4654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16142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5183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29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6910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55658"/>
                  </a:ext>
                </a:extLst>
              </a:tr>
              <a:tr h="257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C0C1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5882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41962E8A-ACDB-59B3-E3DF-5717E2440B2F}"/>
              </a:ext>
            </a:extLst>
          </p:cNvPr>
          <p:cNvSpPr/>
          <p:nvPr/>
        </p:nvSpPr>
        <p:spPr>
          <a:xfrm>
            <a:off x="1075418" y="1686731"/>
            <a:ext cx="3335215" cy="335060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7BF5F-DDCB-782B-AA87-BB6D10B41BC3}"/>
              </a:ext>
            </a:extLst>
          </p:cNvPr>
          <p:cNvSpPr txBox="1"/>
          <p:nvPr/>
        </p:nvSpPr>
        <p:spPr>
          <a:xfrm>
            <a:off x="2324089" y="1188720"/>
            <a:ext cx="6351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/>
              <a:t>9x13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3D141-4B5E-4CEF-6F54-5661D9A63CC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31248" y="1485739"/>
            <a:ext cx="4287781" cy="364548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ADC865-1C81-52EA-4A61-E0FB76D8D672}"/>
              </a:ext>
            </a:extLst>
          </p:cNvPr>
          <p:cNvSpPr/>
          <p:nvPr/>
        </p:nvSpPr>
        <p:spPr>
          <a:xfrm>
            <a:off x="2647604" y="4933604"/>
            <a:ext cx="182880" cy="197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E18DB-5B86-3EA1-88B8-8E2C53F1A21A}"/>
              </a:ext>
            </a:extLst>
          </p:cNvPr>
          <p:cNvSpPr/>
          <p:nvPr/>
        </p:nvSpPr>
        <p:spPr>
          <a:xfrm>
            <a:off x="6331248" y="3231381"/>
            <a:ext cx="182880" cy="197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710EC-4ECF-0B82-9C77-56DD3C1756F7}"/>
              </a:ext>
            </a:extLst>
          </p:cNvPr>
          <p:cNvSpPr txBox="1"/>
          <p:nvPr/>
        </p:nvSpPr>
        <p:spPr>
          <a:xfrm>
            <a:off x="1777120" y="5193609"/>
            <a:ext cx="1729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dirty="0"/>
              <a:t>0 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D1386-221B-0E78-6AA2-D63812F3BB13}"/>
              </a:ext>
            </a:extLst>
          </p:cNvPr>
          <p:cNvSpPr txBox="1"/>
          <p:nvPr/>
        </p:nvSpPr>
        <p:spPr>
          <a:xfrm>
            <a:off x="7712657" y="5171648"/>
            <a:ext cx="1729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dirty="0"/>
              <a:t>90 orientation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2024F-23CE-9B1B-8F94-B13AD2C7079E}"/>
              </a:ext>
            </a:extLst>
          </p:cNvPr>
          <p:cNvSpPr txBox="1"/>
          <p:nvPr/>
        </p:nvSpPr>
        <p:spPr>
          <a:xfrm>
            <a:off x="4903724" y="4032226"/>
            <a:ext cx="13531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dirty="0"/>
              <a:t>Clockwise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2F815-0DC2-981A-EB2B-0914AF409719}"/>
              </a:ext>
            </a:extLst>
          </p:cNvPr>
          <p:cNvSpPr txBox="1"/>
          <p:nvPr/>
        </p:nvSpPr>
        <p:spPr>
          <a:xfrm>
            <a:off x="847463" y="5675294"/>
            <a:ext cx="98260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dirty="0">
                <a:highlight>
                  <a:srgbClr val="FFFF00"/>
                </a:highlight>
              </a:rPr>
              <a:t>When ORIENTATION is 90 in input ink file, it is already rotated at 90 degree clockwise. The output ink file is always expected to be in zero orientation. </a:t>
            </a:r>
          </a:p>
        </p:txBody>
      </p:sp>
    </p:spTree>
    <p:extLst>
      <p:ext uri="{BB962C8B-B14F-4D97-AF65-F5344CB8AC3E}">
        <p14:creationId xmlns:p14="http://schemas.microsoft.com/office/powerpoint/2010/main" val="711300480"/>
      </p:ext>
    </p:extLst>
  </p:cSld>
  <p:clrMapOvr>
    <a:masterClrMapping/>
  </p:clrMapOvr>
</p:sld>
</file>

<file path=ppt/theme/theme1.xml><?xml version="1.0" encoding="utf-8"?>
<a:theme xmlns:a="http://schemas.openxmlformats.org/drawingml/2006/main" name="KLA+ Template">
  <a:themeElements>
    <a:clrScheme name="KLA colorset">
      <a:dk1>
        <a:srgbClr val="0C0C12"/>
      </a:dk1>
      <a:lt1>
        <a:srgbClr val="FFFFFF"/>
      </a:lt1>
      <a:dk2>
        <a:srgbClr val="41007F"/>
      </a:dk2>
      <a:lt2>
        <a:srgbClr val="5A5A64"/>
      </a:lt2>
      <a:accent1>
        <a:srgbClr val="50DD3F"/>
      </a:accent1>
      <a:accent2>
        <a:srgbClr val="FF6400"/>
      </a:accent2>
      <a:accent3>
        <a:srgbClr val="00A7E1"/>
      </a:accent3>
      <a:accent4>
        <a:srgbClr val="FFAF00"/>
      </a:accent4>
      <a:accent5>
        <a:srgbClr val="F01E69"/>
      </a:accent5>
      <a:accent6>
        <a:srgbClr val="AA1DD5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LA+ Template" id="{918DFA0F-8EB5-4B85-8A7F-C7D8D9216C6E}" vid="{78215AF0-A479-482A-AAB7-D868A5FC97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Center - Document" ma:contentTypeID="0x010100ABCCD4000A9A3241BCE7DA4468F79DF4008501F8FE4E8F3544B773C188FE874201" ma:contentTypeVersion="28" ma:contentTypeDescription="Associates metadata to every document in Document Center." ma:contentTypeScope="" ma:versionID="58eeb1d21fdda3de4a62e63014d8f755">
  <xsd:schema xmlns:xsd="http://www.w3.org/2001/XMLSchema" xmlns:xs="http://www.w3.org/2001/XMLSchema" xmlns:p="http://schemas.microsoft.com/office/2006/metadata/properties" xmlns:ns1="http://schemas.microsoft.com/sharepoint/v3" xmlns:ns2="e550b193-d8bb-4c8a-be85-1a27be44aa36" xmlns:ns3="157ea530-26c9-434f-9e3b-f2557673d3d0" xmlns:ns4="c81a0c8b-d3ac-434e-8654-8eb6d5b722d6" targetNamespace="http://schemas.microsoft.com/office/2006/metadata/properties" ma:root="true" ma:fieldsID="9c24c932a844dc6c1ebe4f4657153829" ns1:_="" ns2:_="" ns3:_="" ns4:_="">
    <xsd:import namespace="http://schemas.microsoft.com/sharepoint/v3"/>
    <xsd:import namespace="e550b193-d8bb-4c8a-be85-1a27be44aa36"/>
    <xsd:import namespace="157ea530-26c9-434f-9e3b-f2557673d3d0"/>
    <xsd:import namespace="c81a0c8b-d3ac-434e-8654-8eb6d5b722d6"/>
    <xsd:element name="properties">
      <xsd:complexType>
        <xsd:sequence>
          <xsd:element name="documentManagement">
            <xsd:complexType>
              <xsd:all>
                <xsd:element ref="ns2:iNotionDocID" minOccurs="0"/>
                <xsd:element ref="ns2:iNotionVersionNum" minOccurs="0"/>
                <xsd:element ref="ns2:iNotionAuthor" minOccurs="0"/>
                <xsd:element ref="ns2:iNotionEditor" minOccurs="0"/>
                <xsd:element ref="ns2:iNotionDocType"/>
                <xsd:element ref="ns2:LinkedDocument" minOccurs="0"/>
                <xsd:element ref="ns3:Status" minOccurs="0"/>
                <xsd:element ref="ns1:Name" minOccurs="0"/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Name" ma:index="9" nillable="true" ma:displayName="Account" ma:internalName="Na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0b193-d8bb-4c8a-be85-1a27be44aa36" elementFormDefault="qualified">
    <xsd:import namespace="http://schemas.microsoft.com/office/2006/documentManagement/types"/>
    <xsd:import namespace="http://schemas.microsoft.com/office/infopath/2007/PartnerControls"/>
    <xsd:element name="iNotionDocID" ma:index="2" nillable="true" ma:displayName="iNotion DocID" ma:internalName="iNotionDocID" ma:readOnly="false">
      <xsd:simpleType>
        <xsd:restriction base="dms:Text"/>
      </xsd:simpleType>
    </xsd:element>
    <xsd:element name="iNotionVersionNum" ma:index="3" nillable="true" ma:displayName="iNotion Revision" ma:internalName="iNotionVersionNum" ma:readOnly="false">
      <xsd:simpleType>
        <xsd:restriction base="dms:Text"/>
      </xsd:simpleType>
    </xsd:element>
    <xsd:element name="iNotionAuthor" ma:index="4" nillable="true" ma:displayName="iNotion Author" ma:internalName="iNotionAuthor" ma:readOnly="false">
      <xsd:simpleType>
        <xsd:restriction base="dms:Text"/>
      </xsd:simpleType>
    </xsd:element>
    <xsd:element name="iNotionEditor" ma:index="5" nillable="true" ma:displayName="iNotion Editor" ma:internalName="iNotionEditor" ma:readOnly="false">
      <xsd:simpleType>
        <xsd:restriction base="dms:Text"/>
      </xsd:simpleType>
    </xsd:element>
    <xsd:element name="iNotionDocType" ma:index="6" ma:displayName="Classification" ma:format="Dropdown" ma:internalName="iNotionDocType" ma:readOnly="false">
      <xsd:simpleType>
        <xsd:union memberTypes="dms:Text">
          <xsd:simpleType>
            <xsd:restriction base="dms:Choice">
              <xsd:enumeration value="7-Step Problem Solving"/>
              <xsd:enumeration value="Acceptance Criteria"/>
              <xsd:enumeration value="Agenda"/>
              <xsd:enumeration value="Alpha Test Cases"/>
              <xsd:enumeration value="Alpha Test Plan"/>
              <xsd:enumeration value="Alpha Test Procedure"/>
              <xsd:enumeration value="Alpha Test Report"/>
              <xsd:enumeration value="Applications Note"/>
              <xsd:enumeration value="Applications Plan"/>
              <xsd:enumeration value="Architectural Analysis Report (AAR)"/>
              <xsd:enumeration value="Architectural Diagram"/>
              <xsd:enumeration value="Architecture Design Document"/>
              <xsd:enumeration value="Architecture Presentation"/>
              <xsd:enumeration value="Audit Report"/>
              <xsd:enumeration value="AutoCAD Drawing"/>
              <xsd:enumeration value="Automation Plan"/>
              <xsd:enumeration value="Baseline Audit Report"/>
              <xsd:enumeration value="Baseline Change Request"/>
              <xsd:enumeration value="Beta Acceptance Test Plan"/>
              <xsd:enumeration value="Beta Acceptance Test Report"/>
              <xsd:enumeration value="Beta Test Agreement"/>
              <xsd:enumeration value="Bug Report"/>
              <xsd:enumeration value="Build Notes"/>
              <xsd:enumeration value="Build Request Form"/>
              <xsd:enumeration value="Business Plan"/>
              <xsd:enumeration value="Calibration Procedures"/>
              <xsd:enumeration value="Change Request"/>
              <xsd:enumeration value="Characterization Report"/>
              <xsd:enumeration value="Characterization Test Plan"/>
              <xsd:enumeration value="Characterization Test Procedure"/>
              <xsd:enumeration value="Charter"/>
              <xsd:enumeration value="Checklist"/>
              <xsd:enumeration value="Code Inspection Report"/>
              <xsd:enumeration value="Coding Standard"/>
              <xsd:enumeration value="Component Design Document"/>
              <xsd:enumeration value="Component Design Specification"/>
              <xsd:enumeration value="Conformance Procedures"/>
              <xsd:enumeration value="Conformance Test Document"/>
              <xsd:enumeration value="Contract"/>
              <xsd:enumeration value="Cross-Platform Characterization Report"/>
              <xsd:enumeration value="Customer Document"/>
              <xsd:enumeration value="Customer manual"/>
              <xsd:enumeration value="Customer Release Notes"/>
              <xsd:enumeration value="Customer Requirements Document"/>
              <xsd:enumeration value="Decision Priority List"/>
              <xsd:enumeration value="Defect Tracking Sheet"/>
              <xsd:enumeration value="Design Documents"/>
              <xsd:enumeration value="Design Review Checklist"/>
              <xsd:enumeration value="Developer Integration Test Reports for Features"/>
              <xsd:enumeration value="Document"/>
              <xsd:enumeration value="Document Package"/>
              <xsd:enumeration value="Documentation Estimation and Tracking Form"/>
              <xsd:enumeration value="Documentation Plan"/>
              <xsd:enumeration value="Domain Analysis"/>
              <xsd:enumeration value="Domain Requirements Specification"/>
              <xsd:enumeration value="Drawing"/>
              <xsd:enumeration value="Electrical Design Document"/>
              <xsd:enumeration value="Electronic Design Package"/>
              <xsd:enumeration value="Engineering Change Order (ECO)"/>
              <xsd:enumeration value="Engineering Design Specification (EDS)"/>
              <xsd:enumeration value="Engineering Documents"/>
              <xsd:enumeration value="Engineering Notes"/>
              <xsd:enumeration value="Engineering Test Plan"/>
              <xsd:enumeration value="Engineering Test Procedure"/>
              <xsd:enumeration value="Engineering Test Report"/>
              <xsd:enumeration value="Estimates"/>
              <xsd:enumeration value="External Applications Note"/>
              <xsd:enumeration value="External Demo Report"/>
              <xsd:enumeration value="Feature Design Specification (FDS)"/>
              <xsd:enumeration value="Feature Requirements Development Plan (FRDP)"/>
              <xsd:enumeration value="Feature Requirements Development Schedule (FRDS)"/>
              <xsd:enumeration value="Feature Requirements Specification (FRS)"/>
              <xsd:enumeration value="Feature Test Procedure (FTPR)"/>
              <xsd:enumeration value="Field Marketing Bulletin"/>
              <xsd:enumeration value="Field Replacement Unit List"/>
              <xsd:enumeration value="Field Service Bulletin"/>
              <xsd:enumeration value="Financial Review Form (SP11)"/>
              <xsd:enumeration value="Form"/>
              <xsd:enumeration value="GEM/SECS User Guide"/>
              <xsd:enumeration value="General Procedure"/>
              <xsd:enumeration value="Glossary"/>
              <xsd:enumeration value="GUI User Interface Description"/>
              <xsd:enumeration value="Guideline"/>
              <xsd:enumeration value="Handbook"/>
              <xsd:enumeration value="Hardware Development Plan"/>
              <xsd:enumeration value="Hardware Interface Documents"/>
              <xsd:enumeration value="Hardware Requirements Specification"/>
              <xsd:enumeration value="Installation Procedure"/>
              <xsd:enumeration value="Integrated Project Plan (IPP)"/>
              <xsd:enumeration value="Integrated Project Schedule"/>
              <xsd:enumeration value="Interface Control Document"/>
              <xsd:enumeration value="Interface Design Document"/>
              <xsd:enumeration value="Interface Requirements Specification"/>
              <xsd:enumeration value="Internal Application Note"/>
              <xsd:enumeration value="Internal Demo Report"/>
              <xsd:enumeration value="Internal Procedure"/>
              <xsd:enumeration value="Internal Programmer's Guide"/>
              <xsd:enumeration value="Internal Release Notes"/>
              <xsd:enumeration value="Internal Test Report"/>
              <xsd:enumeration value="Investigation Proposal"/>
              <xsd:enumeration value="License Agreement Document"/>
              <xsd:enumeration value="List"/>
              <xsd:enumeration value="Manual"/>
              <xsd:enumeration value="Manufacturing Plan"/>
              <xsd:enumeration value="Manufacturing Procedure"/>
              <xsd:enumeration value="Manufacturing Requirements"/>
              <xsd:enumeration value="Manufcturing Readiness Review (MRR)"/>
              <xsd:enumeration value="Market Validation Presentation"/>
              <xsd:enumeration value="Market Validation Report"/>
              <xsd:enumeration value="Marketing Plans"/>
              <xsd:enumeration value="Marketing Requirements Document (MRD)"/>
              <xsd:enumeration value="Matrix"/>
              <xsd:enumeration value="Measurement / Metrics Plan"/>
              <xsd:enumeration value="Measurement Report"/>
              <xsd:enumeration value="Mechanical Design Document"/>
              <xsd:enumeration value="Meeting Minutes"/>
              <xsd:enumeration value="Memo"/>
              <xsd:enumeration value="Micro Feature Definition (MFD)"/>
              <xsd:enumeration value="Miscellaneous"/>
              <xsd:enumeration value="Miscellaneous Project Document"/>
              <xsd:enumeration value="Model"/>
              <xsd:enumeration value="Monthly Project Status Report"/>
              <xsd:enumeration value="Noncompliance Report"/>
              <xsd:enumeration value="Optical Design Document"/>
              <xsd:enumeration value="Patch Approval Document"/>
              <xsd:enumeration value="Patch Approval From"/>
              <xsd:enumeration value="Patent Application"/>
              <xsd:enumeration value="PDSP - Project's Defined Software Process"/>
              <xsd:enumeration value="Picture"/>
              <xsd:enumeration value="Plan"/>
              <xsd:enumeration value="Plan of Record (POR)"/>
              <xsd:enumeration value="PLC Checkpoint Approval Form"/>
              <xsd:enumeration value="PLC Sign-off Form"/>
              <xsd:enumeration value="Policy"/>
              <xsd:enumeration value="Presentation"/>
              <xsd:enumeration value="Prioritized Customer Product Requirements"/>
              <xsd:enumeration value="Prioritized Features List"/>
              <xsd:enumeration value="Problem Statement"/>
              <xsd:enumeration value="PROC REV - Process Review"/>
              <xsd:enumeration value="Procedure"/>
              <xsd:enumeration value="Process"/>
              <xsd:enumeration value="Process Flow"/>
              <xsd:enumeration value="Product Change Notice"/>
              <xsd:enumeration value="Product Configuration Specification (PCS)"/>
              <xsd:enumeration value="Product Introduction Plan (PIP)"/>
              <xsd:enumeration value="Product Investigation"/>
              <xsd:enumeration value="Product Proposal"/>
              <xsd:enumeration value="Product Release Roadmap"/>
              <xsd:enumeration value="Product Support Plan (PSP)"/>
              <xsd:enumeration value="Program Change Management Plan"/>
              <xsd:enumeration value="Project Baseline Change Request"/>
              <xsd:enumeration value="Project Change Request"/>
              <xsd:enumeration value="Project Coordination Plan (PCP)"/>
              <xsd:enumeration value="Project Coordination Schedule"/>
              <xsd:enumeration value="Project Initiation Form"/>
              <xsd:enumeration value="Project Plan"/>
              <xsd:enumeration value="Project Postmortem"/>
              <xsd:enumeration value="Project Proposal"/>
              <xsd:enumeration value="Project Schedules"/>
              <xsd:enumeration value="Project Tracking"/>
              <xsd:enumeration value="Project Tracking Form"/>
              <xsd:enumeration value="Prototype Test Plan"/>
              <xsd:enumeration value="Recipe"/>
              <xsd:enumeration value="Regulatory Certifications"/>
              <xsd:enumeration value="Release Notes"/>
              <xsd:enumeration value="Release Promotion Report"/>
              <xsd:enumeration value="Reliability"/>
              <xsd:enumeration value="Report"/>
              <xsd:enumeration value="Request for Quotation (RFQ)"/>
              <xsd:enumeration value="Requirements Analysis Document (RAD)"/>
              <xsd:enumeration value="Requirements Specification"/>
              <xsd:enumeration value="Risk Analysis Report"/>
              <xsd:enumeration value="Risk Management Plan"/>
              <xsd:enumeration value="Risk Tracking Form"/>
              <xsd:enumeration value="Scenario"/>
              <xsd:enumeration value="Schedule"/>
              <xsd:enumeration value="Schematic"/>
              <xsd:enumeration value="SEMI Standards"/>
              <xsd:enumeration value="Service and Manufacturing Engineering Requirements Document (SMERD)"/>
              <xsd:enumeration value="Service Readiness Review Checklist"/>
              <xsd:enumeration value="Service Release Notes"/>
              <xsd:enumeration value="Soft Skills"/>
              <xsd:enumeration value="Software Architecture Specification"/>
              <xsd:enumeration value="Software Baseline Change Request"/>
              <xsd:enumeration value="Software Build Procedure"/>
              <xsd:enumeration value="Software Configuration Management Plan"/>
              <xsd:enumeration value="Software Configuration Management Report"/>
              <xsd:enumeration value="Software Design Document(SDD)"/>
              <xsd:enumeration value="Software Development Schedule"/>
              <xsd:enumeration value="Software Documentation Plan"/>
              <xsd:enumeration value="Software Project Schedule (SPS)"/>
              <xsd:enumeration value="Software Quality Assurance Plan"/>
              <xsd:enumeration value="Software Quality Assurance Reports"/>
              <xsd:enumeration value="Software Quality Control Test Report"/>
              <xsd:enumeration value="Software Release Notes"/>
              <xsd:enumeration value="Software Requirements Specification (SRS)"/>
              <xsd:enumeration value="Software Subcontractor Management Plan"/>
              <xsd:enumeration value="Software Test Cases (STC)"/>
              <xsd:enumeration value="Software Test Plan (STP)"/>
              <xsd:enumeration value="Software Test Procedure (STPR)"/>
              <xsd:enumeration value="Software Test Report"/>
              <xsd:enumeration value="Specification"/>
              <xsd:enumeration value="Standard"/>
              <xsd:enumeration value="Standard Operating Procedure"/>
              <xsd:enumeration value="Statement of Work (SOW)"/>
              <xsd:enumeration value="Status"/>
              <xsd:enumeration value="Status Report"/>
              <xsd:enumeration value="Subcontract Management Document"/>
              <xsd:enumeration value="Subcontract Status Report"/>
              <xsd:enumeration value="Sustaining Engineering Plan"/>
              <xsd:enumeration value="System Design Specification (SDS)"/>
              <xsd:enumeration value="System Notes"/>
              <xsd:enumeration value="System Requirements Document (SRD)"/>
              <xsd:enumeration value="System Test Plan"/>
              <xsd:enumeration value="System Test Plan Schedule"/>
              <xsd:enumeration value="System Test Reports"/>
              <xsd:enumeration value="Task List"/>
              <xsd:enumeration value="Tech Talks"/>
              <xsd:enumeration value="Technical Documentation"/>
              <xsd:enumeration value="Technical Feasibility Report"/>
              <xsd:enumeration value="Technical Notes"/>
              <xsd:enumeration value="Template"/>
              <xsd:enumeration value="Test Case Specification"/>
              <xsd:enumeration value="Test Design Specification"/>
              <xsd:enumeration value="Test Document"/>
              <xsd:enumeration value="Test Logs"/>
              <xsd:enumeration value="Test Procedure"/>
              <xsd:enumeration value="Test Report"/>
              <xsd:enumeration value="Testing Configuration Guide"/>
              <xsd:enumeration value="Theory of Operations"/>
              <xsd:enumeration value="Throughput Investigation Report"/>
              <xsd:enumeration value="Tracking Matrix"/>
              <xsd:enumeration value="Training Documents"/>
              <xsd:enumeration value="Training Plan"/>
              <xsd:enumeration value="Training Record"/>
              <xsd:enumeration value="Transfer Plan"/>
              <xsd:enumeration value="Troubleshooting Notes"/>
              <xsd:enumeration value="UML Document"/>
              <xsd:enumeration value="Unit Test"/>
              <xsd:enumeration value="Unit Test Plan"/>
              <xsd:enumeration value="Upgrade Procedure"/>
              <xsd:enumeration value="Use Case Analysis"/>
              <xsd:enumeration value="Use Case Document"/>
              <xsd:enumeration value="Use Case Document"/>
              <xsd:enumeration value="User Document"/>
              <xsd:enumeration value="User Interface Document"/>
              <xsd:enumeration value="User Manual"/>
              <xsd:enumeration value="Vendor"/>
              <xsd:enumeration value="Waiver Documents"/>
              <xsd:enumeration value="WBS Estimate"/>
              <xsd:enumeration value="Weekly Executive Project Status Report"/>
              <xsd:enumeration value="Weekly Project Status Report"/>
              <xsd:enumeration value="Weekly Report"/>
              <xsd:enumeration value="White Paper"/>
              <xsd:enumeration value="Work Breakdown Structure (WBS)"/>
              <xsd:enumeration value="Work Product Audit Report"/>
            </xsd:restriction>
          </xsd:simpleType>
        </xsd:union>
      </xsd:simpleType>
    </xsd:element>
    <xsd:element name="LinkedDocument" ma:index="7" nillable="true" ma:displayName="Linked Document" ma:internalName="LinkedDocument" ma:readOnly="false">
      <xsd:simpleType>
        <xsd:restriction base="dms:Unknown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ea530-26c9-434f-9e3b-f2557673d3d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New Story" ma:format="Dropdown" ma:internalName="Status" ma:readOnly="false">
      <xsd:simpleType>
        <xsd:restriction base="dms:Choice">
          <xsd:enumeration value="New Story"/>
          <xsd:enumeration value="In Progress"/>
          <xsd:enumeration value="Completed"/>
        </xsd:restriction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1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a0c8b-d3ac-434e-8654-8eb6d5b722d6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otionDocID xmlns="e550b193-d8bb-4c8a-be85-1a27be44aa36" xsi:nil="true"/>
    <Status xmlns="157ea530-26c9-434f-9e3b-f2557673d3d0">New Story</Status>
    <iNotionAuthor xmlns="e550b193-d8bb-4c8a-be85-1a27be44aa36" xsi:nil="true"/>
    <iNotionDocType xmlns="e550b193-d8bb-4c8a-be85-1a27be44aa36">Marketing Requirements Document (MRD)</iNotionDocType>
    <_dlc_DocIdPersistId xmlns="e550b193-d8bb-4c8a-be85-1a27be44aa36" xsi:nil="true"/>
    <iNotionEditor xmlns="e550b193-d8bb-4c8a-be85-1a27be44aa36" xsi:nil="true"/>
    <LinkedDocument xmlns="e550b193-d8bb-4c8a-be85-1a27be44aa36" xsi:nil="true"/>
    <iNotionVersionNum xmlns="e550b193-d8bb-4c8a-be85-1a27be44aa36" xsi:nil="true"/>
    <_dlc_DocId xmlns="e550b193-d8bb-4c8a-be85-1a27be44aa36">KTDC-680492578-4675</_dlc_DocId>
    <_dlc_DocIdUrl xmlns="e550b193-d8bb-4c8a-be85-1a27be44aa36">
      <Url>https://klatencor.sharepoint.com/teams/documentcenter/PCID/KlarityACE/_layouts/15/DocIdRedir.aspx?ID=KTDC-680492578-4675</Url>
      <Description>KTDC-680492578-4675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E2C0A6-FEA3-4C13-973B-BCBC931347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40C9B9-2796-4A83-8734-8973A8C199EB}">
  <ds:schemaRefs>
    <ds:schemaRef ds:uri="157ea530-26c9-434f-9e3b-f2557673d3d0"/>
    <ds:schemaRef ds:uri="c81a0c8b-d3ac-434e-8654-8eb6d5b722d6"/>
    <ds:schemaRef ds:uri="e550b193-d8bb-4c8a-be85-1a27be44aa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2DE0FA-0E45-4839-9940-BC70CDC1380F}">
  <ds:schemaRefs>
    <ds:schemaRef ds:uri="157ea530-26c9-434f-9e3b-f2557673d3d0"/>
    <ds:schemaRef ds:uri="c81a0c8b-d3ac-434e-8654-8eb6d5b722d6"/>
    <ds:schemaRef ds:uri="e550b193-d8bb-4c8a-be85-1a27be44aa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377D48F-724E-4A5B-8A53-76A34F10B715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401AFA4-8B05-4C92-960E-5EA06FE1AA3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KLA+ Template</Template>
  <TotalTime>102</TotalTime>
  <Words>1553</Words>
  <Application>Microsoft Office PowerPoint</Application>
  <PresentationFormat>Widescreen</PresentationFormat>
  <Paragraphs>796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Wingdings</vt:lpstr>
      <vt:lpstr>KLA+ Template</vt:lpstr>
      <vt:lpstr>UNHACK ’25  Die Analyzer</vt:lpstr>
      <vt:lpstr>Chip from a wafer</vt:lpstr>
      <vt:lpstr>Wafer and Die</vt:lpstr>
      <vt:lpstr>Wafer fabrication process</vt:lpstr>
      <vt:lpstr>Inspection Overview</vt:lpstr>
      <vt:lpstr>Wafer Map Representation – (Matrix.csv)</vt:lpstr>
      <vt:lpstr>Ink file Overview</vt:lpstr>
      <vt:lpstr>Apply Ink file on Wafer map</vt:lpstr>
      <vt:lpstr>Interpreting Orientation</vt:lpstr>
      <vt:lpstr>Milestone #1 – Rotate</vt:lpstr>
      <vt:lpstr>Milestone #1 – Sample</vt:lpstr>
      <vt:lpstr>Milestone #2 – Ink file with limited dies</vt:lpstr>
      <vt:lpstr>Milestone #2 – Neighborhood Contamination Spread</vt:lpstr>
      <vt:lpstr>Milestone #2 – Finding contaminated dies</vt:lpstr>
      <vt:lpstr>Milestone #2: Input and Process</vt:lpstr>
      <vt:lpstr>Milestone #2 – Output</vt:lpstr>
      <vt:lpstr>Milestone #2 – Sample</vt:lpstr>
      <vt:lpstr>Milestone #3 – Bad Cluster </vt:lpstr>
      <vt:lpstr>Milestone #3 – Find largest bad cluster</vt:lpstr>
      <vt:lpstr>Milestone #3 – Find largest bad cluster</vt:lpstr>
      <vt:lpstr>Validator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Alex (Teng-Song)</dc:creator>
  <cp:lastModifiedBy>Sudalaimani, Ruby</cp:lastModifiedBy>
  <cp:revision>10</cp:revision>
  <dcterms:created xsi:type="dcterms:W3CDTF">2019-04-18T15:02:08Z</dcterms:created>
  <dcterms:modified xsi:type="dcterms:W3CDTF">2025-07-25T06:27:20Z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0x010100ABCCD4000A9A3241BCE7DA4468F79DF4008501F8FE4E8F3544B773C188FE874201</vt:lpwstr>
  </property>
  <property fmtid="{D5CDD505-2E9C-101B-9397-08002B2CF9AE}" pid="3" name="_dlc_DocIdItemGuid">
    <vt:lpwstr>0069f5eb-f173-4776-b748-9da1ae065648</vt:lpwstr>
  </property>
</Properties>
</file>