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310" r:id="rId3"/>
    <p:sldId id="257" r:id="rId4"/>
    <p:sldId id="258" r:id="rId5"/>
    <p:sldId id="262" r:id="rId6"/>
    <p:sldId id="263" r:id="rId7"/>
    <p:sldId id="264" r:id="rId8"/>
    <p:sldId id="265" r:id="rId9"/>
    <p:sldId id="266" r:id="rId10"/>
    <p:sldId id="269" r:id="rId11"/>
    <p:sldId id="270" r:id="rId12"/>
    <p:sldId id="271" r:id="rId13"/>
    <p:sldId id="272" r:id="rId14"/>
    <p:sldId id="273" r:id="rId15"/>
    <p:sldId id="274" r:id="rId16"/>
    <p:sldId id="275" r:id="rId17"/>
    <p:sldId id="276" r:id="rId18"/>
    <p:sldId id="277" r:id="rId19"/>
    <p:sldId id="322" r:id="rId20"/>
    <p:sldId id="323" r:id="rId21"/>
    <p:sldId id="278" r:id="rId22"/>
    <p:sldId id="279" r:id="rId23"/>
    <p:sldId id="280" r:id="rId24"/>
    <p:sldId id="281" r:id="rId25"/>
    <p:sldId id="324" r:id="rId26"/>
    <p:sldId id="282" r:id="rId27"/>
    <p:sldId id="283" r:id="rId28"/>
    <p:sldId id="311" r:id="rId29"/>
    <p:sldId id="294" r:id="rId30"/>
    <p:sldId id="295" r:id="rId31"/>
    <p:sldId id="312" r:id="rId32"/>
    <p:sldId id="296" r:id="rId33"/>
    <p:sldId id="297" r:id="rId34"/>
    <p:sldId id="313" r:id="rId35"/>
    <p:sldId id="314" r:id="rId36"/>
    <p:sldId id="315" r:id="rId37"/>
    <p:sldId id="316" r:id="rId38"/>
    <p:sldId id="317" r:id="rId39"/>
    <p:sldId id="318" r:id="rId40"/>
    <p:sldId id="319" r:id="rId41"/>
    <p:sldId id="320" r:id="rId42"/>
    <p:sldId id="321" r:id="rId43"/>
    <p:sldId id="298" r:id="rId44"/>
    <p:sldId id="299" r:id="rId45"/>
    <p:sldId id="301" r:id="rId46"/>
    <p:sldId id="302" r:id="rId47"/>
    <p:sldId id="303" r:id="rId48"/>
    <p:sldId id="304" r:id="rId49"/>
    <p:sldId id="305" r:id="rId50"/>
    <p:sldId id="306" r:id="rId51"/>
    <p:sldId id="307" r:id="rId52"/>
    <p:sldId id="308" r:id="rId53"/>
  </p:sldIdLst>
  <p:sldSz cx="5143500" cy="91440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userDrawn="1">
          <p15:clr>
            <a:srgbClr val="A4A3A4"/>
          </p15:clr>
        </p15:guide>
        <p15:guide id="2"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4F6E23-8B0D-4EA2-B5E3-5501085FE0D2}">
  <a:tblStyle styleId="{3A4F6E23-8B0D-4EA2-B5E3-5501085FE0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2880"/>
        <p:guide pos="16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d1698add_0_10: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d1698a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80f461b47_1_37: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80f461b47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d1698add_0_3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6d1698ad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d1698add_0_36: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d1698a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d1698add_0_4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d1698ad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80f461b47_1_4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80f461b4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d1698add_0_46: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d1698ad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0ae9cada_0_7: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80ae9cad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d1698add_0_70: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d1698ad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6d1698add_0_10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6d1698ad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80f461b47_1_4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80f461b4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80f461b47_1_5: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80f461b4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6d1698add_0_354: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6d1698ad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80f461b47_1_45: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80f461b47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6d1698add_0_126: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6d1698ad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d1698add_0_14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d1698ad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6d1698add_0_15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6d1698ad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6d1698add_0_228: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6d1698add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6d1698add_0_23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6d1698add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6d1698add_0_238: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6d1698add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6d1698add_0_24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6d1698ad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6d1698add_0_248: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6d1698ad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80f461b47_1_20: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80f461b4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6d1698add_0_253: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6d1698ad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80f461b47_1_57: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80f461b47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6d1698add_0_364: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6d1698ad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6d1698add_0_35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36d1698ad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80f461b47_1_6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80f461b4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6d1698add_0_26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6d1698add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36d1698add_0_374: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36d1698add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80ae9cada_0_30: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80ae9cad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6d1698add_0_33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6d1698add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d1698add_0_21: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d1698ad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80f461b47_1_2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80f461b47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d1698add_0_324: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d1698ad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6d1698add_0_26: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6d1698a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d1698add_0_329: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d1698ad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d1698add_0_0:notes"/>
          <p:cNvSpPr>
            <a:spLocks noGrp="1" noRot="1" noChangeAspect="1"/>
          </p:cNvSpPr>
          <p:nvPr>
            <p:ph type="sldImg" idx="2"/>
          </p:nvPr>
        </p:nvSpPr>
        <p:spPr>
          <a:xfrm>
            <a:off x="2463800" y="685800"/>
            <a:ext cx="1930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d1698a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336" y="1323689"/>
            <a:ext cx="4792838" cy="3649067"/>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2925"/>
            </a:lvl1pPr>
            <a:lvl2pPr lvl="1" algn="ctr">
              <a:spcBef>
                <a:spcPts val="0"/>
              </a:spcBef>
              <a:spcAft>
                <a:spcPts val="0"/>
              </a:spcAft>
              <a:buSzPts val="5200"/>
              <a:buNone/>
              <a:defRPr sz="2925"/>
            </a:lvl2pPr>
            <a:lvl3pPr lvl="2" algn="ctr">
              <a:spcBef>
                <a:spcPts val="0"/>
              </a:spcBef>
              <a:spcAft>
                <a:spcPts val="0"/>
              </a:spcAft>
              <a:buSzPts val="5200"/>
              <a:buNone/>
              <a:defRPr sz="2925"/>
            </a:lvl3pPr>
            <a:lvl4pPr lvl="3" algn="ctr">
              <a:spcBef>
                <a:spcPts val="0"/>
              </a:spcBef>
              <a:spcAft>
                <a:spcPts val="0"/>
              </a:spcAft>
              <a:buSzPts val="5200"/>
              <a:buNone/>
              <a:defRPr sz="2925"/>
            </a:lvl4pPr>
            <a:lvl5pPr lvl="4" algn="ctr">
              <a:spcBef>
                <a:spcPts val="0"/>
              </a:spcBef>
              <a:spcAft>
                <a:spcPts val="0"/>
              </a:spcAft>
              <a:buSzPts val="5200"/>
              <a:buNone/>
              <a:defRPr sz="2925"/>
            </a:lvl5pPr>
            <a:lvl6pPr lvl="5" algn="ctr">
              <a:spcBef>
                <a:spcPts val="0"/>
              </a:spcBef>
              <a:spcAft>
                <a:spcPts val="0"/>
              </a:spcAft>
              <a:buSzPts val="5200"/>
              <a:buNone/>
              <a:defRPr sz="2925"/>
            </a:lvl6pPr>
            <a:lvl7pPr lvl="6" algn="ctr">
              <a:spcBef>
                <a:spcPts val="0"/>
              </a:spcBef>
              <a:spcAft>
                <a:spcPts val="0"/>
              </a:spcAft>
              <a:buSzPts val="5200"/>
              <a:buNone/>
              <a:defRPr sz="2925"/>
            </a:lvl7pPr>
            <a:lvl8pPr lvl="7" algn="ctr">
              <a:spcBef>
                <a:spcPts val="0"/>
              </a:spcBef>
              <a:spcAft>
                <a:spcPts val="0"/>
              </a:spcAft>
              <a:buSzPts val="5200"/>
              <a:buNone/>
              <a:defRPr sz="2925"/>
            </a:lvl8pPr>
            <a:lvl9pPr lvl="8" algn="ctr">
              <a:spcBef>
                <a:spcPts val="0"/>
              </a:spcBef>
              <a:spcAft>
                <a:spcPts val="0"/>
              </a:spcAft>
              <a:buSzPts val="5200"/>
              <a:buNone/>
              <a:defRPr sz="2925"/>
            </a:lvl9pPr>
          </a:lstStyle>
          <a:p>
            <a:endParaRPr/>
          </a:p>
        </p:txBody>
      </p:sp>
      <p:sp>
        <p:nvSpPr>
          <p:cNvPr id="11" name="Google Shape;11;p2"/>
          <p:cNvSpPr txBox="1">
            <a:spLocks noGrp="1"/>
          </p:cNvSpPr>
          <p:nvPr>
            <p:ph type="subTitle" idx="1"/>
          </p:nvPr>
        </p:nvSpPr>
        <p:spPr>
          <a:xfrm>
            <a:off x="175331" y="5038444"/>
            <a:ext cx="4792838" cy="1409067"/>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75"/>
            </a:lvl1pPr>
            <a:lvl2pPr lvl="1" algn="ctr">
              <a:lnSpc>
                <a:spcPct val="100000"/>
              </a:lnSpc>
              <a:spcBef>
                <a:spcPts val="0"/>
              </a:spcBef>
              <a:spcAft>
                <a:spcPts val="0"/>
              </a:spcAft>
              <a:buSzPts val="2800"/>
              <a:buNone/>
              <a:defRPr sz="1575"/>
            </a:lvl2pPr>
            <a:lvl3pPr lvl="2" algn="ctr">
              <a:lnSpc>
                <a:spcPct val="100000"/>
              </a:lnSpc>
              <a:spcBef>
                <a:spcPts val="0"/>
              </a:spcBef>
              <a:spcAft>
                <a:spcPts val="0"/>
              </a:spcAft>
              <a:buSzPts val="2800"/>
              <a:buNone/>
              <a:defRPr sz="1575"/>
            </a:lvl3pPr>
            <a:lvl4pPr lvl="3" algn="ctr">
              <a:lnSpc>
                <a:spcPct val="100000"/>
              </a:lnSpc>
              <a:spcBef>
                <a:spcPts val="0"/>
              </a:spcBef>
              <a:spcAft>
                <a:spcPts val="0"/>
              </a:spcAft>
              <a:buSzPts val="2800"/>
              <a:buNone/>
              <a:defRPr sz="1575"/>
            </a:lvl4pPr>
            <a:lvl5pPr lvl="4" algn="ctr">
              <a:lnSpc>
                <a:spcPct val="100000"/>
              </a:lnSpc>
              <a:spcBef>
                <a:spcPts val="0"/>
              </a:spcBef>
              <a:spcAft>
                <a:spcPts val="0"/>
              </a:spcAft>
              <a:buSzPts val="2800"/>
              <a:buNone/>
              <a:defRPr sz="1575"/>
            </a:lvl5pPr>
            <a:lvl6pPr lvl="5" algn="ctr">
              <a:lnSpc>
                <a:spcPct val="100000"/>
              </a:lnSpc>
              <a:spcBef>
                <a:spcPts val="0"/>
              </a:spcBef>
              <a:spcAft>
                <a:spcPts val="0"/>
              </a:spcAft>
              <a:buSzPts val="2800"/>
              <a:buNone/>
              <a:defRPr sz="1575"/>
            </a:lvl6pPr>
            <a:lvl7pPr lvl="6" algn="ctr">
              <a:lnSpc>
                <a:spcPct val="100000"/>
              </a:lnSpc>
              <a:spcBef>
                <a:spcPts val="0"/>
              </a:spcBef>
              <a:spcAft>
                <a:spcPts val="0"/>
              </a:spcAft>
              <a:buSzPts val="2800"/>
              <a:buNone/>
              <a:defRPr sz="1575"/>
            </a:lvl7pPr>
            <a:lvl8pPr lvl="7" algn="ctr">
              <a:lnSpc>
                <a:spcPct val="100000"/>
              </a:lnSpc>
              <a:spcBef>
                <a:spcPts val="0"/>
              </a:spcBef>
              <a:spcAft>
                <a:spcPts val="0"/>
              </a:spcAft>
              <a:buSzPts val="2800"/>
              <a:buNone/>
              <a:defRPr sz="1575"/>
            </a:lvl8pPr>
            <a:lvl9pPr lvl="8" algn="ctr">
              <a:lnSpc>
                <a:spcPct val="100000"/>
              </a:lnSpc>
              <a:spcBef>
                <a:spcPts val="0"/>
              </a:spcBef>
              <a:spcAft>
                <a:spcPts val="0"/>
              </a:spcAft>
              <a:buSzPts val="2800"/>
              <a:buNone/>
              <a:defRPr sz="1575"/>
            </a:lvl9pPr>
          </a:lstStyle>
          <a:p>
            <a:endParaRPr/>
          </a:p>
        </p:txBody>
      </p:sp>
      <p:sp>
        <p:nvSpPr>
          <p:cNvPr id="12" name="Google Shape;12;p2"/>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75331" y="1966444"/>
            <a:ext cx="4792838" cy="3490667"/>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750"/>
            </a:lvl1pPr>
            <a:lvl2pPr lvl="1" algn="ctr">
              <a:spcBef>
                <a:spcPts val="0"/>
              </a:spcBef>
              <a:spcAft>
                <a:spcPts val="0"/>
              </a:spcAft>
              <a:buSzPts val="12000"/>
              <a:buNone/>
              <a:defRPr sz="6750"/>
            </a:lvl2pPr>
            <a:lvl3pPr lvl="2" algn="ctr">
              <a:spcBef>
                <a:spcPts val="0"/>
              </a:spcBef>
              <a:spcAft>
                <a:spcPts val="0"/>
              </a:spcAft>
              <a:buSzPts val="12000"/>
              <a:buNone/>
              <a:defRPr sz="6750"/>
            </a:lvl3pPr>
            <a:lvl4pPr lvl="3" algn="ctr">
              <a:spcBef>
                <a:spcPts val="0"/>
              </a:spcBef>
              <a:spcAft>
                <a:spcPts val="0"/>
              </a:spcAft>
              <a:buSzPts val="12000"/>
              <a:buNone/>
              <a:defRPr sz="6750"/>
            </a:lvl4pPr>
            <a:lvl5pPr lvl="4" algn="ctr">
              <a:spcBef>
                <a:spcPts val="0"/>
              </a:spcBef>
              <a:spcAft>
                <a:spcPts val="0"/>
              </a:spcAft>
              <a:buSzPts val="12000"/>
              <a:buNone/>
              <a:defRPr sz="6750"/>
            </a:lvl5pPr>
            <a:lvl6pPr lvl="5" algn="ctr">
              <a:spcBef>
                <a:spcPts val="0"/>
              </a:spcBef>
              <a:spcAft>
                <a:spcPts val="0"/>
              </a:spcAft>
              <a:buSzPts val="12000"/>
              <a:buNone/>
              <a:defRPr sz="6750"/>
            </a:lvl6pPr>
            <a:lvl7pPr lvl="6" algn="ctr">
              <a:spcBef>
                <a:spcPts val="0"/>
              </a:spcBef>
              <a:spcAft>
                <a:spcPts val="0"/>
              </a:spcAft>
              <a:buSzPts val="12000"/>
              <a:buNone/>
              <a:defRPr sz="6750"/>
            </a:lvl7pPr>
            <a:lvl8pPr lvl="7" algn="ctr">
              <a:spcBef>
                <a:spcPts val="0"/>
              </a:spcBef>
              <a:spcAft>
                <a:spcPts val="0"/>
              </a:spcAft>
              <a:buSzPts val="12000"/>
              <a:buNone/>
              <a:defRPr sz="6750"/>
            </a:lvl8pPr>
            <a:lvl9pPr lvl="8" algn="ctr">
              <a:spcBef>
                <a:spcPts val="0"/>
              </a:spcBef>
              <a:spcAft>
                <a:spcPts val="0"/>
              </a:spcAft>
              <a:buSzPts val="12000"/>
              <a:buNone/>
              <a:defRPr sz="6750"/>
            </a:lvl9pPr>
          </a:lstStyle>
          <a:p>
            <a:r>
              <a:t>xx%</a:t>
            </a:r>
          </a:p>
        </p:txBody>
      </p:sp>
      <p:sp>
        <p:nvSpPr>
          <p:cNvPr id="46" name="Google Shape;46;p11"/>
          <p:cNvSpPr txBox="1">
            <a:spLocks noGrp="1"/>
          </p:cNvSpPr>
          <p:nvPr>
            <p:ph type="body" idx="1"/>
          </p:nvPr>
        </p:nvSpPr>
        <p:spPr>
          <a:xfrm>
            <a:off x="175331" y="5603956"/>
            <a:ext cx="4792838" cy="2312533"/>
          </a:xfrm>
          <a:prstGeom prst="rect">
            <a:avLst/>
          </a:prstGeom>
        </p:spPr>
        <p:txBody>
          <a:bodyPr spcFirstLastPara="1" wrap="square" lIns="91425" tIns="91425" rIns="91425" bIns="91425" anchor="t" anchorCtr="0">
            <a:noAutofit/>
          </a:bodyPr>
          <a:lstStyle>
            <a:lvl1pPr marL="257175" lvl="0" indent="-192881" algn="ctr">
              <a:spcBef>
                <a:spcPts val="0"/>
              </a:spcBef>
              <a:spcAft>
                <a:spcPts val="0"/>
              </a:spcAft>
              <a:buSzPts val="1800"/>
              <a:buChar char="●"/>
              <a:defRPr/>
            </a:lvl1pPr>
            <a:lvl2pPr marL="514350" lvl="1" indent="-178594" algn="ctr">
              <a:spcBef>
                <a:spcPts val="900"/>
              </a:spcBef>
              <a:spcAft>
                <a:spcPts val="0"/>
              </a:spcAft>
              <a:buSzPts val="1400"/>
              <a:buChar char="○"/>
              <a:defRPr/>
            </a:lvl2pPr>
            <a:lvl3pPr marL="771525" lvl="2" indent="-178594" algn="ctr">
              <a:spcBef>
                <a:spcPts val="900"/>
              </a:spcBef>
              <a:spcAft>
                <a:spcPts val="0"/>
              </a:spcAft>
              <a:buSzPts val="1400"/>
              <a:buChar char="■"/>
              <a:defRPr/>
            </a:lvl3pPr>
            <a:lvl4pPr marL="1028700" lvl="3" indent="-178594" algn="ctr">
              <a:spcBef>
                <a:spcPts val="900"/>
              </a:spcBef>
              <a:spcAft>
                <a:spcPts val="0"/>
              </a:spcAft>
              <a:buSzPts val="1400"/>
              <a:buChar char="●"/>
              <a:defRPr/>
            </a:lvl4pPr>
            <a:lvl5pPr marL="1285875" lvl="4" indent="-178594" algn="ctr">
              <a:spcBef>
                <a:spcPts val="900"/>
              </a:spcBef>
              <a:spcAft>
                <a:spcPts val="0"/>
              </a:spcAft>
              <a:buSzPts val="1400"/>
              <a:buChar char="○"/>
              <a:defRPr/>
            </a:lvl5pPr>
            <a:lvl6pPr marL="1543050" lvl="5" indent="-178594" algn="ctr">
              <a:spcBef>
                <a:spcPts val="900"/>
              </a:spcBef>
              <a:spcAft>
                <a:spcPts val="0"/>
              </a:spcAft>
              <a:buSzPts val="1400"/>
              <a:buChar char="■"/>
              <a:defRPr/>
            </a:lvl6pPr>
            <a:lvl7pPr marL="1800225" lvl="6" indent="-178594" algn="ctr">
              <a:spcBef>
                <a:spcPts val="900"/>
              </a:spcBef>
              <a:spcAft>
                <a:spcPts val="0"/>
              </a:spcAft>
              <a:buSzPts val="1400"/>
              <a:buChar char="●"/>
              <a:defRPr/>
            </a:lvl7pPr>
            <a:lvl8pPr marL="2057400" lvl="7" indent="-178594" algn="ctr">
              <a:spcBef>
                <a:spcPts val="900"/>
              </a:spcBef>
              <a:spcAft>
                <a:spcPts val="0"/>
              </a:spcAft>
              <a:buSzPts val="1400"/>
              <a:buChar char="○"/>
              <a:defRPr/>
            </a:lvl8pPr>
            <a:lvl9pPr marL="2314575" lvl="8" indent="-178594" algn="ctr">
              <a:spcBef>
                <a:spcPts val="900"/>
              </a:spcBef>
              <a:spcAft>
                <a:spcPts val="900"/>
              </a:spcAft>
              <a:buSzPts val="1400"/>
              <a:buChar char="■"/>
              <a:defRPr/>
            </a:lvl9pPr>
          </a:lstStyle>
          <a:p>
            <a:endParaRPr/>
          </a:p>
        </p:txBody>
      </p:sp>
      <p:sp>
        <p:nvSpPr>
          <p:cNvPr id="47" name="Google Shape;47;p11"/>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5331" y="3823734"/>
            <a:ext cx="4792838" cy="1496533"/>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025"/>
            </a:lvl1pPr>
            <a:lvl2pPr lvl="1" algn="ctr">
              <a:spcBef>
                <a:spcPts val="0"/>
              </a:spcBef>
              <a:spcAft>
                <a:spcPts val="0"/>
              </a:spcAft>
              <a:buSzPts val="3600"/>
              <a:buNone/>
              <a:defRPr sz="2025"/>
            </a:lvl2pPr>
            <a:lvl3pPr lvl="2" algn="ctr">
              <a:spcBef>
                <a:spcPts val="0"/>
              </a:spcBef>
              <a:spcAft>
                <a:spcPts val="0"/>
              </a:spcAft>
              <a:buSzPts val="3600"/>
              <a:buNone/>
              <a:defRPr sz="2025"/>
            </a:lvl3pPr>
            <a:lvl4pPr lvl="3" algn="ctr">
              <a:spcBef>
                <a:spcPts val="0"/>
              </a:spcBef>
              <a:spcAft>
                <a:spcPts val="0"/>
              </a:spcAft>
              <a:buSzPts val="3600"/>
              <a:buNone/>
              <a:defRPr sz="2025"/>
            </a:lvl4pPr>
            <a:lvl5pPr lvl="4" algn="ctr">
              <a:spcBef>
                <a:spcPts val="0"/>
              </a:spcBef>
              <a:spcAft>
                <a:spcPts val="0"/>
              </a:spcAft>
              <a:buSzPts val="3600"/>
              <a:buNone/>
              <a:defRPr sz="2025"/>
            </a:lvl5pPr>
            <a:lvl6pPr lvl="5" algn="ctr">
              <a:spcBef>
                <a:spcPts val="0"/>
              </a:spcBef>
              <a:spcAft>
                <a:spcPts val="0"/>
              </a:spcAft>
              <a:buSzPts val="3600"/>
              <a:buNone/>
              <a:defRPr sz="2025"/>
            </a:lvl6pPr>
            <a:lvl7pPr lvl="6" algn="ctr">
              <a:spcBef>
                <a:spcPts val="0"/>
              </a:spcBef>
              <a:spcAft>
                <a:spcPts val="0"/>
              </a:spcAft>
              <a:buSzPts val="3600"/>
              <a:buNone/>
              <a:defRPr sz="2025"/>
            </a:lvl7pPr>
            <a:lvl8pPr lvl="7" algn="ctr">
              <a:spcBef>
                <a:spcPts val="0"/>
              </a:spcBef>
              <a:spcAft>
                <a:spcPts val="0"/>
              </a:spcAft>
              <a:buSzPts val="3600"/>
              <a:buNone/>
              <a:defRPr sz="2025"/>
            </a:lvl8pPr>
            <a:lvl9pPr lvl="8" algn="ctr">
              <a:spcBef>
                <a:spcPts val="0"/>
              </a:spcBef>
              <a:spcAft>
                <a:spcPts val="0"/>
              </a:spcAft>
              <a:buSzPts val="3600"/>
              <a:buNone/>
              <a:defRPr sz="2025"/>
            </a:lvl9pPr>
          </a:lstStyle>
          <a:p>
            <a:endParaRPr/>
          </a:p>
        </p:txBody>
      </p:sp>
      <p:sp>
        <p:nvSpPr>
          <p:cNvPr id="15" name="Google Shape;15;p3"/>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75331" y="791156"/>
            <a:ext cx="4792838" cy="101813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75331" y="2048844"/>
            <a:ext cx="4792838" cy="6073600"/>
          </a:xfrm>
          <a:prstGeom prst="rect">
            <a:avLst/>
          </a:prstGeom>
        </p:spPr>
        <p:txBody>
          <a:bodyPr spcFirstLastPara="1" wrap="square" lIns="91425" tIns="91425" rIns="91425" bIns="91425" anchor="t" anchorCtr="0">
            <a:noAutofit/>
          </a:bodyPr>
          <a:lstStyle>
            <a:lvl1pPr marL="257175" lvl="0" indent="-192881">
              <a:spcBef>
                <a:spcPts val="0"/>
              </a:spcBef>
              <a:spcAft>
                <a:spcPts val="0"/>
              </a:spcAft>
              <a:buSzPts val="1800"/>
              <a:buChar char="●"/>
              <a:defRPr/>
            </a:lvl1pPr>
            <a:lvl2pPr marL="514350" lvl="1" indent="-178594">
              <a:spcBef>
                <a:spcPts val="900"/>
              </a:spcBef>
              <a:spcAft>
                <a:spcPts val="0"/>
              </a:spcAft>
              <a:buSzPts val="1400"/>
              <a:buChar char="○"/>
              <a:defRPr/>
            </a:lvl2pPr>
            <a:lvl3pPr marL="771525" lvl="2" indent="-178594">
              <a:spcBef>
                <a:spcPts val="900"/>
              </a:spcBef>
              <a:spcAft>
                <a:spcPts val="0"/>
              </a:spcAft>
              <a:buSzPts val="1400"/>
              <a:buChar char="■"/>
              <a:defRPr/>
            </a:lvl3pPr>
            <a:lvl4pPr marL="1028700" lvl="3" indent="-178594">
              <a:spcBef>
                <a:spcPts val="900"/>
              </a:spcBef>
              <a:spcAft>
                <a:spcPts val="0"/>
              </a:spcAft>
              <a:buSzPts val="1400"/>
              <a:buChar char="●"/>
              <a:defRPr/>
            </a:lvl4pPr>
            <a:lvl5pPr marL="1285875" lvl="4" indent="-178594">
              <a:spcBef>
                <a:spcPts val="900"/>
              </a:spcBef>
              <a:spcAft>
                <a:spcPts val="0"/>
              </a:spcAft>
              <a:buSzPts val="1400"/>
              <a:buChar char="○"/>
              <a:defRPr/>
            </a:lvl5pPr>
            <a:lvl6pPr marL="1543050" lvl="5" indent="-178594">
              <a:spcBef>
                <a:spcPts val="900"/>
              </a:spcBef>
              <a:spcAft>
                <a:spcPts val="0"/>
              </a:spcAft>
              <a:buSzPts val="1400"/>
              <a:buChar char="■"/>
              <a:defRPr/>
            </a:lvl6pPr>
            <a:lvl7pPr marL="1800225" lvl="6" indent="-178594">
              <a:spcBef>
                <a:spcPts val="900"/>
              </a:spcBef>
              <a:spcAft>
                <a:spcPts val="0"/>
              </a:spcAft>
              <a:buSzPts val="1400"/>
              <a:buChar char="●"/>
              <a:defRPr/>
            </a:lvl7pPr>
            <a:lvl8pPr marL="2057400" lvl="7" indent="-178594">
              <a:spcBef>
                <a:spcPts val="900"/>
              </a:spcBef>
              <a:spcAft>
                <a:spcPts val="0"/>
              </a:spcAft>
              <a:buSzPts val="1400"/>
              <a:buChar char="○"/>
              <a:defRPr/>
            </a:lvl8pPr>
            <a:lvl9pPr marL="2314575" lvl="8" indent="-178594">
              <a:spcBef>
                <a:spcPts val="900"/>
              </a:spcBef>
              <a:spcAft>
                <a:spcPts val="900"/>
              </a:spcAft>
              <a:buSzPts val="1400"/>
              <a:buChar char="■"/>
              <a:defRPr/>
            </a:lvl9pPr>
          </a:lstStyle>
          <a:p>
            <a:endParaRPr/>
          </a:p>
        </p:txBody>
      </p:sp>
      <p:sp>
        <p:nvSpPr>
          <p:cNvPr id="19" name="Google Shape;19;p4"/>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75331" y="791156"/>
            <a:ext cx="4792838" cy="101813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75331" y="2048844"/>
            <a:ext cx="2249944" cy="6073600"/>
          </a:xfrm>
          <a:prstGeom prst="rect">
            <a:avLst/>
          </a:prstGeom>
        </p:spPr>
        <p:txBody>
          <a:bodyPr spcFirstLastPara="1" wrap="square" lIns="91425" tIns="91425" rIns="91425" bIns="91425" anchor="t" anchorCtr="0">
            <a:noAutofit/>
          </a:bodyPr>
          <a:lstStyle>
            <a:lvl1pPr marL="257175" lvl="0" indent="-178594">
              <a:spcBef>
                <a:spcPts val="0"/>
              </a:spcBef>
              <a:spcAft>
                <a:spcPts val="0"/>
              </a:spcAft>
              <a:buSzPts val="1400"/>
              <a:buChar char="●"/>
              <a:defRPr sz="788"/>
            </a:lvl1pPr>
            <a:lvl2pPr marL="514350" lvl="1" indent="-171450">
              <a:spcBef>
                <a:spcPts val="900"/>
              </a:spcBef>
              <a:spcAft>
                <a:spcPts val="0"/>
              </a:spcAft>
              <a:buSzPts val="1200"/>
              <a:buChar char="○"/>
              <a:defRPr sz="675"/>
            </a:lvl2pPr>
            <a:lvl3pPr marL="771525" lvl="2" indent="-171450">
              <a:spcBef>
                <a:spcPts val="900"/>
              </a:spcBef>
              <a:spcAft>
                <a:spcPts val="0"/>
              </a:spcAft>
              <a:buSzPts val="1200"/>
              <a:buChar char="■"/>
              <a:defRPr sz="675"/>
            </a:lvl3pPr>
            <a:lvl4pPr marL="1028700" lvl="3" indent="-171450">
              <a:spcBef>
                <a:spcPts val="900"/>
              </a:spcBef>
              <a:spcAft>
                <a:spcPts val="0"/>
              </a:spcAft>
              <a:buSzPts val="1200"/>
              <a:buChar char="●"/>
              <a:defRPr sz="675"/>
            </a:lvl4pPr>
            <a:lvl5pPr marL="1285875" lvl="4" indent="-171450">
              <a:spcBef>
                <a:spcPts val="900"/>
              </a:spcBef>
              <a:spcAft>
                <a:spcPts val="0"/>
              </a:spcAft>
              <a:buSzPts val="1200"/>
              <a:buChar char="○"/>
              <a:defRPr sz="675"/>
            </a:lvl5pPr>
            <a:lvl6pPr marL="1543050" lvl="5" indent="-171450">
              <a:spcBef>
                <a:spcPts val="900"/>
              </a:spcBef>
              <a:spcAft>
                <a:spcPts val="0"/>
              </a:spcAft>
              <a:buSzPts val="1200"/>
              <a:buChar char="■"/>
              <a:defRPr sz="675"/>
            </a:lvl6pPr>
            <a:lvl7pPr marL="1800225" lvl="6" indent="-171450">
              <a:spcBef>
                <a:spcPts val="900"/>
              </a:spcBef>
              <a:spcAft>
                <a:spcPts val="0"/>
              </a:spcAft>
              <a:buSzPts val="1200"/>
              <a:buChar char="●"/>
              <a:defRPr sz="675"/>
            </a:lvl7pPr>
            <a:lvl8pPr marL="2057400" lvl="7" indent="-171450">
              <a:spcBef>
                <a:spcPts val="900"/>
              </a:spcBef>
              <a:spcAft>
                <a:spcPts val="0"/>
              </a:spcAft>
              <a:buSzPts val="1200"/>
              <a:buChar char="○"/>
              <a:defRPr sz="675"/>
            </a:lvl8pPr>
            <a:lvl9pPr marL="2314575" lvl="8" indent="-171450">
              <a:spcBef>
                <a:spcPts val="900"/>
              </a:spcBef>
              <a:spcAft>
                <a:spcPts val="900"/>
              </a:spcAft>
              <a:buSzPts val="1200"/>
              <a:buChar char="■"/>
              <a:defRPr sz="675"/>
            </a:lvl9pPr>
          </a:lstStyle>
          <a:p>
            <a:endParaRPr/>
          </a:p>
        </p:txBody>
      </p:sp>
      <p:sp>
        <p:nvSpPr>
          <p:cNvPr id="23" name="Google Shape;23;p5"/>
          <p:cNvSpPr txBox="1">
            <a:spLocks noGrp="1"/>
          </p:cNvSpPr>
          <p:nvPr>
            <p:ph type="body" idx="2"/>
          </p:nvPr>
        </p:nvSpPr>
        <p:spPr>
          <a:xfrm>
            <a:off x="2718225" y="2048844"/>
            <a:ext cx="2249944" cy="6073600"/>
          </a:xfrm>
          <a:prstGeom prst="rect">
            <a:avLst/>
          </a:prstGeom>
        </p:spPr>
        <p:txBody>
          <a:bodyPr spcFirstLastPara="1" wrap="square" lIns="91425" tIns="91425" rIns="91425" bIns="91425" anchor="t" anchorCtr="0">
            <a:noAutofit/>
          </a:bodyPr>
          <a:lstStyle>
            <a:lvl1pPr marL="257175" lvl="0" indent="-178594">
              <a:spcBef>
                <a:spcPts val="0"/>
              </a:spcBef>
              <a:spcAft>
                <a:spcPts val="0"/>
              </a:spcAft>
              <a:buSzPts val="1400"/>
              <a:buChar char="●"/>
              <a:defRPr sz="788"/>
            </a:lvl1pPr>
            <a:lvl2pPr marL="514350" lvl="1" indent="-171450">
              <a:spcBef>
                <a:spcPts val="900"/>
              </a:spcBef>
              <a:spcAft>
                <a:spcPts val="0"/>
              </a:spcAft>
              <a:buSzPts val="1200"/>
              <a:buChar char="○"/>
              <a:defRPr sz="675"/>
            </a:lvl2pPr>
            <a:lvl3pPr marL="771525" lvl="2" indent="-171450">
              <a:spcBef>
                <a:spcPts val="900"/>
              </a:spcBef>
              <a:spcAft>
                <a:spcPts val="0"/>
              </a:spcAft>
              <a:buSzPts val="1200"/>
              <a:buChar char="■"/>
              <a:defRPr sz="675"/>
            </a:lvl3pPr>
            <a:lvl4pPr marL="1028700" lvl="3" indent="-171450">
              <a:spcBef>
                <a:spcPts val="900"/>
              </a:spcBef>
              <a:spcAft>
                <a:spcPts val="0"/>
              </a:spcAft>
              <a:buSzPts val="1200"/>
              <a:buChar char="●"/>
              <a:defRPr sz="675"/>
            </a:lvl4pPr>
            <a:lvl5pPr marL="1285875" lvl="4" indent="-171450">
              <a:spcBef>
                <a:spcPts val="900"/>
              </a:spcBef>
              <a:spcAft>
                <a:spcPts val="0"/>
              </a:spcAft>
              <a:buSzPts val="1200"/>
              <a:buChar char="○"/>
              <a:defRPr sz="675"/>
            </a:lvl5pPr>
            <a:lvl6pPr marL="1543050" lvl="5" indent="-171450">
              <a:spcBef>
                <a:spcPts val="900"/>
              </a:spcBef>
              <a:spcAft>
                <a:spcPts val="0"/>
              </a:spcAft>
              <a:buSzPts val="1200"/>
              <a:buChar char="■"/>
              <a:defRPr sz="675"/>
            </a:lvl6pPr>
            <a:lvl7pPr marL="1800225" lvl="6" indent="-171450">
              <a:spcBef>
                <a:spcPts val="900"/>
              </a:spcBef>
              <a:spcAft>
                <a:spcPts val="0"/>
              </a:spcAft>
              <a:buSzPts val="1200"/>
              <a:buChar char="●"/>
              <a:defRPr sz="675"/>
            </a:lvl7pPr>
            <a:lvl8pPr marL="2057400" lvl="7" indent="-171450">
              <a:spcBef>
                <a:spcPts val="900"/>
              </a:spcBef>
              <a:spcAft>
                <a:spcPts val="0"/>
              </a:spcAft>
              <a:buSzPts val="1200"/>
              <a:buChar char="○"/>
              <a:defRPr sz="675"/>
            </a:lvl8pPr>
            <a:lvl9pPr marL="2314575" lvl="8" indent="-171450">
              <a:spcBef>
                <a:spcPts val="900"/>
              </a:spcBef>
              <a:spcAft>
                <a:spcPts val="900"/>
              </a:spcAft>
              <a:buSzPts val="1200"/>
              <a:buChar char="■"/>
              <a:defRPr sz="675"/>
            </a:lvl9pPr>
          </a:lstStyle>
          <a:p>
            <a:endParaRPr/>
          </a:p>
        </p:txBody>
      </p:sp>
      <p:sp>
        <p:nvSpPr>
          <p:cNvPr id="24" name="Google Shape;24;p5"/>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75331" y="791156"/>
            <a:ext cx="4792838" cy="101813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75331" y="987733"/>
            <a:ext cx="1579500" cy="1343467"/>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350"/>
            </a:lvl1pPr>
            <a:lvl2pPr lvl="1">
              <a:spcBef>
                <a:spcPts val="0"/>
              </a:spcBef>
              <a:spcAft>
                <a:spcPts val="0"/>
              </a:spcAft>
              <a:buSzPts val="2400"/>
              <a:buNone/>
              <a:defRPr sz="1350"/>
            </a:lvl2pPr>
            <a:lvl3pPr lvl="2">
              <a:spcBef>
                <a:spcPts val="0"/>
              </a:spcBef>
              <a:spcAft>
                <a:spcPts val="0"/>
              </a:spcAft>
              <a:buSzPts val="2400"/>
              <a:buNone/>
              <a:defRPr sz="1350"/>
            </a:lvl3pPr>
            <a:lvl4pPr lvl="3">
              <a:spcBef>
                <a:spcPts val="0"/>
              </a:spcBef>
              <a:spcAft>
                <a:spcPts val="0"/>
              </a:spcAft>
              <a:buSzPts val="2400"/>
              <a:buNone/>
              <a:defRPr sz="1350"/>
            </a:lvl4pPr>
            <a:lvl5pPr lvl="4">
              <a:spcBef>
                <a:spcPts val="0"/>
              </a:spcBef>
              <a:spcAft>
                <a:spcPts val="0"/>
              </a:spcAft>
              <a:buSzPts val="2400"/>
              <a:buNone/>
              <a:defRPr sz="1350"/>
            </a:lvl5pPr>
            <a:lvl6pPr lvl="5">
              <a:spcBef>
                <a:spcPts val="0"/>
              </a:spcBef>
              <a:spcAft>
                <a:spcPts val="0"/>
              </a:spcAft>
              <a:buSzPts val="2400"/>
              <a:buNone/>
              <a:defRPr sz="1350"/>
            </a:lvl6pPr>
            <a:lvl7pPr lvl="6">
              <a:spcBef>
                <a:spcPts val="0"/>
              </a:spcBef>
              <a:spcAft>
                <a:spcPts val="0"/>
              </a:spcAft>
              <a:buSzPts val="2400"/>
              <a:buNone/>
              <a:defRPr sz="1350"/>
            </a:lvl7pPr>
            <a:lvl8pPr lvl="7">
              <a:spcBef>
                <a:spcPts val="0"/>
              </a:spcBef>
              <a:spcAft>
                <a:spcPts val="0"/>
              </a:spcAft>
              <a:buSzPts val="2400"/>
              <a:buNone/>
              <a:defRPr sz="1350"/>
            </a:lvl8pPr>
            <a:lvl9pPr lvl="8">
              <a:spcBef>
                <a:spcPts val="0"/>
              </a:spcBef>
              <a:spcAft>
                <a:spcPts val="0"/>
              </a:spcAft>
              <a:buSzPts val="2400"/>
              <a:buNone/>
              <a:defRPr sz="1350"/>
            </a:lvl9pPr>
          </a:lstStyle>
          <a:p>
            <a:endParaRPr/>
          </a:p>
        </p:txBody>
      </p:sp>
      <p:sp>
        <p:nvSpPr>
          <p:cNvPr id="30" name="Google Shape;30;p7"/>
          <p:cNvSpPr txBox="1">
            <a:spLocks noGrp="1"/>
          </p:cNvSpPr>
          <p:nvPr>
            <p:ph type="body" idx="1"/>
          </p:nvPr>
        </p:nvSpPr>
        <p:spPr>
          <a:xfrm>
            <a:off x="175331" y="2470400"/>
            <a:ext cx="1579500" cy="5652267"/>
          </a:xfrm>
          <a:prstGeom prst="rect">
            <a:avLst/>
          </a:prstGeom>
        </p:spPr>
        <p:txBody>
          <a:bodyPr spcFirstLastPara="1" wrap="square" lIns="91425" tIns="91425" rIns="91425" bIns="91425" anchor="t" anchorCtr="0">
            <a:noAutofit/>
          </a:bodyPr>
          <a:lstStyle>
            <a:lvl1pPr marL="257175" lvl="0" indent="-171450">
              <a:spcBef>
                <a:spcPts val="0"/>
              </a:spcBef>
              <a:spcAft>
                <a:spcPts val="0"/>
              </a:spcAft>
              <a:buSzPts val="1200"/>
              <a:buChar char="●"/>
              <a:defRPr sz="675"/>
            </a:lvl1pPr>
            <a:lvl2pPr marL="514350" lvl="1" indent="-171450">
              <a:spcBef>
                <a:spcPts val="900"/>
              </a:spcBef>
              <a:spcAft>
                <a:spcPts val="0"/>
              </a:spcAft>
              <a:buSzPts val="1200"/>
              <a:buChar char="○"/>
              <a:defRPr sz="675"/>
            </a:lvl2pPr>
            <a:lvl3pPr marL="771525" lvl="2" indent="-171450">
              <a:spcBef>
                <a:spcPts val="900"/>
              </a:spcBef>
              <a:spcAft>
                <a:spcPts val="0"/>
              </a:spcAft>
              <a:buSzPts val="1200"/>
              <a:buChar char="■"/>
              <a:defRPr sz="675"/>
            </a:lvl3pPr>
            <a:lvl4pPr marL="1028700" lvl="3" indent="-171450">
              <a:spcBef>
                <a:spcPts val="900"/>
              </a:spcBef>
              <a:spcAft>
                <a:spcPts val="0"/>
              </a:spcAft>
              <a:buSzPts val="1200"/>
              <a:buChar char="●"/>
              <a:defRPr sz="675"/>
            </a:lvl4pPr>
            <a:lvl5pPr marL="1285875" lvl="4" indent="-171450">
              <a:spcBef>
                <a:spcPts val="900"/>
              </a:spcBef>
              <a:spcAft>
                <a:spcPts val="0"/>
              </a:spcAft>
              <a:buSzPts val="1200"/>
              <a:buChar char="○"/>
              <a:defRPr sz="675"/>
            </a:lvl5pPr>
            <a:lvl6pPr marL="1543050" lvl="5" indent="-171450">
              <a:spcBef>
                <a:spcPts val="900"/>
              </a:spcBef>
              <a:spcAft>
                <a:spcPts val="0"/>
              </a:spcAft>
              <a:buSzPts val="1200"/>
              <a:buChar char="■"/>
              <a:defRPr sz="675"/>
            </a:lvl6pPr>
            <a:lvl7pPr marL="1800225" lvl="6" indent="-171450">
              <a:spcBef>
                <a:spcPts val="900"/>
              </a:spcBef>
              <a:spcAft>
                <a:spcPts val="0"/>
              </a:spcAft>
              <a:buSzPts val="1200"/>
              <a:buChar char="●"/>
              <a:defRPr sz="675"/>
            </a:lvl7pPr>
            <a:lvl8pPr marL="2057400" lvl="7" indent="-171450">
              <a:spcBef>
                <a:spcPts val="900"/>
              </a:spcBef>
              <a:spcAft>
                <a:spcPts val="0"/>
              </a:spcAft>
              <a:buSzPts val="1200"/>
              <a:buChar char="○"/>
              <a:defRPr sz="675"/>
            </a:lvl8pPr>
            <a:lvl9pPr marL="2314575" lvl="8" indent="-171450">
              <a:spcBef>
                <a:spcPts val="900"/>
              </a:spcBef>
              <a:spcAft>
                <a:spcPts val="900"/>
              </a:spcAft>
              <a:buSzPts val="1200"/>
              <a:buChar char="■"/>
              <a:defRPr sz="675"/>
            </a:lvl9pPr>
          </a:lstStyle>
          <a:p>
            <a:endParaRPr/>
          </a:p>
        </p:txBody>
      </p:sp>
      <p:sp>
        <p:nvSpPr>
          <p:cNvPr id="31" name="Google Shape;31;p7"/>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75765" y="800267"/>
            <a:ext cx="3581888" cy="7272533"/>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2700"/>
            </a:lvl1pPr>
            <a:lvl2pPr lvl="1">
              <a:spcBef>
                <a:spcPts val="0"/>
              </a:spcBef>
              <a:spcAft>
                <a:spcPts val="0"/>
              </a:spcAft>
              <a:buSzPts val="4800"/>
              <a:buNone/>
              <a:defRPr sz="2700"/>
            </a:lvl2pPr>
            <a:lvl3pPr lvl="2">
              <a:spcBef>
                <a:spcPts val="0"/>
              </a:spcBef>
              <a:spcAft>
                <a:spcPts val="0"/>
              </a:spcAft>
              <a:buSzPts val="4800"/>
              <a:buNone/>
              <a:defRPr sz="2700"/>
            </a:lvl3pPr>
            <a:lvl4pPr lvl="3">
              <a:spcBef>
                <a:spcPts val="0"/>
              </a:spcBef>
              <a:spcAft>
                <a:spcPts val="0"/>
              </a:spcAft>
              <a:buSzPts val="4800"/>
              <a:buNone/>
              <a:defRPr sz="2700"/>
            </a:lvl4pPr>
            <a:lvl5pPr lvl="4">
              <a:spcBef>
                <a:spcPts val="0"/>
              </a:spcBef>
              <a:spcAft>
                <a:spcPts val="0"/>
              </a:spcAft>
              <a:buSzPts val="4800"/>
              <a:buNone/>
              <a:defRPr sz="2700"/>
            </a:lvl5pPr>
            <a:lvl6pPr lvl="5">
              <a:spcBef>
                <a:spcPts val="0"/>
              </a:spcBef>
              <a:spcAft>
                <a:spcPts val="0"/>
              </a:spcAft>
              <a:buSzPts val="4800"/>
              <a:buNone/>
              <a:defRPr sz="2700"/>
            </a:lvl6pPr>
            <a:lvl7pPr lvl="6">
              <a:spcBef>
                <a:spcPts val="0"/>
              </a:spcBef>
              <a:spcAft>
                <a:spcPts val="0"/>
              </a:spcAft>
              <a:buSzPts val="4800"/>
              <a:buNone/>
              <a:defRPr sz="2700"/>
            </a:lvl7pPr>
            <a:lvl8pPr lvl="7">
              <a:spcBef>
                <a:spcPts val="0"/>
              </a:spcBef>
              <a:spcAft>
                <a:spcPts val="0"/>
              </a:spcAft>
              <a:buSzPts val="4800"/>
              <a:buNone/>
              <a:defRPr sz="2700"/>
            </a:lvl8pPr>
            <a:lvl9pPr lvl="8">
              <a:spcBef>
                <a:spcPts val="0"/>
              </a:spcBef>
              <a:spcAft>
                <a:spcPts val="0"/>
              </a:spcAft>
              <a:buSzPts val="4800"/>
              <a:buNone/>
              <a:defRPr sz="2700"/>
            </a:lvl9pPr>
          </a:lstStyle>
          <a:p>
            <a:endParaRPr/>
          </a:p>
        </p:txBody>
      </p:sp>
      <p:sp>
        <p:nvSpPr>
          <p:cNvPr id="34" name="Google Shape;34;p8"/>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571750" y="-222"/>
            <a:ext cx="2571750" cy="9144000"/>
          </a:xfrm>
          <a:prstGeom prst="rect">
            <a:avLst/>
          </a:prstGeom>
          <a:solidFill>
            <a:schemeClr val="lt2"/>
          </a:solidFill>
          <a:ln>
            <a:noFill/>
          </a:ln>
        </p:spPr>
        <p:txBody>
          <a:bodyPr spcFirstLastPara="1" wrap="square" lIns="51427" tIns="51427" rIns="51427" bIns="51427" anchor="ctr" anchorCtr="0">
            <a:noAutofit/>
          </a:bodyPr>
          <a:lstStyle/>
          <a:p>
            <a:pPr marL="0" lvl="0" indent="0" algn="l" rtl="0">
              <a:spcBef>
                <a:spcPts val="0"/>
              </a:spcBef>
              <a:spcAft>
                <a:spcPts val="0"/>
              </a:spcAft>
              <a:buNone/>
            </a:pPr>
            <a:endParaRPr sz="788"/>
          </a:p>
        </p:txBody>
      </p:sp>
      <p:sp>
        <p:nvSpPr>
          <p:cNvPr id="37" name="Google Shape;37;p9"/>
          <p:cNvSpPr txBox="1">
            <a:spLocks noGrp="1"/>
          </p:cNvSpPr>
          <p:nvPr>
            <p:ph type="title"/>
          </p:nvPr>
        </p:nvSpPr>
        <p:spPr>
          <a:xfrm>
            <a:off x="149344" y="2192311"/>
            <a:ext cx="2275425" cy="2635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2363"/>
            </a:lvl1pPr>
            <a:lvl2pPr lvl="1" algn="ctr">
              <a:spcBef>
                <a:spcPts val="0"/>
              </a:spcBef>
              <a:spcAft>
                <a:spcPts val="0"/>
              </a:spcAft>
              <a:buSzPts val="4200"/>
              <a:buNone/>
              <a:defRPr sz="2363"/>
            </a:lvl2pPr>
            <a:lvl3pPr lvl="2" algn="ctr">
              <a:spcBef>
                <a:spcPts val="0"/>
              </a:spcBef>
              <a:spcAft>
                <a:spcPts val="0"/>
              </a:spcAft>
              <a:buSzPts val="4200"/>
              <a:buNone/>
              <a:defRPr sz="2363"/>
            </a:lvl3pPr>
            <a:lvl4pPr lvl="3" algn="ctr">
              <a:spcBef>
                <a:spcPts val="0"/>
              </a:spcBef>
              <a:spcAft>
                <a:spcPts val="0"/>
              </a:spcAft>
              <a:buSzPts val="4200"/>
              <a:buNone/>
              <a:defRPr sz="2363"/>
            </a:lvl4pPr>
            <a:lvl5pPr lvl="4" algn="ctr">
              <a:spcBef>
                <a:spcPts val="0"/>
              </a:spcBef>
              <a:spcAft>
                <a:spcPts val="0"/>
              </a:spcAft>
              <a:buSzPts val="4200"/>
              <a:buNone/>
              <a:defRPr sz="2363"/>
            </a:lvl5pPr>
            <a:lvl6pPr lvl="5" algn="ctr">
              <a:spcBef>
                <a:spcPts val="0"/>
              </a:spcBef>
              <a:spcAft>
                <a:spcPts val="0"/>
              </a:spcAft>
              <a:buSzPts val="4200"/>
              <a:buNone/>
              <a:defRPr sz="2363"/>
            </a:lvl6pPr>
            <a:lvl7pPr lvl="6" algn="ctr">
              <a:spcBef>
                <a:spcPts val="0"/>
              </a:spcBef>
              <a:spcAft>
                <a:spcPts val="0"/>
              </a:spcAft>
              <a:buSzPts val="4200"/>
              <a:buNone/>
              <a:defRPr sz="2363"/>
            </a:lvl7pPr>
            <a:lvl8pPr lvl="7" algn="ctr">
              <a:spcBef>
                <a:spcPts val="0"/>
              </a:spcBef>
              <a:spcAft>
                <a:spcPts val="0"/>
              </a:spcAft>
              <a:buSzPts val="4200"/>
              <a:buNone/>
              <a:defRPr sz="2363"/>
            </a:lvl8pPr>
            <a:lvl9pPr lvl="8" algn="ctr">
              <a:spcBef>
                <a:spcPts val="0"/>
              </a:spcBef>
              <a:spcAft>
                <a:spcPts val="0"/>
              </a:spcAft>
              <a:buSzPts val="4200"/>
              <a:buNone/>
              <a:defRPr sz="2363"/>
            </a:lvl9pPr>
          </a:lstStyle>
          <a:p>
            <a:endParaRPr/>
          </a:p>
        </p:txBody>
      </p:sp>
      <p:sp>
        <p:nvSpPr>
          <p:cNvPr id="38" name="Google Shape;38;p9"/>
          <p:cNvSpPr txBox="1">
            <a:spLocks noGrp="1"/>
          </p:cNvSpPr>
          <p:nvPr>
            <p:ph type="subTitle" idx="1"/>
          </p:nvPr>
        </p:nvSpPr>
        <p:spPr>
          <a:xfrm>
            <a:off x="149344" y="4983245"/>
            <a:ext cx="2275425" cy="2195733"/>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181"/>
            </a:lvl1pPr>
            <a:lvl2pPr lvl="1" algn="ctr">
              <a:lnSpc>
                <a:spcPct val="100000"/>
              </a:lnSpc>
              <a:spcBef>
                <a:spcPts val="0"/>
              </a:spcBef>
              <a:spcAft>
                <a:spcPts val="0"/>
              </a:spcAft>
              <a:buSzPts val="2100"/>
              <a:buNone/>
              <a:defRPr sz="1181"/>
            </a:lvl2pPr>
            <a:lvl3pPr lvl="2" algn="ctr">
              <a:lnSpc>
                <a:spcPct val="100000"/>
              </a:lnSpc>
              <a:spcBef>
                <a:spcPts val="0"/>
              </a:spcBef>
              <a:spcAft>
                <a:spcPts val="0"/>
              </a:spcAft>
              <a:buSzPts val="2100"/>
              <a:buNone/>
              <a:defRPr sz="1181"/>
            </a:lvl3pPr>
            <a:lvl4pPr lvl="3" algn="ctr">
              <a:lnSpc>
                <a:spcPct val="100000"/>
              </a:lnSpc>
              <a:spcBef>
                <a:spcPts val="0"/>
              </a:spcBef>
              <a:spcAft>
                <a:spcPts val="0"/>
              </a:spcAft>
              <a:buSzPts val="2100"/>
              <a:buNone/>
              <a:defRPr sz="1181"/>
            </a:lvl4pPr>
            <a:lvl5pPr lvl="4" algn="ctr">
              <a:lnSpc>
                <a:spcPct val="100000"/>
              </a:lnSpc>
              <a:spcBef>
                <a:spcPts val="0"/>
              </a:spcBef>
              <a:spcAft>
                <a:spcPts val="0"/>
              </a:spcAft>
              <a:buSzPts val="2100"/>
              <a:buNone/>
              <a:defRPr sz="1181"/>
            </a:lvl5pPr>
            <a:lvl6pPr lvl="5" algn="ctr">
              <a:lnSpc>
                <a:spcPct val="100000"/>
              </a:lnSpc>
              <a:spcBef>
                <a:spcPts val="0"/>
              </a:spcBef>
              <a:spcAft>
                <a:spcPts val="0"/>
              </a:spcAft>
              <a:buSzPts val="2100"/>
              <a:buNone/>
              <a:defRPr sz="1181"/>
            </a:lvl6pPr>
            <a:lvl7pPr lvl="6" algn="ctr">
              <a:lnSpc>
                <a:spcPct val="100000"/>
              </a:lnSpc>
              <a:spcBef>
                <a:spcPts val="0"/>
              </a:spcBef>
              <a:spcAft>
                <a:spcPts val="0"/>
              </a:spcAft>
              <a:buSzPts val="2100"/>
              <a:buNone/>
              <a:defRPr sz="1181"/>
            </a:lvl7pPr>
            <a:lvl8pPr lvl="7" algn="ctr">
              <a:lnSpc>
                <a:spcPct val="100000"/>
              </a:lnSpc>
              <a:spcBef>
                <a:spcPts val="0"/>
              </a:spcBef>
              <a:spcAft>
                <a:spcPts val="0"/>
              </a:spcAft>
              <a:buSzPts val="2100"/>
              <a:buNone/>
              <a:defRPr sz="1181"/>
            </a:lvl8pPr>
            <a:lvl9pPr lvl="8" algn="ctr">
              <a:lnSpc>
                <a:spcPct val="100000"/>
              </a:lnSpc>
              <a:spcBef>
                <a:spcPts val="0"/>
              </a:spcBef>
              <a:spcAft>
                <a:spcPts val="0"/>
              </a:spcAft>
              <a:buSzPts val="2100"/>
              <a:buNone/>
              <a:defRPr sz="1181"/>
            </a:lvl9pPr>
          </a:lstStyle>
          <a:p>
            <a:endParaRPr/>
          </a:p>
        </p:txBody>
      </p:sp>
      <p:sp>
        <p:nvSpPr>
          <p:cNvPr id="39" name="Google Shape;39;p9"/>
          <p:cNvSpPr txBox="1">
            <a:spLocks noGrp="1"/>
          </p:cNvSpPr>
          <p:nvPr>
            <p:ph type="body" idx="2"/>
          </p:nvPr>
        </p:nvSpPr>
        <p:spPr>
          <a:xfrm>
            <a:off x="2778469" y="1287244"/>
            <a:ext cx="2158313" cy="6569067"/>
          </a:xfrm>
          <a:prstGeom prst="rect">
            <a:avLst/>
          </a:prstGeom>
        </p:spPr>
        <p:txBody>
          <a:bodyPr spcFirstLastPara="1" wrap="square" lIns="91425" tIns="91425" rIns="91425" bIns="91425" anchor="ctr" anchorCtr="0">
            <a:noAutofit/>
          </a:bodyPr>
          <a:lstStyle>
            <a:lvl1pPr marL="257175" lvl="0" indent="-192881">
              <a:spcBef>
                <a:spcPts val="0"/>
              </a:spcBef>
              <a:spcAft>
                <a:spcPts val="0"/>
              </a:spcAft>
              <a:buSzPts val="1800"/>
              <a:buChar char="●"/>
              <a:defRPr/>
            </a:lvl1pPr>
            <a:lvl2pPr marL="514350" lvl="1" indent="-178594">
              <a:spcBef>
                <a:spcPts val="900"/>
              </a:spcBef>
              <a:spcAft>
                <a:spcPts val="0"/>
              </a:spcAft>
              <a:buSzPts val="1400"/>
              <a:buChar char="○"/>
              <a:defRPr/>
            </a:lvl2pPr>
            <a:lvl3pPr marL="771525" lvl="2" indent="-178594">
              <a:spcBef>
                <a:spcPts val="900"/>
              </a:spcBef>
              <a:spcAft>
                <a:spcPts val="0"/>
              </a:spcAft>
              <a:buSzPts val="1400"/>
              <a:buChar char="■"/>
              <a:defRPr/>
            </a:lvl3pPr>
            <a:lvl4pPr marL="1028700" lvl="3" indent="-178594">
              <a:spcBef>
                <a:spcPts val="900"/>
              </a:spcBef>
              <a:spcAft>
                <a:spcPts val="0"/>
              </a:spcAft>
              <a:buSzPts val="1400"/>
              <a:buChar char="●"/>
              <a:defRPr/>
            </a:lvl4pPr>
            <a:lvl5pPr marL="1285875" lvl="4" indent="-178594">
              <a:spcBef>
                <a:spcPts val="900"/>
              </a:spcBef>
              <a:spcAft>
                <a:spcPts val="0"/>
              </a:spcAft>
              <a:buSzPts val="1400"/>
              <a:buChar char="○"/>
              <a:defRPr/>
            </a:lvl5pPr>
            <a:lvl6pPr marL="1543050" lvl="5" indent="-178594">
              <a:spcBef>
                <a:spcPts val="900"/>
              </a:spcBef>
              <a:spcAft>
                <a:spcPts val="0"/>
              </a:spcAft>
              <a:buSzPts val="1400"/>
              <a:buChar char="■"/>
              <a:defRPr/>
            </a:lvl6pPr>
            <a:lvl7pPr marL="1800225" lvl="6" indent="-178594">
              <a:spcBef>
                <a:spcPts val="900"/>
              </a:spcBef>
              <a:spcAft>
                <a:spcPts val="0"/>
              </a:spcAft>
              <a:buSzPts val="1400"/>
              <a:buChar char="●"/>
              <a:defRPr/>
            </a:lvl7pPr>
            <a:lvl8pPr marL="2057400" lvl="7" indent="-178594">
              <a:spcBef>
                <a:spcPts val="900"/>
              </a:spcBef>
              <a:spcAft>
                <a:spcPts val="0"/>
              </a:spcAft>
              <a:buSzPts val="1400"/>
              <a:buChar char="○"/>
              <a:defRPr/>
            </a:lvl8pPr>
            <a:lvl9pPr marL="2314575" lvl="8" indent="-178594">
              <a:spcBef>
                <a:spcPts val="900"/>
              </a:spcBef>
              <a:spcAft>
                <a:spcPts val="900"/>
              </a:spcAft>
              <a:buSzPts val="1400"/>
              <a:buChar char="■"/>
              <a:defRPr/>
            </a:lvl9pPr>
          </a:lstStyle>
          <a:p>
            <a:endParaRPr/>
          </a:p>
        </p:txBody>
      </p:sp>
      <p:sp>
        <p:nvSpPr>
          <p:cNvPr id="40" name="Google Shape;40;p9"/>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75331" y="7521022"/>
            <a:ext cx="3374325" cy="1075733"/>
          </a:xfrm>
          <a:prstGeom prst="rect">
            <a:avLst/>
          </a:prstGeom>
        </p:spPr>
        <p:txBody>
          <a:bodyPr spcFirstLastPara="1" wrap="square" lIns="91425" tIns="91425" rIns="91425" bIns="91425" anchor="ctr" anchorCtr="0">
            <a:noAutofit/>
          </a:bodyPr>
          <a:lstStyle>
            <a:lvl1pPr marL="257175" lvl="0" indent="-128588">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4765758" y="8290164"/>
            <a:ext cx="308644" cy="69973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5331" y="791156"/>
            <a:ext cx="4792838" cy="1018133"/>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75331" y="2048844"/>
            <a:ext cx="4792838" cy="607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765758" y="8290164"/>
            <a:ext cx="308644" cy="699733"/>
          </a:xfrm>
          <a:prstGeom prst="rect">
            <a:avLst/>
          </a:prstGeom>
          <a:noFill/>
          <a:ln>
            <a:noFill/>
          </a:ln>
        </p:spPr>
        <p:txBody>
          <a:bodyPr spcFirstLastPara="1" wrap="square" lIns="91425" tIns="91425" rIns="91425" bIns="91425" anchor="ctr" anchorCtr="0">
            <a:noAutofit/>
          </a:bodyPr>
          <a:lstStyle>
            <a:lvl1pPr lvl="0" algn="r">
              <a:buNone/>
              <a:defRPr sz="563">
                <a:solidFill>
                  <a:schemeClr val="dk2"/>
                </a:solidFill>
              </a:defRPr>
            </a:lvl1pPr>
            <a:lvl2pPr lvl="1" algn="r">
              <a:buNone/>
              <a:defRPr sz="563">
                <a:solidFill>
                  <a:schemeClr val="dk2"/>
                </a:solidFill>
              </a:defRPr>
            </a:lvl2pPr>
            <a:lvl3pPr lvl="2" algn="r">
              <a:buNone/>
              <a:defRPr sz="563">
                <a:solidFill>
                  <a:schemeClr val="dk2"/>
                </a:solidFill>
              </a:defRPr>
            </a:lvl3pPr>
            <a:lvl4pPr lvl="3" algn="r">
              <a:buNone/>
              <a:defRPr sz="563">
                <a:solidFill>
                  <a:schemeClr val="dk2"/>
                </a:solidFill>
              </a:defRPr>
            </a:lvl4pPr>
            <a:lvl5pPr lvl="4" algn="r">
              <a:buNone/>
              <a:defRPr sz="563">
                <a:solidFill>
                  <a:schemeClr val="dk2"/>
                </a:solidFill>
              </a:defRPr>
            </a:lvl5pPr>
            <a:lvl6pPr lvl="5" algn="r">
              <a:buNone/>
              <a:defRPr sz="563">
                <a:solidFill>
                  <a:schemeClr val="dk2"/>
                </a:solidFill>
              </a:defRPr>
            </a:lvl6pPr>
            <a:lvl7pPr lvl="6" algn="r">
              <a:buNone/>
              <a:defRPr sz="563">
                <a:solidFill>
                  <a:schemeClr val="dk2"/>
                </a:solidFill>
              </a:defRPr>
            </a:lvl7pPr>
            <a:lvl8pPr lvl="7" algn="r">
              <a:buNone/>
              <a:defRPr sz="563">
                <a:solidFill>
                  <a:schemeClr val="dk2"/>
                </a:solidFill>
              </a:defRPr>
            </a:lvl8pPr>
            <a:lvl9pPr lvl="8" algn="r">
              <a:buNone/>
              <a:defRPr sz="56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journal/703" TargetMode="External"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3" Type="http://schemas.openxmlformats.org/officeDocument/2006/relationships/hyperlink" Target="http://www.tnpcb.gov.in/" TargetMode="External" /><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3" Type="http://schemas.openxmlformats.org/officeDocument/2006/relationships/hyperlink" Target="https://www.epa.gov/criteria-air-pollutants/naaqs-table" TargetMode="External" /><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3" Type="http://schemas.openxmlformats.org/officeDocument/2006/relationships/hyperlink" Target="http://www.wikipedia.org/" TargetMode="External" /><Relationship Id="rId7" Type="http://schemas.openxmlformats.org/officeDocument/2006/relationships/hyperlink" Target="https://en.wikipedia.org/wiki/Environmental_issues_in_India" TargetMode="External" /><Relationship Id="rId2" Type="http://schemas.openxmlformats.org/officeDocument/2006/relationships/notesSlide" Target="../notesSlides/notesSlide37.xml" /><Relationship Id="rId1" Type="http://schemas.openxmlformats.org/officeDocument/2006/relationships/slideLayout" Target="../slideLayouts/slideLayout3.xml" /><Relationship Id="rId6" Type="http://schemas.openxmlformats.org/officeDocument/2006/relationships/hyperlink" Target="https://scikit-learn.org/" TargetMode="External" /><Relationship Id="rId5" Type="http://schemas.openxmlformats.org/officeDocument/2006/relationships/hyperlink" Target="https://medium.com/" TargetMode="External" /><Relationship Id="rId4" Type="http://schemas.openxmlformats.org/officeDocument/2006/relationships/hyperlink" Target="https://towardsdatascience.com/" TargetMode="Externa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65255" y="3257184"/>
            <a:ext cx="4054219" cy="194569"/>
          </a:xfrm>
          <a:prstGeom prst="rect">
            <a:avLst/>
          </a:prstGeom>
          <a:noFill/>
          <a:ln>
            <a:noFill/>
          </a:ln>
        </p:spPr>
        <p:txBody>
          <a:bodyPr spcFirstLastPara="1" wrap="square" lIns="51427" tIns="51427" rIns="51427" bIns="51427" anchor="t" anchorCtr="0">
            <a:noAutofit/>
          </a:bodyPr>
          <a:lstStyle/>
          <a:p>
            <a:pPr marL="0" lvl="0" indent="0" algn="ctr" rtl="0">
              <a:spcBef>
                <a:spcPts val="0"/>
              </a:spcBef>
              <a:spcAft>
                <a:spcPts val="0"/>
              </a:spcAft>
              <a:buNone/>
            </a:pPr>
            <a:endParaRPr sz="900" b="1">
              <a:latin typeface="Cambria"/>
              <a:ea typeface="Cambria"/>
              <a:cs typeface="Cambria"/>
              <a:sym typeface="Cambria"/>
            </a:endParaRPr>
          </a:p>
        </p:txBody>
      </p:sp>
      <p:sp>
        <p:nvSpPr>
          <p:cNvPr id="55" name="Google Shape;55;p13"/>
          <p:cNvSpPr txBox="1"/>
          <p:nvPr/>
        </p:nvSpPr>
        <p:spPr>
          <a:xfrm>
            <a:off x="928842" y="3453877"/>
            <a:ext cx="3596063" cy="251100"/>
          </a:xfrm>
          <a:prstGeom prst="rect">
            <a:avLst/>
          </a:prstGeom>
          <a:noFill/>
          <a:ln>
            <a:noFill/>
          </a:ln>
        </p:spPr>
        <p:txBody>
          <a:bodyPr spcFirstLastPara="1" wrap="square" lIns="51427" tIns="51427" rIns="51427" bIns="51427" anchor="t" anchorCtr="0">
            <a:noAutofit/>
          </a:bodyPr>
          <a:lstStyle/>
          <a:p>
            <a:pPr marL="0" lvl="0" indent="0" algn="ctr" rtl="0">
              <a:spcBef>
                <a:spcPts val="0"/>
              </a:spcBef>
              <a:spcAft>
                <a:spcPts val="0"/>
              </a:spcAft>
              <a:buNone/>
            </a:pPr>
            <a:endParaRPr sz="788" b="1">
              <a:latin typeface="Cambria"/>
              <a:ea typeface="Cambria"/>
              <a:cs typeface="Cambria"/>
              <a:sym typeface="Cambria"/>
            </a:endParaRPr>
          </a:p>
        </p:txBody>
      </p:sp>
      <p:sp>
        <p:nvSpPr>
          <p:cNvPr id="56" name="Google Shape;56;p13"/>
          <p:cNvSpPr txBox="1"/>
          <p:nvPr/>
        </p:nvSpPr>
        <p:spPr>
          <a:xfrm>
            <a:off x="662441" y="2960309"/>
            <a:ext cx="3571195" cy="1457385"/>
          </a:xfrm>
          <a:prstGeom prst="rect">
            <a:avLst/>
          </a:prstGeom>
          <a:noFill/>
          <a:ln>
            <a:noFill/>
          </a:ln>
        </p:spPr>
        <p:txBody>
          <a:bodyPr spcFirstLastPara="1" wrap="square" lIns="51427" tIns="51427" rIns="51427" bIns="51427" anchor="t" anchorCtr="0">
            <a:noAutofit/>
          </a:bodyPr>
          <a:lstStyle/>
          <a:p>
            <a:pPr algn="ctr">
              <a:buClr>
                <a:schemeClr val="dk1"/>
              </a:buClr>
              <a:buSzPts val="1100"/>
            </a:pPr>
            <a:r>
              <a:rPr lang="en-US" sz="2000" b="1">
                <a:latin typeface="Cambria"/>
                <a:ea typeface="Cambria"/>
                <a:cs typeface="Cambria"/>
                <a:sym typeface="Cambria"/>
              </a:rPr>
              <a:t>ANALYSIS OF AIR QUALITY USING </a:t>
            </a:r>
            <a:r>
              <a:rPr lang="en-US" sz="2000" b="1" dirty="0">
                <a:latin typeface="Cambria"/>
                <a:ea typeface="Cambria"/>
                <a:cs typeface="Cambria"/>
                <a:sym typeface="Cambria"/>
              </a:rPr>
              <a:t>MACHINE LEARNING ALGORITHMS</a:t>
            </a:r>
            <a:endParaRPr lang="en-US" sz="2000">
              <a:latin typeface="Cambria"/>
              <a:ea typeface="Cambria"/>
            </a:endParaRPr>
          </a:p>
          <a:p>
            <a:pPr marL="0" lvl="0" indent="0" algn="ctr">
              <a:spcBef>
                <a:spcPts val="0"/>
              </a:spcBef>
              <a:spcAft>
                <a:spcPts val="0"/>
              </a:spcAft>
              <a:buClr>
                <a:schemeClr val="dk1"/>
              </a:buClr>
              <a:buSzPts val="1100"/>
              <a:buFont typeface="Arial"/>
              <a:buNone/>
            </a:pPr>
            <a:endParaRPr lang="en-US" sz="2000" b="1" dirty="0">
              <a:solidFill>
                <a:schemeClr val="dk1"/>
              </a:solidFill>
              <a:latin typeface="Cambria"/>
              <a:ea typeface="Cambria"/>
              <a:cs typeface="Cambria"/>
            </a:endParaRPr>
          </a:p>
        </p:txBody>
      </p:sp>
      <p:sp>
        <p:nvSpPr>
          <p:cNvPr id="57" name="Google Shape;57;p13"/>
          <p:cNvSpPr txBox="1"/>
          <p:nvPr/>
        </p:nvSpPr>
        <p:spPr>
          <a:xfrm>
            <a:off x="1836717" y="4291650"/>
            <a:ext cx="1179900" cy="251100"/>
          </a:xfrm>
          <a:prstGeom prst="rect">
            <a:avLst/>
          </a:prstGeom>
          <a:noFill/>
          <a:ln>
            <a:noFill/>
          </a:ln>
        </p:spPr>
        <p:txBody>
          <a:bodyPr spcFirstLastPara="1" wrap="square" lIns="51427" tIns="51427" rIns="51427" bIns="51427" anchor="t" anchorCtr="0">
            <a:noAutofit/>
          </a:bodyPr>
          <a:lstStyle/>
          <a:p>
            <a:pPr marL="0" lvl="0" indent="0" algn="ctr" rtl="0">
              <a:spcBef>
                <a:spcPts val="0"/>
              </a:spcBef>
              <a:spcAft>
                <a:spcPts val="0"/>
              </a:spcAft>
              <a:buNone/>
            </a:pPr>
            <a:endParaRPr sz="788">
              <a:latin typeface="Cambria"/>
              <a:ea typeface="Cambria"/>
              <a:cs typeface="Cambria"/>
              <a:sym typeface="Cambria"/>
            </a:endParaRPr>
          </a:p>
        </p:txBody>
      </p:sp>
      <p:graphicFrame>
        <p:nvGraphicFramePr>
          <p:cNvPr id="58" name="Google Shape;58;p13"/>
          <p:cNvGraphicFramePr/>
          <p:nvPr>
            <p:extLst>
              <p:ext uri="{D42A27DB-BD31-4B8C-83A1-F6EECF244321}">
                <p14:modId xmlns:p14="http://schemas.microsoft.com/office/powerpoint/2010/main" val="918942824"/>
              </p:ext>
            </p:extLst>
          </p:nvPr>
        </p:nvGraphicFramePr>
        <p:xfrm>
          <a:off x="690905" y="4724088"/>
          <a:ext cx="3461888" cy="754348"/>
        </p:xfrm>
        <a:graphic>
          <a:graphicData uri="http://schemas.openxmlformats.org/drawingml/2006/table">
            <a:tbl>
              <a:tblPr>
                <a:noFill/>
                <a:tableStyleId>{3A4F6E23-8B0D-4EA2-B5E3-5501085FE0D2}</a:tableStyleId>
              </a:tblPr>
              <a:tblGrid>
                <a:gridCol w="1700892">
                  <a:extLst>
                    <a:ext uri="{9D8B030D-6E8A-4147-A177-3AD203B41FA5}">
                      <a16:colId xmlns:a16="http://schemas.microsoft.com/office/drawing/2014/main" val="20000"/>
                    </a:ext>
                  </a:extLst>
                </a:gridCol>
                <a:gridCol w="490430">
                  <a:extLst>
                    <a:ext uri="{9D8B030D-6E8A-4147-A177-3AD203B41FA5}">
                      <a16:colId xmlns:a16="http://schemas.microsoft.com/office/drawing/2014/main" val="20001"/>
                    </a:ext>
                  </a:extLst>
                </a:gridCol>
                <a:gridCol w="1270566">
                  <a:extLst>
                    <a:ext uri="{9D8B030D-6E8A-4147-A177-3AD203B41FA5}">
                      <a16:colId xmlns:a16="http://schemas.microsoft.com/office/drawing/2014/main" val="20002"/>
                    </a:ext>
                  </a:extLst>
                </a:gridCol>
              </a:tblGrid>
              <a:tr h="289151">
                <a:tc>
                  <a:txBody>
                    <a:bodyPr/>
                    <a:lstStyle/>
                    <a:p>
                      <a:pPr marL="0" lvl="0" indent="0" algn="l" rtl="0">
                        <a:spcBef>
                          <a:spcPts val="0"/>
                        </a:spcBef>
                        <a:spcAft>
                          <a:spcPts val="0"/>
                        </a:spcAft>
                        <a:buNone/>
                      </a:pPr>
                      <a:r>
                        <a:rPr lang="en" sz="1800">
                          <a:latin typeface="Cambria"/>
                          <a:ea typeface="Cambria"/>
                          <a:cs typeface="Cambria"/>
                        </a:rPr>
                        <a:t>Priyadharsin</a:t>
                      </a:r>
                      <a:r>
                        <a:rPr lang="en" sz="1800" dirty="0">
                          <a:latin typeface="Cambria"/>
                          <a:ea typeface="Cambria"/>
                          <a:cs typeface="Cambria"/>
                        </a:rPr>
                        <a:t>i V</a:t>
                      </a:r>
                      <a:endParaRPr lang="en"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latin typeface="Cambria"/>
                          <a:ea typeface="Cambria"/>
                          <a:cs typeface="Cambria"/>
                        </a:rPr>
                        <a:t>160501113</a:t>
                      </a:r>
                      <a:endParaRPr lang="en"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222868">
                <a:tc>
                  <a:txBody>
                    <a:bodyPr/>
                    <a:lstStyle/>
                    <a:p>
                      <a:pPr marL="0" lvl="0" indent="0" algn="l" rtl="0">
                        <a:spcBef>
                          <a:spcPts val="0"/>
                        </a:spcBef>
                        <a:spcAft>
                          <a:spcPts val="0"/>
                        </a:spcAft>
                        <a:buNone/>
                      </a:pP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59" name="Google Shape;59;p13"/>
          <p:cNvGraphicFramePr/>
          <p:nvPr>
            <p:extLst>
              <p:ext uri="{D42A27DB-BD31-4B8C-83A1-F6EECF244321}">
                <p14:modId xmlns:p14="http://schemas.microsoft.com/office/powerpoint/2010/main" val="3082676548"/>
              </p:ext>
            </p:extLst>
          </p:nvPr>
        </p:nvGraphicFramePr>
        <p:xfrm>
          <a:off x="664369" y="5452723"/>
          <a:ext cx="4071938" cy="1885870"/>
        </p:xfrm>
        <a:graphic>
          <a:graphicData uri="http://schemas.openxmlformats.org/drawingml/2006/table">
            <a:tbl>
              <a:tblPr>
                <a:noFill/>
                <a:tableStyleId>{3A4F6E23-8B0D-4EA2-B5E3-5501085FE0D2}</a:tableStyleId>
              </a:tblPr>
              <a:tblGrid>
                <a:gridCol w="2035969">
                  <a:extLst>
                    <a:ext uri="{9D8B030D-6E8A-4147-A177-3AD203B41FA5}">
                      <a16:colId xmlns:a16="http://schemas.microsoft.com/office/drawing/2014/main" val="20000"/>
                    </a:ext>
                  </a:extLst>
                </a:gridCol>
                <a:gridCol w="2035969">
                  <a:extLst>
                    <a:ext uri="{9D8B030D-6E8A-4147-A177-3AD203B41FA5}">
                      <a16:colId xmlns:a16="http://schemas.microsoft.com/office/drawing/2014/main" val="20001"/>
                    </a:ext>
                  </a:extLst>
                </a:gridCol>
              </a:tblGrid>
              <a:tr h="179850">
                <a:tc>
                  <a:txBody>
                    <a:bodyPr/>
                    <a:lstStyle/>
                    <a:p>
                      <a:pPr marL="0" lvl="0" indent="0" algn="l" rtl="0">
                        <a:spcBef>
                          <a:spcPts val="0"/>
                        </a:spcBef>
                        <a:spcAft>
                          <a:spcPts val="0"/>
                        </a:spcAft>
                        <a:buNone/>
                      </a:pPr>
                      <a:r>
                        <a:rPr lang="en" sz="1800" b="1" dirty="0">
                          <a:solidFill>
                            <a:schemeClr val="dk1"/>
                          </a:solidFill>
                          <a:latin typeface="Cambria"/>
                          <a:ea typeface="Cambria"/>
                          <a:cs typeface="Cambria"/>
                          <a:sym typeface="Cambria"/>
                        </a:rPr>
                        <a:t>DOMAIN:</a:t>
                      </a:r>
                      <a:endParaRPr sz="1800" b="1">
                        <a:solidFill>
                          <a:schemeClr val="dk1"/>
                        </a:solidFill>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ambria"/>
                          <a:ea typeface="Cambria"/>
                          <a:cs typeface="Cambria"/>
                          <a:sym typeface="Cambria"/>
                        </a:rPr>
                        <a:t>Machine Learning,</a:t>
                      </a: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179850">
                <a:tc>
                  <a:txBody>
                    <a:bodyPr/>
                    <a:lstStyle/>
                    <a:p>
                      <a:pPr marL="0" lvl="0" indent="0" algn="l" rtl="0">
                        <a:spcBef>
                          <a:spcPts val="0"/>
                        </a:spcBef>
                        <a:spcAft>
                          <a:spcPts val="0"/>
                        </a:spcAft>
                        <a:buNone/>
                      </a:pPr>
                      <a:r>
                        <a:rPr lang="en-US" sz="1800" b="1" dirty="0">
                          <a:latin typeface="Cambria"/>
                          <a:ea typeface="Cambria"/>
                          <a:cs typeface="Cambria"/>
                          <a:sym typeface="Cambria"/>
                        </a:rPr>
                        <a:t>Date of Review</a:t>
                      </a:r>
                      <a:endParaRPr sz="1800" b="1"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1800" dirty="0">
                          <a:latin typeface="Cambria"/>
                          <a:ea typeface="Cambria"/>
                          <a:cs typeface="Cambria"/>
                        </a:rPr>
                        <a:t>29-10-2019</a:t>
                      </a: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96201">
                <a:tc>
                  <a:txBody>
                    <a:bodyPr/>
                    <a:lstStyle/>
                    <a:p>
                      <a:pPr marL="0" lvl="0" indent="0" algn="l" rtl="0">
                        <a:spcBef>
                          <a:spcPts val="0"/>
                        </a:spcBef>
                        <a:spcAft>
                          <a:spcPts val="0"/>
                        </a:spcAft>
                        <a:buClr>
                          <a:schemeClr val="dk1"/>
                        </a:buClr>
                        <a:buSzPts val="1100"/>
                        <a:buFont typeface="Arial"/>
                        <a:buNone/>
                      </a:pPr>
                      <a:endParaRPr sz="1800" b="1"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179850">
                <a:tc>
                  <a:txBody>
                    <a:bodyPr/>
                    <a:lstStyle/>
                    <a:p>
                      <a:pPr marL="0" lvl="0" indent="0" algn="l" rtl="0">
                        <a:spcBef>
                          <a:spcPts val="0"/>
                        </a:spcBef>
                        <a:spcAft>
                          <a:spcPts val="0"/>
                        </a:spcAft>
                        <a:buNone/>
                      </a:pPr>
                      <a:endParaRPr sz="1800" b="1"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179850">
                <a:tc>
                  <a:txBody>
                    <a:bodyPr/>
                    <a:lstStyle/>
                    <a:p>
                      <a:pPr marL="0" lvl="0" indent="0" algn="l" rtl="0">
                        <a:spcBef>
                          <a:spcPts val="0"/>
                        </a:spcBef>
                        <a:spcAft>
                          <a:spcPts val="0"/>
                        </a:spcAft>
                        <a:buNone/>
                      </a:pPr>
                      <a:endParaRPr sz="1800" b="1"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latin typeface="Cambria"/>
                        <a:ea typeface="Cambria"/>
                        <a:cs typeface="Cambria"/>
                        <a:sym typeface="Cambria"/>
                      </a:endParaRPr>
                    </a:p>
                  </a:txBody>
                  <a:tcPr marL="51427" marR="51427" marT="51427" marB="51427">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0" name="Google Shape;60;p13"/>
          <p:cNvSpPr txBox="1"/>
          <p:nvPr/>
        </p:nvSpPr>
        <p:spPr>
          <a:xfrm>
            <a:off x="414984" y="3769207"/>
            <a:ext cx="1179900" cy="251100"/>
          </a:xfrm>
          <a:prstGeom prst="rect">
            <a:avLst/>
          </a:prstGeom>
          <a:noFill/>
          <a:ln>
            <a:noFill/>
          </a:ln>
        </p:spPr>
        <p:txBody>
          <a:bodyPr spcFirstLastPara="1" wrap="square" lIns="51427" tIns="51427" rIns="51427" bIns="51427" anchor="t" anchorCtr="0">
            <a:noAutofit/>
          </a:bodyPr>
          <a:lstStyle/>
          <a:p>
            <a:pPr marL="0" lvl="0" indent="257175" algn="l" rtl="0">
              <a:spcBef>
                <a:spcPts val="0"/>
              </a:spcBef>
              <a:spcAft>
                <a:spcPts val="0"/>
              </a:spcAft>
              <a:buNone/>
            </a:pPr>
            <a:endParaRPr sz="1013" dirty="0">
              <a:latin typeface="Cambria"/>
              <a:ea typeface="Cambria"/>
              <a:cs typeface="Cambria"/>
              <a:sym typeface="Cambria"/>
            </a:endParaRPr>
          </a:p>
        </p:txBody>
      </p:sp>
      <p:pic>
        <p:nvPicPr>
          <p:cNvPr id="10" name="image38.jpg" descr="download.jpg"/>
          <p:cNvPicPr/>
          <p:nvPr/>
        </p:nvPicPr>
        <p:blipFill>
          <a:blip r:embed="rId3" cstate="print"/>
          <a:srcRect/>
          <a:stretch>
            <a:fillRect/>
          </a:stretch>
        </p:blipFill>
        <p:spPr>
          <a:xfrm>
            <a:off x="85725" y="3078162"/>
            <a:ext cx="748804" cy="618269"/>
          </a:xfrm>
          <a:prstGeom prst="rect">
            <a:avLst/>
          </a:prstGeom>
          <a:ln/>
        </p:spPr>
      </p:pic>
      <p:pic>
        <p:nvPicPr>
          <p:cNvPr id="11" name="image26.jpg" descr="download (1).jpg"/>
          <p:cNvPicPr/>
          <p:nvPr/>
        </p:nvPicPr>
        <p:blipFill>
          <a:blip r:embed="rId4" cstate="print"/>
          <a:srcRect/>
          <a:stretch>
            <a:fillRect/>
          </a:stretch>
        </p:blipFill>
        <p:spPr>
          <a:xfrm>
            <a:off x="4221162" y="3040062"/>
            <a:ext cx="726778" cy="663278"/>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LITERATURE SURVEY</a:t>
            </a:r>
            <a:endParaRPr>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175331" y="797844"/>
            <a:ext cx="4792838" cy="322144"/>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a:latin typeface="Cambria"/>
                <a:ea typeface="Cambria"/>
                <a:cs typeface="Cambria"/>
                <a:sym typeface="Cambria"/>
              </a:rPr>
              <a:t>Literature Survey - 1</a:t>
            </a:r>
            <a:endParaRPr lang="en-US" sz="2000">
              <a:latin typeface="Cambria"/>
              <a:ea typeface="Cambria"/>
              <a:cs typeface="Cambria"/>
            </a:endParaRPr>
          </a:p>
          <a:p>
            <a:pPr marL="0" lvl="0" indent="0" algn="l" rtl="0">
              <a:spcBef>
                <a:spcPts val="0"/>
              </a:spcBef>
              <a:spcAft>
                <a:spcPts val="0"/>
              </a:spcAft>
              <a:buNone/>
            </a:pPr>
            <a:endParaRPr sz="2000" dirty="0"/>
          </a:p>
        </p:txBody>
      </p:sp>
      <p:sp>
        <p:nvSpPr>
          <p:cNvPr id="141" name="Google Shape;141;p27"/>
          <p:cNvSpPr txBox="1">
            <a:spLocks noGrp="1"/>
          </p:cNvSpPr>
          <p:nvPr>
            <p:ph type="body" idx="1"/>
          </p:nvPr>
        </p:nvSpPr>
        <p:spPr>
          <a:xfrm>
            <a:off x="168467" y="1356256"/>
            <a:ext cx="4833799" cy="7616281"/>
          </a:xfrm>
          <a:prstGeom prst="rect">
            <a:avLst/>
          </a:prstGeom>
        </p:spPr>
        <p:txBody>
          <a:bodyPr spcFirstLastPara="1" wrap="square" lIns="51427" tIns="51427" rIns="51427" bIns="51427" anchor="t" anchorCtr="0">
            <a:noAutofit/>
          </a:bodyPr>
          <a:lstStyle/>
          <a:p>
            <a:pPr marL="0" indent="0" algn="just">
              <a:buClr>
                <a:schemeClr val="dk1"/>
              </a:buClr>
              <a:buSzPts val="1100"/>
              <a:buNone/>
            </a:pPr>
            <a:r>
              <a:rPr lang="en" b="1" dirty="0">
                <a:ea typeface="Cambria"/>
                <a:sym typeface="Cambria"/>
                <a:hlinkClick r:id="rId3"/>
              </a:rPr>
              <a:t>Meteorology and Atmospheric Physics</a:t>
            </a:r>
            <a:endParaRPr lang="en" b="1">
              <a:latin typeface="Cambria"/>
              <a:ea typeface="Cambria"/>
            </a:endParaRPr>
          </a:p>
          <a:p>
            <a:pPr marL="0" indent="0" algn="just">
              <a:lnSpc>
                <a:spcPct val="114999"/>
              </a:lnSpc>
              <a:buClr>
                <a:schemeClr val="dk1"/>
              </a:buClr>
              <a:buSzPts val="1100"/>
              <a:buNone/>
            </a:pPr>
            <a:r>
              <a:rPr lang="en" b="1">
                <a:solidFill>
                  <a:schemeClr val="dk1"/>
                </a:solidFill>
                <a:latin typeface="Cambria"/>
                <a:ea typeface="Cambria"/>
                <a:sym typeface="Cambria"/>
              </a:rPr>
              <a:t>Authors</a:t>
            </a:r>
            <a:r>
              <a:rPr lang="en" b="1">
                <a:solidFill>
                  <a:schemeClr val="dk1"/>
                </a:solidFill>
                <a:latin typeface="Cambria"/>
                <a:ea typeface="Cambria"/>
                <a:cs typeface="Cambria"/>
                <a:sym typeface="Cambria"/>
              </a:rPr>
              <a:t>:</a:t>
            </a:r>
            <a:r>
              <a:rPr lang="en" b="1" dirty="0">
                <a:solidFill>
                  <a:schemeClr val="dk1"/>
                </a:solidFill>
                <a:latin typeface="Cambria"/>
                <a:ea typeface="Cambria"/>
                <a:sym typeface="Cambria"/>
              </a:rPr>
              <a:t> </a:t>
            </a:r>
            <a:r>
              <a:rPr lang="en">
                <a:latin typeface="Cambria"/>
                <a:ea typeface="Cambria"/>
                <a:sym typeface="Cambria"/>
              </a:rPr>
              <a:t>J. C. Chang,S. R. Hanna</a:t>
            </a:r>
            <a:endParaRPr lang="en">
              <a:latin typeface="Cambria"/>
            </a:endParaRPr>
          </a:p>
          <a:p>
            <a:pPr marL="0" lvl="0" indent="0" algn="just">
              <a:lnSpc>
                <a:spcPct val="114999"/>
              </a:lnSpc>
              <a:spcBef>
                <a:spcPts val="900"/>
              </a:spcBef>
              <a:spcAft>
                <a:spcPts val="0"/>
              </a:spcAft>
              <a:buClr>
                <a:schemeClr val="dk1"/>
              </a:buClr>
              <a:buSzPts val="1100"/>
              <a:buFont typeface="Arial"/>
              <a:buNone/>
            </a:pPr>
            <a:r>
              <a:rPr lang="en" b="1" dirty="0">
                <a:solidFill>
                  <a:schemeClr val="dk1"/>
                </a:solidFill>
                <a:latin typeface="Cambria"/>
                <a:ea typeface="Cambria"/>
                <a:cs typeface="Cambria"/>
                <a:sym typeface="Cambria"/>
              </a:rPr>
              <a:t>Year of Publication:</a:t>
            </a:r>
            <a:r>
              <a:rPr lang="en">
                <a:solidFill>
                  <a:schemeClr val="dk1"/>
                </a:solidFill>
                <a:latin typeface="Cambria"/>
                <a:ea typeface="Cambria"/>
                <a:cs typeface="Cambria"/>
                <a:sym typeface="Cambria"/>
              </a:rPr>
              <a:t> 2004</a:t>
            </a:r>
            <a:endParaRPr>
              <a:solidFill>
                <a:schemeClr val="dk1"/>
              </a:solidFill>
              <a:latin typeface="Cambria"/>
              <a:ea typeface="Cambria"/>
              <a:cs typeface="Cambria"/>
            </a:endParaRPr>
          </a:p>
          <a:p>
            <a:pPr marL="0" indent="0" algn="just">
              <a:spcBef>
                <a:spcPts val="900"/>
              </a:spcBef>
              <a:buClr>
                <a:schemeClr val="dk1"/>
              </a:buClr>
              <a:buSzPts val="1100"/>
              <a:buNone/>
            </a:pPr>
            <a:r>
              <a:rPr lang="en" b="1" dirty="0">
                <a:solidFill>
                  <a:schemeClr val="dk1"/>
                </a:solidFill>
                <a:latin typeface="Cambria"/>
                <a:ea typeface="Cambria"/>
                <a:cs typeface="Cambria"/>
                <a:sym typeface="Cambria"/>
              </a:rPr>
              <a:t>Learnings:</a:t>
            </a:r>
            <a:r>
              <a:rPr lang="en" dirty="0">
                <a:latin typeface="Cambria"/>
                <a:ea typeface="Cambria"/>
                <a:sym typeface="Cambria"/>
              </a:rPr>
              <a:t>This paper reviews methods to evaluate the performance of air quality models, which are tools that predict the fate of gases and </a:t>
            </a:r>
            <a:r>
              <a:rPr lang="en">
                <a:latin typeface="Cambria"/>
                <a:ea typeface="Cambria"/>
                <a:sym typeface="Cambria"/>
              </a:rPr>
              <a:t>aerosols upon their release into the atmosphere. I</a:t>
            </a:r>
            <a:r>
              <a:rPr lang="en" dirty="0">
                <a:latin typeface="Cambria"/>
                <a:ea typeface="Cambria"/>
                <a:sym typeface="Cambria"/>
              </a:rPr>
              <a:t>t is important that these models be properly evaluated.</a:t>
            </a:r>
            <a:endParaRPr lang="en">
              <a:solidFill>
                <a:srgbClr val="595959"/>
              </a:solidFill>
              <a:latin typeface="Cambria"/>
              <a:ea typeface="Cambria"/>
            </a:endParaRPr>
          </a:p>
          <a:p>
            <a:pPr marL="0" indent="0" algn="just">
              <a:lnSpc>
                <a:spcPct val="114999"/>
              </a:lnSpc>
              <a:spcBef>
                <a:spcPts val="900"/>
              </a:spcBef>
              <a:buClr>
                <a:schemeClr val="dk1"/>
              </a:buClr>
              <a:buSzPts val="1100"/>
              <a:buNone/>
            </a:pPr>
            <a:r>
              <a:rPr lang="en" dirty="0"/>
              <a:t> </a:t>
            </a:r>
            <a:r>
              <a:rPr lang="en">
                <a:latin typeface="Cambria"/>
              </a:rPr>
              <a:t>The focus of the current paper is on the statistical evaluation component. It is important that a statistical model evaluation exercise should start with clear definitions of the evaluation objectives and specification of hypotheses to be tested.</a:t>
            </a:r>
          </a:p>
          <a:p>
            <a:pPr marL="0" indent="0" algn="just">
              <a:lnSpc>
                <a:spcPct val="114999"/>
              </a:lnSpc>
              <a:spcBef>
                <a:spcPts val="900"/>
              </a:spcBef>
              <a:buClr>
                <a:schemeClr val="dk1"/>
              </a:buClr>
              <a:buSzPts val="1100"/>
              <a:buNone/>
            </a:pPr>
            <a:endParaRPr lang="en" dirty="0"/>
          </a:p>
          <a:p>
            <a:pPr marL="0" indent="0">
              <a:spcBef>
                <a:spcPts val="900"/>
              </a:spcBef>
              <a:spcAft>
                <a:spcPts val="900"/>
              </a:spcAft>
              <a:buClr>
                <a:schemeClr val="dk1"/>
              </a:buClr>
              <a:buSzPts val="1100"/>
              <a:buNone/>
            </a:pPr>
            <a:endParaRPr dirty="0">
              <a:solidFill>
                <a:srgbClr val="595959"/>
              </a:solidFill>
              <a:latin typeface="Cambria"/>
              <a:ea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175331" y="493455"/>
            <a:ext cx="4792838" cy="499036"/>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a:latin typeface="Cambria"/>
                <a:ea typeface="Cambria"/>
                <a:cs typeface="Cambria"/>
                <a:sym typeface="Cambria"/>
              </a:rPr>
              <a:t>Literature Survey - 2</a:t>
            </a:r>
            <a:endParaRPr lang="en-US" sz="2000" dirty="0"/>
          </a:p>
          <a:p>
            <a:pPr marL="0" lvl="0" indent="0" algn="l" rtl="0">
              <a:spcBef>
                <a:spcPts val="0"/>
              </a:spcBef>
              <a:spcAft>
                <a:spcPts val="0"/>
              </a:spcAft>
              <a:buNone/>
            </a:pPr>
            <a:endParaRPr sz="2000" dirty="0"/>
          </a:p>
        </p:txBody>
      </p:sp>
      <p:sp>
        <p:nvSpPr>
          <p:cNvPr id="147" name="Google Shape;147;p28"/>
          <p:cNvSpPr txBox="1">
            <a:spLocks noGrp="1"/>
          </p:cNvSpPr>
          <p:nvPr>
            <p:ph type="body" idx="1"/>
          </p:nvPr>
        </p:nvSpPr>
        <p:spPr>
          <a:xfrm>
            <a:off x="127005" y="1114142"/>
            <a:ext cx="4718756" cy="7783984"/>
          </a:xfrm>
          <a:prstGeom prst="rect">
            <a:avLst/>
          </a:prstGeom>
        </p:spPr>
        <p:txBody>
          <a:bodyPr spcFirstLastPara="1" wrap="square" lIns="51427" tIns="51427" rIns="51427" bIns="51427" anchor="t" anchorCtr="0">
            <a:noAutofit/>
          </a:bodyPr>
          <a:lstStyle/>
          <a:p>
            <a:pPr marL="0" indent="0" algn="just">
              <a:lnSpc>
                <a:spcPct val="150000"/>
              </a:lnSpc>
              <a:buClr>
                <a:schemeClr val="dk1"/>
              </a:buClr>
              <a:buSzPts val="1100"/>
              <a:buNone/>
            </a:pPr>
            <a:r>
              <a:rPr lang="en" b="1">
                <a:sym typeface="Cambria"/>
              </a:rPr>
              <a:t>APPLYING MACHINE LEARNING TECHNIQUES IN AIR QUALITY PREDICTION </a:t>
            </a:r>
            <a:endParaRPr lang="en-US" b="1"/>
          </a:p>
          <a:p>
            <a:pPr marL="0" indent="0" algn="just">
              <a:lnSpc>
                <a:spcPct val="150000"/>
              </a:lnSpc>
              <a:spcBef>
                <a:spcPts val="900"/>
              </a:spcBef>
              <a:buClr>
                <a:schemeClr val="dk1"/>
              </a:buClr>
              <a:buSzPts val="1100"/>
              <a:buNone/>
            </a:pPr>
            <a:r>
              <a:rPr lang="en" b="1">
                <a:solidFill>
                  <a:schemeClr val="dk1"/>
                </a:solidFill>
                <a:latin typeface="Cambria"/>
                <a:ea typeface="Cambria"/>
                <a:cs typeface="Cambria"/>
                <a:sym typeface="Cambria"/>
              </a:rPr>
              <a:t>Authors: </a:t>
            </a:r>
            <a:r>
              <a:rPr lang="en">
                <a:latin typeface="Cambria"/>
                <a:ea typeface="Cambria"/>
                <a:sym typeface="Cambria"/>
              </a:rPr>
              <a:t>Elias Kalapanidas and Nikolaos Avouris  </a:t>
            </a:r>
            <a:endParaRPr lang="en">
              <a:solidFill>
                <a:schemeClr val="dk1"/>
              </a:solidFill>
              <a:latin typeface="Cambria"/>
              <a:ea typeface="Cambria"/>
            </a:endParaRPr>
          </a:p>
          <a:p>
            <a:pPr marL="0" indent="0" algn="just">
              <a:lnSpc>
                <a:spcPct val="150000"/>
              </a:lnSpc>
              <a:spcBef>
                <a:spcPts val="900"/>
              </a:spcBef>
              <a:buClr>
                <a:schemeClr val="dk1"/>
              </a:buClr>
              <a:buSzPts val="1100"/>
              <a:buNone/>
            </a:pPr>
            <a:r>
              <a:rPr lang="en" b="1">
                <a:solidFill>
                  <a:schemeClr val="dk1"/>
                </a:solidFill>
                <a:latin typeface="Cambria"/>
                <a:ea typeface="Cambria"/>
                <a:cs typeface="Cambria"/>
                <a:sym typeface="Cambria"/>
              </a:rPr>
              <a:t>Year of Publication: </a:t>
            </a:r>
            <a:r>
              <a:rPr lang="en">
                <a:solidFill>
                  <a:schemeClr val="dk1"/>
                </a:solidFill>
                <a:latin typeface="Cambria"/>
                <a:ea typeface="Cambria"/>
                <a:cs typeface="Cambria"/>
                <a:sym typeface="Cambria"/>
              </a:rPr>
              <a:t>1999</a:t>
            </a:r>
            <a:endParaRPr lang="en">
              <a:solidFill>
                <a:schemeClr val="dk1"/>
              </a:solidFill>
              <a:latin typeface="Cambria"/>
              <a:ea typeface="Cambria"/>
              <a:cs typeface="Cambria"/>
            </a:endParaRPr>
          </a:p>
          <a:p>
            <a:pPr marL="0" lvl="0" indent="0" algn="just" rtl="0">
              <a:lnSpc>
                <a:spcPct val="150000"/>
              </a:lnSpc>
              <a:spcBef>
                <a:spcPts val="900"/>
              </a:spcBef>
              <a:spcAft>
                <a:spcPts val="0"/>
              </a:spcAft>
              <a:buClr>
                <a:schemeClr val="dk1"/>
              </a:buClr>
              <a:buSzPts val="1100"/>
              <a:buFont typeface="Arial"/>
              <a:buNone/>
            </a:pPr>
            <a:r>
              <a:rPr lang="en" b="1">
                <a:solidFill>
                  <a:schemeClr val="dk1"/>
                </a:solidFill>
                <a:latin typeface="Cambria"/>
                <a:ea typeface="Cambria"/>
                <a:cs typeface="Cambria"/>
                <a:sym typeface="Cambria"/>
              </a:rPr>
              <a:t>Learnings:</a:t>
            </a:r>
            <a:r>
              <a:rPr lang="en">
                <a:latin typeface="Cambria"/>
                <a:ea typeface="Cambria"/>
                <a:sym typeface="Cambria"/>
              </a:rPr>
              <a:t>The AQOCs are operational </a:t>
            </a:r>
            <a:r>
              <a:rPr lang="en" dirty="0">
                <a:latin typeface="Cambria"/>
                <a:ea typeface="Cambria"/>
                <a:sym typeface="Cambria"/>
              </a:rPr>
              <a:t>units, responsible for managing monitoring networks, processing the collected information, eventually providing on-line assessment of air pollution and its short-term and long-term evolution. Great volumes of data are collected over time in these </a:t>
            </a:r>
            <a:r>
              <a:rPr lang="en">
                <a:latin typeface="Cambria"/>
                <a:ea typeface="Cambria"/>
                <a:sym typeface="Cambria"/>
              </a:rPr>
              <a:t>centres.</a:t>
            </a:r>
            <a:endParaRPr lang="en">
              <a:solidFill>
                <a:schemeClr val="dk1"/>
              </a:solidFill>
              <a:latin typeface="Cambria"/>
            </a:endParaRPr>
          </a:p>
          <a:p>
            <a:pPr marL="0" indent="0" algn="just">
              <a:lnSpc>
                <a:spcPct val="150000"/>
              </a:lnSpc>
              <a:spcBef>
                <a:spcPts val="900"/>
              </a:spcBef>
              <a:buNone/>
            </a:pPr>
            <a:r>
              <a:rPr lang="en">
                <a:latin typeface="Cambria"/>
              </a:rPr>
              <a:t>This paper focuses on applicability of machine learning algorithms in operational conditions of air quality monitoring for predicting the daily peak concentration .</a:t>
            </a:r>
          </a:p>
          <a:p>
            <a:pPr marL="0" indent="0">
              <a:spcBef>
                <a:spcPts val="900"/>
              </a:spcBef>
              <a:spcAft>
                <a:spcPts val="900"/>
              </a:spcAft>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175331" y="1274365"/>
            <a:ext cx="4792838" cy="485430"/>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a:latin typeface="Cambria"/>
                <a:ea typeface="Cambria"/>
                <a:cs typeface="Cambria"/>
                <a:sym typeface="Cambria"/>
              </a:rPr>
              <a:t>Literature Survey - 3</a:t>
            </a:r>
            <a:endParaRPr lang="en-US" sz="2000"/>
          </a:p>
          <a:p>
            <a:pPr marL="0" lvl="0" indent="0" algn="l" rtl="0">
              <a:spcBef>
                <a:spcPts val="0"/>
              </a:spcBef>
              <a:spcAft>
                <a:spcPts val="0"/>
              </a:spcAft>
              <a:buNone/>
            </a:pPr>
            <a:endParaRPr sz="2000" dirty="0"/>
          </a:p>
        </p:txBody>
      </p:sp>
      <p:sp>
        <p:nvSpPr>
          <p:cNvPr id="153" name="Google Shape;153;p29"/>
          <p:cNvSpPr txBox="1">
            <a:spLocks noGrp="1"/>
          </p:cNvSpPr>
          <p:nvPr>
            <p:ph type="body" idx="1"/>
          </p:nvPr>
        </p:nvSpPr>
        <p:spPr>
          <a:xfrm>
            <a:off x="175331" y="1923088"/>
            <a:ext cx="4792838" cy="7146865"/>
          </a:xfrm>
          <a:prstGeom prst="rect">
            <a:avLst/>
          </a:prstGeom>
        </p:spPr>
        <p:txBody>
          <a:bodyPr spcFirstLastPara="1" wrap="square" lIns="51427" tIns="51427" rIns="51427" bIns="51427" anchor="t" anchorCtr="0">
            <a:noAutofit/>
          </a:bodyPr>
          <a:lstStyle/>
          <a:p>
            <a:pPr marL="0" indent="0">
              <a:lnSpc>
                <a:spcPct val="150000"/>
              </a:lnSpc>
              <a:spcBef>
                <a:spcPts val="900"/>
              </a:spcBef>
              <a:buClr>
                <a:schemeClr val="dk1"/>
              </a:buClr>
              <a:buSzPts val="1100"/>
              <a:buNone/>
            </a:pPr>
            <a:r>
              <a:rPr lang="en" b="1">
                <a:latin typeface="Cambria"/>
              </a:rPr>
              <a:t>A Machine Learning Approach for Air Quality Prediction: Model Regularization and Optimization </a:t>
            </a:r>
            <a:endParaRPr lang="en-US" b="1">
              <a:latin typeface="Cambria"/>
            </a:endParaRPr>
          </a:p>
          <a:p>
            <a:pPr marL="0" indent="0">
              <a:lnSpc>
                <a:spcPct val="150000"/>
              </a:lnSpc>
              <a:buClr>
                <a:schemeClr val="dk1"/>
              </a:buClr>
              <a:buSzPts val="1100"/>
              <a:buNone/>
            </a:pPr>
            <a:r>
              <a:rPr lang="en" b="1" dirty="0">
                <a:solidFill>
                  <a:schemeClr val="dk1"/>
                </a:solidFill>
                <a:latin typeface="Cambria"/>
                <a:ea typeface="Cambria"/>
                <a:cs typeface="Cambria"/>
                <a:sym typeface="Cambria"/>
              </a:rPr>
              <a:t>Authors: </a:t>
            </a:r>
            <a:r>
              <a:rPr lang="en" dirty="0">
                <a:solidFill>
                  <a:schemeClr val="dk1"/>
                </a:solidFill>
                <a:latin typeface="Cambria"/>
                <a:ea typeface="Cambria"/>
                <a:cs typeface="Cambria"/>
                <a:sym typeface="Cambria"/>
              </a:rPr>
              <a:t>Dixian Zhu, Changjie Cai,Tianbao </a:t>
            </a:r>
            <a:r>
              <a:rPr lang="en">
                <a:solidFill>
                  <a:schemeClr val="dk1"/>
                </a:solidFill>
                <a:latin typeface="Cambria"/>
                <a:ea typeface="Cambria"/>
                <a:cs typeface="Cambria"/>
                <a:sym typeface="Cambria"/>
              </a:rPr>
              <a:t>Yang,Xum Zhou</a:t>
            </a:r>
            <a:endParaRPr lang="en-US">
              <a:solidFill>
                <a:schemeClr val="dk1"/>
              </a:solidFill>
            </a:endParaRPr>
          </a:p>
          <a:p>
            <a:pPr marL="0" indent="0">
              <a:lnSpc>
                <a:spcPct val="150000"/>
              </a:lnSpc>
              <a:spcBef>
                <a:spcPts val="900"/>
              </a:spcBef>
              <a:buClr>
                <a:schemeClr val="dk1"/>
              </a:buClr>
              <a:buSzPts val="1100"/>
              <a:buNone/>
            </a:pPr>
            <a:r>
              <a:rPr lang="en" b="1" dirty="0">
                <a:solidFill>
                  <a:schemeClr val="dk1"/>
                </a:solidFill>
                <a:latin typeface="Cambria"/>
                <a:ea typeface="Cambria"/>
                <a:cs typeface="Cambria"/>
                <a:sym typeface="Cambria"/>
              </a:rPr>
              <a:t>Year of Publication: </a:t>
            </a:r>
            <a:r>
              <a:rPr lang="en">
                <a:solidFill>
                  <a:schemeClr val="dk1"/>
                </a:solidFill>
                <a:latin typeface="Cambria"/>
                <a:ea typeface="Cambria"/>
                <a:cs typeface="Cambria"/>
                <a:sym typeface="Cambria"/>
              </a:rPr>
              <a:t>2018</a:t>
            </a:r>
            <a:endParaRPr>
              <a:solidFill>
                <a:schemeClr val="dk1"/>
              </a:solidFill>
              <a:latin typeface="Cambria"/>
              <a:ea typeface="Cambria"/>
              <a:cs typeface="Cambria"/>
            </a:endParaRPr>
          </a:p>
          <a:p>
            <a:pPr marL="0" indent="0">
              <a:lnSpc>
                <a:spcPct val="150000"/>
              </a:lnSpc>
              <a:spcBef>
                <a:spcPts val="900"/>
              </a:spcBef>
              <a:buClr>
                <a:schemeClr val="dk1"/>
              </a:buClr>
              <a:buSzPts val="1100"/>
              <a:buNone/>
            </a:pPr>
            <a:r>
              <a:rPr lang="en" b="1">
                <a:solidFill>
                  <a:schemeClr val="dk1"/>
                </a:solidFill>
                <a:latin typeface="Cambria"/>
                <a:ea typeface="Cambria"/>
                <a:cs typeface="Cambria"/>
                <a:sym typeface="Cambria"/>
              </a:rPr>
              <a:t>Learnings: </a:t>
            </a:r>
            <a:r>
              <a:rPr lang="en" dirty="0">
                <a:solidFill>
                  <a:schemeClr val="dk1"/>
                </a:solidFill>
                <a:latin typeface="Cambria"/>
                <a:ea typeface="Cambria"/>
                <a:cs typeface="Cambria"/>
                <a:sym typeface="Cambria"/>
              </a:rPr>
              <a:t> </a:t>
            </a:r>
            <a:r>
              <a:rPr lang="en">
                <a:solidFill>
                  <a:schemeClr val="dk1"/>
                </a:solidFill>
                <a:latin typeface="Cambria"/>
                <a:ea typeface="Cambria"/>
                <a:sym typeface="Cambria"/>
              </a:rPr>
              <a:t>I</a:t>
            </a:r>
            <a:r>
              <a:rPr lang="en">
                <a:latin typeface="Cambria"/>
                <a:ea typeface="Cambria"/>
                <a:sym typeface="Cambria"/>
              </a:rPr>
              <a:t>n this paper, we tackle air quality forecasting by using machine learning approaches to predict the hourly concentration of air pollutants (e.g., ozone, particle matter ( PM2.5 ) and sulfur dioxide). Machine learning, as one of the most popular techniques, is able to efficiently train a model on big data by using large-scale optimization algorithms.</a:t>
            </a:r>
            <a:endParaRPr lang="en" dirty="0">
              <a:solidFill>
                <a:schemeClr val="dk1"/>
              </a:solidFill>
              <a:latin typeface="Cambria"/>
              <a:ea typeface="Cambria"/>
              <a:cs typeface="Cambria"/>
            </a:endParaRPr>
          </a:p>
          <a:p>
            <a:pPr marL="0" indent="0">
              <a:lnSpc>
                <a:spcPct val="150000"/>
              </a:lnSpc>
              <a:spcBef>
                <a:spcPts val="900"/>
              </a:spcBef>
              <a:buClr>
                <a:schemeClr val="dk1"/>
              </a:buClr>
              <a:buSzPts val="1100"/>
              <a:buNone/>
            </a:pPr>
            <a:r>
              <a:rPr lang="en">
                <a:latin typeface="Cambria"/>
              </a:rPr>
              <a:t>This model enables us to select a good model </a:t>
            </a:r>
            <a:r>
              <a:rPr lang="en" dirty="0">
                <a:latin typeface="Cambria"/>
              </a:rPr>
              <a:t>with different regularization techniques.</a:t>
            </a:r>
          </a:p>
          <a:p>
            <a:pPr marL="0" lvl="0" indent="0" algn="l" rtl="0">
              <a:spcBef>
                <a:spcPts val="900"/>
              </a:spcBef>
              <a:buNone/>
            </a:pPr>
            <a:endParaRPr dirty="0">
              <a:latin typeface="Cambria"/>
              <a:ea typeface="Cambria"/>
              <a:cs typeface="Cambria"/>
            </a:endParaRPr>
          </a:p>
          <a:p>
            <a:pPr marL="0" indent="0">
              <a:spcBef>
                <a:spcPts val="900"/>
              </a:spcBef>
              <a:spcAft>
                <a:spcPts val="900"/>
              </a:spcAft>
              <a:buNone/>
            </a:pPr>
            <a:endParaRPr lang="en-US" dirty="0">
              <a:latin typeface="Cambria"/>
              <a:ea typeface="Cambria"/>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PROPOSED WORK</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175331" y="1423773"/>
            <a:ext cx="4792838" cy="444608"/>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None/>
            </a:pPr>
            <a:r>
              <a:rPr lang="en" sz="2000">
                <a:latin typeface="Cambria"/>
                <a:ea typeface="Cambria"/>
                <a:cs typeface="Cambria"/>
                <a:sym typeface="Cambria"/>
              </a:rPr>
              <a:t>Proposed Work</a:t>
            </a:r>
            <a:endParaRPr lang="en-US" sz="2000">
              <a:latin typeface="Cambria"/>
              <a:ea typeface="Cambria"/>
              <a:cs typeface="Cambria"/>
            </a:endParaRPr>
          </a:p>
        </p:txBody>
      </p:sp>
      <p:sp>
        <p:nvSpPr>
          <p:cNvPr id="164" name="Google Shape;164;p31"/>
          <p:cNvSpPr txBox="1">
            <a:spLocks noGrp="1"/>
          </p:cNvSpPr>
          <p:nvPr>
            <p:ph type="body" idx="1"/>
          </p:nvPr>
        </p:nvSpPr>
        <p:spPr>
          <a:xfrm>
            <a:off x="175331" y="2375524"/>
            <a:ext cx="4792838" cy="4862455"/>
          </a:xfrm>
          <a:prstGeom prst="rect">
            <a:avLst/>
          </a:prstGeom>
        </p:spPr>
        <p:txBody>
          <a:bodyPr spcFirstLastPara="1" wrap="square" lIns="51427" tIns="51427" rIns="51427" bIns="51427" anchor="t" anchorCtr="0">
            <a:noAutofit/>
          </a:bodyPr>
          <a:lstStyle/>
          <a:p>
            <a:pPr indent="-192405" algn="just">
              <a:lnSpc>
                <a:spcPct val="114999"/>
              </a:lnSpc>
              <a:buClr>
                <a:schemeClr val="dk1"/>
              </a:buClr>
              <a:buSzPts val="1600"/>
            </a:pPr>
            <a:r>
              <a:rPr lang="en-US">
                <a:latin typeface="Cambria"/>
              </a:rPr>
              <a:t>Three types of classification algorithm is used in this model. The classification algorithm is used to find the accuracy rate and best fit of the parameters. The classification algorithms used here are</a:t>
            </a:r>
            <a:endParaRPr lang="en" dirty="0">
              <a:latin typeface="Cambria"/>
            </a:endParaRPr>
          </a:p>
          <a:p>
            <a:pPr indent="-192405">
              <a:lnSpc>
                <a:spcPct val="114999"/>
              </a:lnSpc>
              <a:buClr>
                <a:schemeClr val="dk1"/>
              </a:buClr>
              <a:buSzPts val="1600"/>
            </a:pPr>
            <a:endParaRPr lang="en" dirty="0">
              <a:latin typeface="Cambria"/>
            </a:endParaRPr>
          </a:p>
          <a:p>
            <a:pPr indent="-192405">
              <a:lnSpc>
                <a:spcPct val="114999"/>
              </a:lnSpc>
              <a:buClr>
                <a:schemeClr val="dk1"/>
              </a:buClr>
              <a:buSzPts val="1600"/>
            </a:pPr>
            <a:endParaRPr lang="en" dirty="0">
              <a:latin typeface="Cambria"/>
            </a:endParaRPr>
          </a:p>
          <a:p>
            <a:pPr lvl="2" indent="-178435">
              <a:lnSpc>
                <a:spcPct val="114999"/>
              </a:lnSpc>
              <a:buClr>
                <a:schemeClr val="dk1"/>
              </a:buClr>
              <a:buSzPts val="1600"/>
            </a:pPr>
            <a:r>
              <a:rPr lang="en-US" sz="1800">
                <a:latin typeface="Cambria"/>
              </a:rPr>
              <a:t>Linear Regression</a:t>
            </a:r>
            <a:endParaRPr lang="en" sz="1800" dirty="0">
              <a:latin typeface="Cambria"/>
            </a:endParaRPr>
          </a:p>
          <a:p>
            <a:pPr lvl="2" indent="-178435">
              <a:lnSpc>
                <a:spcPct val="114999"/>
              </a:lnSpc>
              <a:buClr>
                <a:schemeClr val="dk1"/>
              </a:buClr>
              <a:buSzPts val="1600"/>
            </a:pPr>
            <a:endParaRPr lang="en" sz="1800" dirty="0">
              <a:latin typeface="Cambria"/>
            </a:endParaRPr>
          </a:p>
          <a:p>
            <a:pPr lvl="2" indent="-178435">
              <a:lnSpc>
                <a:spcPct val="114999"/>
              </a:lnSpc>
              <a:buClr>
                <a:schemeClr val="dk1"/>
              </a:buClr>
              <a:buSzPts val="1600"/>
            </a:pPr>
            <a:r>
              <a:rPr lang="en-US" sz="1800">
                <a:latin typeface="Cambria"/>
              </a:rPr>
              <a:t>Support Vector Machine</a:t>
            </a:r>
            <a:endParaRPr lang="en" sz="1800" dirty="0">
              <a:latin typeface="Cambria"/>
            </a:endParaRPr>
          </a:p>
          <a:p>
            <a:pPr lvl="2" indent="-178435">
              <a:lnSpc>
                <a:spcPct val="114999"/>
              </a:lnSpc>
              <a:buClr>
                <a:schemeClr val="dk1"/>
              </a:buClr>
              <a:buSzPts val="1600"/>
            </a:pPr>
            <a:endParaRPr lang="en" sz="1800" dirty="0">
              <a:latin typeface="Cambria"/>
            </a:endParaRPr>
          </a:p>
          <a:p>
            <a:pPr lvl="2" indent="-178435">
              <a:lnSpc>
                <a:spcPct val="114999"/>
              </a:lnSpc>
              <a:buClr>
                <a:schemeClr val="dk1"/>
              </a:buClr>
              <a:buSzPts val="1600"/>
            </a:pPr>
            <a:r>
              <a:rPr lang="en-US" sz="1800">
                <a:latin typeface="Cambria"/>
              </a:rPr>
              <a:t>Decision Tree</a:t>
            </a:r>
            <a:endParaRPr lang="en" sz="1800" dirty="0">
              <a:latin typeface="Cambria"/>
            </a:endParaRPr>
          </a:p>
          <a:p>
            <a:pPr marL="257175" lvl="0" indent="-185420" algn="l">
              <a:lnSpc>
                <a:spcPct val="200000"/>
              </a:lnSpc>
              <a:spcBef>
                <a:spcPts val="0"/>
              </a:spcBef>
              <a:spcAft>
                <a:spcPts val="0"/>
              </a:spcAft>
              <a:buClr>
                <a:schemeClr val="dk1"/>
              </a:buClr>
              <a:buSzPts val="1600"/>
              <a:buAutoNum type="alphaLcParenR"/>
            </a:pPr>
            <a:endParaRPr lang="en" b="1" dirty="0">
              <a:solidFill>
                <a:schemeClr val="dk1"/>
              </a:solidFill>
              <a:latin typeface="Cambria"/>
              <a:ea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175331" y="1859201"/>
            <a:ext cx="4792838" cy="322144"/>
          </a:xfrm>
          <a:prstGeom prst="rect">
            <a:avLst/>
          </a:prstGeom>
        </p:spPr>
        <p:txBody>
          <a:bodyPr spcFirstLastPara="1" wrap="square" lIns="51427" tIns="51427" rIns="51427" bIns="51427" anchor="t" anchorCtr="0">
            <a:noAutofit/>
          </a:bodyPr>
          <a:lstStyle/>
          <a:p>
            <a:r>
              <a:rPr lang="en" sz="2000">
                <a:latin typeface="Cambria"/>
                <a:ea typeface="Cambria"/>
                <a:cs typeface="Cambria"/>
              </a:rPr>
              <a:t>Architecture for Air Auality Analysis</a:t>
            </a:r>
          </a:p>
        </p:txBody>
      </p:sp>
      <p:pic>
        <p:nvPicPr>
          <p:cNvPr id="2" name="Picture 2">
            <a:extLst>
              <a:ext uri="{FF2B5EF4-FFF2-40B4-BE49-F238E27FC236}">
                <a16:creationId xmlns:a16="http://schemas.microsoft.com/office/drawing/2014/main" id="{90082B34-FA54-435F-8D9F-9D04C9FA4AA8}"/>
              </a:ext>
            </a:extLst>
          </p:cNvPr>
          <p:cNvPicPr>
            <a:picLocks noChangeAspect="1"/>
          </p:cNvPicPr>
          <p:nvPr/>
        </p:nvPicPr>
        <p:blipFill>
          <a:blip r:embed="rId3"/>
          <a:stretch>
            <a:fillRect/>
          </a:stretch>
        </p:blipFill>
        <p:spPr>
          <a:xfrm>
            <a:off x="179615" y="3020639"/>
            <a:ext cx="4961163" cy="3674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5" name="Title 4">
            <a:extLst>
              <a:ext uri="{FF2B5EF4-FFF2-40B4-BE49-F238E27FC236}">
                <a16:creationId xmlns:a16="http://schemas.microsoft.com/office/drawing/2014/main" id="{26B572D2-C73C-4C45-A86B-19F5B62451C0}"/>
              </a:ext>
            </a:extLst>
          </p:cNvPr>
          <p:cNvSpPr>
            <a:spLocks noGrp="1"/>
          </p:cNvSpPr>
          <p:nvPr>
            <p:ph type="title"/>
          </p:nvPr>
        </p:nvSpPr>
        <p:spPr/>
        <p:txBody>
          <a:bodyPr/>
          <a:lstStyle/>
          <a:p>
            <a:r>
              <a:rPr lang="en-US" sz="2000" b="1">
                <a:latin typeface="Cambria"/>
              </a:rPr>
              <a:t>                   Linear Regression</a:t>
            </a:r>
          </a:p>
        </p:txBody>
      </p:sp>
      <p:sp>
        <p:nvSpPr>
          <p:cNvPr id="8" name="Title 4">
            <a:extLst>
              <a:ext uri="{FF2B5EF4-FFF2-40B4-BE49-F238E27FC236}">
                <a16:creationId xmlns:a16="http://schemas.microsoft.com/office/drawing/2014/main" id="{0148A555-2971-4D32-8BFB-640C5D14F1C0}"/>
              </a:ext>
            </a:extLst>
          </p:cNvPr>
          <p:cNvSpPr txBox="1">
            <a:spLocks/>
          </p:cNvSpPr>
          <p:nvPr/>
        </p:nvSpPr>
        <p:spPr>
          <a:xfrm>
            <a:off x="110017" y="2685270"/>
            <a:ext cx="4792838" cy="54948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800">
                <a:latin typeface="Cambria"/>
              </a:rPr>
              <a:t>Simple linear regression is useful for finding relationship between two continuous variables. One is predictor or independent variable and other is</a:t>
            </a:r>
            <a:endParaRPr lang="en-US" sz="1800" dirty="0">
              <a:latin typeface="Cambria"/>
            </a:endParaRPr>
          </a:p>
          <a:p>
            <a:r>
              <a:rPr lang="en-US" sz="1800">
                <a:latin typeface="Cambria"/>
              </a:rPr>
              <a:t>response or dependent variable. It looks for statistical relationship but not deterministic relationship. Relationship  between  two  variables  is  said  to  be deterministic if one variable can be accurately expressed by the other.</a:t>
            </a:r>
            <a:endParaRPr lang="en-US" sz="1800" dirty="0">
              <a:latin typeface="Cambria"/>
            </a:endParaRPr>
          </a:p>
          <a:p>
            <a:endParaRPr lang="en-US" sz="1800" dirty="0">
              <a:latin typeface="Cambria"/>
            </a:endParaRPr>
          </a:p>
          <a:p>
            <a:r>
              <a:rPr lang="en-US" sz="1800">
                <a:latin typeface="Cambria"/>
              </a:rPr>
              <a:t>Linear regression performs the task to predict a dependent variable value (y) based on a given independent variable (x). So, this regression technique finds out a linear relationship between x (input) and y(output)</a:t>
            </a:r>
            <a:endParaRPr lang="en-US" sz="1800" dirty="0">
              <a:latin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3" name="Text Placeholder 2">
            <a:extLst>
              <a:ext uri="{FF2B5EF4-FFF2-40B4-BE49-F238E27FC236}">
                <a16:creationId xmlns:a16="http://schemas.microsoft.com/office/drawing/2014/main" id="{E8C39FFA-3D54-41AE-8B82-D8E9B0D56072}"/>
              </a:ext>
            </a:extLst>
          </p:cNvPr>
          <p:cNvSpPr>
            <a:spLocks noGrp="1"/>
          </p:cNvSpPr>
          <p:nvPr>
            <p:ph type="body" idx="1"/>
          </p:nvPr>
        </p:nvSpPr>
        <p:spPr>
          <a:xfrm>
            <a:off x="243367" y="1667844"/>
            <a:ext cx="4792838" cy="7107742"/>
          </a:xfrm>
        </p:spPr>
        <p:txBody>
          <a:bodyPr/>
          <a:lstStyle/>
          <a:p>
            <a:pPr marL="64770" indent="0" algn="just">
              <a:buNone/>
            </a:pPr>
            <a:r>
              <a:rPr lang="en-US">
                <a:latin typeface="Cambria"/>
              </a:rPr>
              <a:t>“Support Vector Machine” (SVM) is a supervised machine learning algorithm which can be used for both classification or regression challenges.</a:t>
            </a:r>
          </a:p>
          <a:p>
            <a:pPr marL="64770" indent="0" algn="just">
              <a:lnSpc>
                <a:spcPct val="114999"/>
              </a:lnSpc>
              <a:buNone/>
            </a:pPr>
            <a:endParaRPr lang="en-US" dirty="0">
              <a:latin typeface="Cambria"/>
            </a:endParaRPr>
          </a:p>
          <a:p>
            <a:pPr marL="64770" indent="0" algn="just">
              <a:lnSpc>
                <a:spcPct val="114999"/>
              </a:lnSpc>
              <a:buNone/>
            </a:pPr>
            <a:r>
              <a:rPr lang="en-US">
                <a:latin typeface="Cambria"/>
              </a:rPr>
              <a:t>However, it is mostly used in classification problems. In this algorithm, we plot each data item as a point in n-dimensional space (where n is number of features you have) with the value of each feature being the value of a particular coordinate.</a:t>
            </a:r>
          </a:p>
          <a:p>
            <a:pPr indent="-192405" algn="just">
              <a:lnSpc>
                <a:spcPct val="114999"/>
              </a:lnSpc>
            </a:pPr>
            <a:endParaRPr lang="en-US" dirty="0">
              <a:latin typeface="Cambria"/>
            </a:endParaRPr>
          </a:p>
          <a:p>
            <a:pPr indent="-192405">
              <a:lnSpc>
                <a:spcPct val="114999"/>
              </a:lnSpc>
            </a:pPr>
            <a:r>
              <a:rPr lang="en-US">
                <a:latin typeface="Cambria"/>
              </a:rPr>
              <a:t>Pros:</a:t>
            </a:r>
            <a:endParaRPr lang="en-US"/>
          </a:p>
          <a:p>
            <a:pPr indent="-192405">
              <a:lnSpc>
                <a:spcPct val="114999"/>
              </a:lnSpc>
              <a:buNone/>
            </a:pPr>
            <a:r>
              <a:rPr lang="en-US" dirty="0">
                <a:latin typeface="Cambria"/>
              </a:rPr>
              <a:t>  It uses a subset of training points </a:t>
            </a:r>
            <a:r>
              <a:rPr lang="en-US">
                <a:latin typeface="Cambria"/>
              </a:rPr>
              <a:t>in     the decision function (called support </a:t>
            </a:r>
            <a:r>
              <a:rPr lang="en-US" dirty="0">
                <a:latin typeface="Cambria"/>
              </a:rPr>
              <a:t>vectors), so it is also memory efficient.</a:t>
            </a:r>
            <a:endParaRPr lang="en-US" dirty="0"/>
          </a:p>
          <a:p>
            <a:pPr marL="64770" indent="0">
              <a:lnSpc>
                <a:spcPct val="114999"/>
              </a:lnSpc>
              <a:buNone/>
            </a:pPr>
            <a:endParaRPr lang="en-US" dirty="0">
              <a:latin typeface="Cambria"/>
            </a:endParaRPr>
          </a:p>
          <a:p>
            <a:pPr indent="-192405">
              <a:lnSpc>
                <a:spcPct val="114999"/>
              </a:lnSpc>
            </a:pPr>
            <a:r>
              <a:rPr lang="en-US">
                <a:latin typeface="Cambria"/>
              </a:rPr>
              <a:t>Cons:</a:t>
            </a:r>
            <a:endParaRPr lang="en-US"/>
          </a:p>
          <a:p>
            <a:pPr marL="64770" indent="0">
              <a:lnSpc>
                <a:spcPct val="114999"/>
              </a:lnSpc>
              <a:buNone/>
            </a:pPr>
            <a:r>
              <a:rPr lang="en-US">
                <a:latin typeface="Cambria"/>
              </a:rPr>
              <a:t>  </a:t>
            </a:r>
            <a:r>
              <a:rPr lang="en-US" sz="1800">
                <a:latin typeface="Cambria"/>
              </a:rPr>
              <a:t>It also doesn’t perform very well, when the data set has more noise i.e. target classes are overlapping.</a:t>
            </a:r>
            <a:endParaRPr lang="en-US" sz="1800"/>
          </a:p>
          <a:p>
            <a:pPr lvl="4" indent="-178435">
              <a:lnSpc>
                <a:spcPct val="114999"/>
              </a:lnSpc>
            </a:pPr>
            <a:endParaRPr lang="en-US" dirty="0"/>
          </a:p>
          <a:p>
            <a:pPr indent="-192405">
              <a:lnSpc>
                <a:spcPct val="114999"/>
              </a:lnSpc>
            </a:pPr>
            <a:endParaRPr lang="en-US" dirty="0">
              <a:latin typeface="Cambria"/>
            </a:endParaRPr>
          </a:p>
          <a:p>
            <a:pPr indent="-192405">
              <a:lnSpc>
                <a:spcPct val="114999"/>
              </a:lnSpc>
            </a:pPr>
            <a:endParaRPr lang="en-US" dirty="0">
              <a:latin typeface="Cambria"/>
            </a:endParaRPr>
          </a:p>
        </p:txBody>
      </p:sp>
      <p:sp>
        <p:nvSpPr>
          <p:cNvPr id="5" name="Title 4">
            <a:extLst>
              <a:ext uri="{FF2B5EF4-FFF2-40B4-BE49-F238E27FC236}">
                <a16:creationId xmlns:a16="http://schemas.microsoft.com/office/drawing/2014/main" id="{E9056F2B-B19D-4EEC-B95A-226A70CCCAF9}"/>
              </a:ext>
            </a:extLst>
          </p:cNvPr>
          <p:cNvSpPr>
            <a:spLocks noGrp="1"/>
          </p:cNvSpPr>
          <p:nvPr>
            <p:ph type="title"/>
          </p:nvPr>
        </p:nvSpPr>
        <p:spPr/>
        <p:txBody>
          <a:bodyPr/>
          <a:lstStyle/>
          <a:p>
            <a:r>
              <a:rPr lang="en-US" sz="2000" b="1">
                <a:latin typeface="Cambria"/>
              </a:rPr>
              <a:t>               Support Vector Machine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34D8-2F3F-4EEA-B35E-D682CD1176CA}"/>
              </a:ext>
            </a:extLst>
          </p:cNvPr>
          <p:cNvSpPr>
            <a:spLocks noGrp="1"/>
          </p:cNvSpPr>
          <p:nvPr>
            <p:ph type="title"/>
          </p:nvPr>
        </p:nvSpPr>
        <p:spPr/>
        <p:txBody>
          <a:bodyPr/>
          <a:lstStyle/>
          <a:p>
            <a:r>
              <a:rPr lang="en-US" sz="2000" b="1">
                <a:latin typeface="Cambria"/>
              </a:rPr>
              <a:t>                        Decision Tree</a:t>
            </a:r>
          </a:p>
        </p:txBody>
      </p:sp>
      <p:sp>
        <p:nvSpPr>
          <p:cNvPr id="3" name="Text Placeholder 2">
            <a:extLst>
              <a:ext uri="{FF2B5EF4-FFF2-40B4-BE49-F238E27FC236}">
                <a16:creationId xmlns:a16="http://schemas.microsoft.com/office/drawing/2014/main" id="{57274EEE-57D3-4A86-970C-F54A260DB2FA}"/>
              </a:ext>
            </a:extLst>
          </p:cNvPr>
          <p:cNvSpPr>
            <a:spLocks noGrp="1"/>
          </p:cNvSpPr>
          <p:nvPr>
            <p:ph type="body" idx="1"/>
          </p:nvPr>
        </p:nvSpPr>
        <p:spPr/>
        <p:txBody>
          <a:bodyPr/>
          <a:lstStyle/>
          <a:p>
            <a:pPr marL="64770" indent="0">
              <a:buNone/>
            </a:pPr>
            <a:r>
              <a:rPr lang="en-US">
                <a:latin typeface="Cambria"/>
              </a:rPr>
              <a:t>Decision Tree Analysis is a general, predictive modelling tool that has applications spanning a number of different areas. </a:t>
            </a:r>
          </a:p>
          <a:p>
            <a:pPr marL="64770" indent="0">
              <a:lnSpc>
                <a:spcPct val="114999"/>
              </a:lnSpc>
              <a:buNone/>
            </a:pPr>
            <a:endParaRPr lang="en-US" dirty="0">
              <a:latin typeface="Cambria"/>
            </a:endParaRPr>
          </a:p>
          <a:p>
            <a:pPr marL="64770" indent="0">
              <a:lnSpc>
                <a:spcPct val="114999"/>
              </a:lnSpc>
              <a:buNone/>
            </a:pPr>
            <a:r>
              <a:rPr lang="en-US">
                <a:latin typeface="Cambria"/>
              </a:rPr>
              <a:t>In general, decision trees</a:t>
            </a:r>
          </a:p>
          <a:p>
            <a:pPr marL="64770" indent="0">
              <a:lnSpc>
                <a:spcPct val="114999"/>
              </a:lnSpc>
              <a:buNone/>
            </a:pPr>
            <a:r>
              <a:rPr lang="en-US">
                <a:latin typeface="Cambria"/>
              </a:rPr>
              <a:t>are constructed via an algorithmic approach that identifies ways to split a data set based on different conditions. It is one of the most widely used and practical methods for supervised learning. </a:t>
            </a:r>
          </a:p>
          <a:p>
            <a:pPr marL="64770" indent="0">
              <a:lnSpc>
                <a:spcPct val="114999"/>
              </a:lnSpc>
              <a:buNone/>
            </a:pPr>
            <a:endParaRPr lang="en-US" dirty="0">
              <a:latin typeface="Cambria"/>
            </a:endParaRPr>
          </a:p>
          <a:p>
            <a:pPr marL="64770" indent="0">
              <a:lnSpc>
                <a:spcPct val="114999"/>
              </a:lnSpc>
              <a:buNone/>
            </a:pPr>
            <a:r>
              <a:rPr lang="en-US">
                <a:latin typeface="Cambria"/>
              </a:rPr>
              <a:t>Decision Trees are a non- parametric supervised learning method used for both classification and regression tasks. The goal is to create a model that predicts the value of a target variable by learning simple decision rules inferred from the data features.</a:t>
            </a:r>
          </a:p>
        </p:txBody>
      </p:sp>
    </p:spTree>
    <p:extLst>
      <p:ext uri="{BB962C8B-B14F-4D97-AF65-F5344CB8AC3E}">
        <p14:creationId xmlns:p14="http://schemas.microsoft.com/office/powerpoint/2010/main" val="331199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75331" y="791156"/>
            <a:ext cx="4792838" cy="501062"/>
          </a:xfrm>
          <a:prstGeom prst="rect">
            <a:avLst/>
          </a:prstGeom>
        </p:spPr>
        <p:txBody>
          <a:bodyPr spcFirstLastPara="1" wrap="square" lIns="51427" tIns="51427" rIns="51427" bIns="51427" anchor="t" anchorCtr="0">
            <a:noAutofit/>
          </a:bodyPr>
          <a:lstStyle/>
          <a:p>
            <a:pPr>
              <a:buSzPts val="1100"/>
            </a:pPr>
            <a:r>
              <a:rPr lang="en" sz="2000" b="1">
                <a:latin typeface="Cambria"/>
                <a:ea typeface="Cambria"/>
                <a:cs typeface="Cambria"/>
                <a:sym typeface="Cambria"/>
              </a:rPr>
              <a:t>Abstract  - Analysis of Air Quality</a:t>
            </a:r>
            <a:endParaRPr lang="en-US" sz="2000" b="1">
              <a:latin typeface="Cambria"/>
              <a:ea typeface="Cambria"/>
              <a:cs typeface="Cambria"/>
            </a:endParaRPr>
          </a:p>
          <a:p>
            <a:pPr marL="0" lvl="0" indent="0" algn="l" rtl="0">
              <a:spcBef>
                <a:spcPts val="0"/>
              </a:spcBef>
              <a:spcAft>
                <a:spcPts val="0"/>
              </a:spcAft>
              <a:buClr>
                <a:schemeClr val="dk1"/>
              </a:buClr>
              <a:buSzPts val="1100"/>
              <a:buFont typeface="Arial"/>
              <a:buNone/>
            </a:pPr>
            <a:endParaRPr sz="2000" b="1" dirty="0">
              <a:latin typeface="Cambria"/>
              <a:ea typeface="Cambria"/>
              <a:cs typeface="Cambria"/>
            </a:endParaRPr>
          </a:p>
        </p:txBody>
      </p:sp>
      <p:sp>
        <p:nvSpPr>
          <p:cNvPr id="83" name="Google Shape;83;p17"/>
          <p:cNvSpPr txBox="1">
            <a:spLocks noGrp="1"/>
          </p:cNvSpPr>
          <p:nvPr>
            <p:ph type="body" idx="1"/>
          </p:nvPr>
        </p:nvSpPr>
        <p:spPr>
          <a:xfrm>
            <a:off x="175331" y="1300451"/>
            <a:ext cx="4792838" cy="6073600"/>
          </a:xfrm>
          <a:prstGeom prst="rect">
            <a:avLst/>
          </a:prstGeom>
        </p:spPr>
        <p:txBody>
          <a:bodyPr spcFirstLastPara="1" wrap="square" lIns="51427" tIns="51427" rIns="51427" bIns="51427" anchor="t" anchorCtr="0">
            <a:noAutofit/>
          </a:bodyPr>
          <a:lstStyle/>
          <a:p>
            <a:pPr marL="0" indent="257175" algn="just">
              <a:lnSpc>
                <a:spcPct val="200000"/>
              </a:lnSpc>
              <a:buNone/>
            </a:pPr>
            <a:r>
              <a:rPr lang="en-US">
                <a:highlight>
                  <a:srgbClr val="FFFFFF"/>
                </a:highlight>
                <a:latin typeface="Cambria"/>
              </a:rPr>
              <a:t>Monitoring air quality has become one of the  most essential activities in many areas today. The quality of air is adversely affected due to various forms of pollution caused by transportation, electricity, fuel uses etc. The deposition of harmful gases is creating a serious threat for the quality of life. With increasing air pollution, we need to implement efficient air quality monitoring models which collect information about the concentration of air pollutants and provide assessment of air pollution in each area. Hence, air quality evaluation and prediction has become an important research area. </a:t>
            </a:r>
            <a:endParaRPr lang="en-US">
              <a:latin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E305A1-D3A0-440B-9AAD-CB52982BC430}"/>
              </a:ext>
            </a:extLst>
          </p:cNvPr>
          <p:cNvSpPr>
            <a:spLocks noGrp="1"/>
          </p:cNvSpPr>
          <p:nvPr>
            <p:ph type="body" idx="1"/>
          </p:nvPr>
        </p:nvSpPr>
        <p:spPr>
          <a:xfrm>
            <a:off x="175331" y="388773"/>
            <a:ext cx="4792838" cy="7733671"/>
          </a:xfrm>
        </p:spPr>
        <p:txBody>
          <a:bodyPr/>
          <a:lstStyle/>
          <a:p>
            <a:pPr marL="64770" indent="0">
              <a:lnSpc>
                <a:spcPct val="150000"/>
              </a:lnSpc>
              <a:buNone/>
            </a:pPr>
            <a:r>
              <a:rPr lang="en-US">
                <a:latin typeface="Cambria"/>
              </a:rPr>
              <a:t>A general algorithm for a decision tree can be described as follows:</a:t>
            </a:r>
            <a:endParaRPr lang="en-US"/>
          </a:p>
          <a:p>
            <a:pPr indent="-192405">
              <a:lnSpc>
                <a:spcPct val="150000"/>
              </a:lnSpc>
            </a:pPr>
            <a:endParaRPr lang="en-US" dirty="0">
              <a:latin typeface="Cambria"/>
            </a:endParaRPr>
          </a:p>
          <a:p>
            <a:pPr indent="-192405">
              <a:lnSpc>
                <a:spcPct val="150000"/>
              </a:lnSpc>
            </a:pPr>
            <a:r>
              <a:rPr lang="en-US">
                <a:latin typeface="Cambria"/>
              </a:rPr>
              <a:t>Pick the best attribute/feature. The best attribute is one which best splits or separates the data.</a:t>
            </a:r>
          </a:p>
          <a:p>
            <a:pPr indent="-192405">
              <a:lnSpc>
                <a:spcPct val="150000"/>
              </a:lnSpc>
            </a:pPr>
            <a:r>
              <a:rPr lang="en-US">
                <a:latin typeface="Cambria"/>
              </a:rPr>
              <a:t>Ask the relevant question.</a:t>
            </a:r>
          </a:p>
          <a:p>
            <a:pPr indent="-192405">
              <a:lnSpc>
                <a:spcPct val="150000"/>
              </a:lnSpc>
            </a:pPr>
            <a:r>
              <a:rPr lang="en-US">
                <a:latin typeface="Cambria"/>
              </a:rPr>
              <a:t>Follow the answer path.</a:t>
            </a:r>
          </a:p>
          <a:p>
            <a:pPr indent="-192405">
              <a:lnSpc>
                <a:spcPct val="150000"/>
              </a:lnSpc>
            </a:pPr>
            <a:r>
              <a:rPr lang="en-US">
                <a:latin typeface="Cambria"/>
              </a:rPr>
              <a:t>Go to step 1 until you arrive to the answer.</a:t>
            </a:r>
          </a:p>
          <a:p>
            <a:pPr indent="-192405">
              <a:lnSpc>
                <a:spcPct val="150000"/>
              </a:lnSpc>
            </a:pPr>
            <a:r>
              <a:rPr lang="en-US">
                <a:latin typeface="Cambria"/>
              </a:rPr>
              <a:t>Pros:</a:t>
            </a:r>
            <a:endParaRPr lang="en-US"/>
          </a:p>
          <a:p>
            <a:pPr indent="-192405">
              <a:lnSpc>
                <a:spcPct val="114999"/>
              </a:lnSpc>
              <a:buNone/>
            </a:pPr>
            <a:r>
              <a:rPr lang="en-US">
                <a:latin typeface="Cambria"/>
              </a:rPr>
              <a:t>    Can handle both numerical and categorical data. Can also handle multi-output problems.</a:t>
            </a:r>
          </a:p>
          <a:p>
            <a:pPr indent="-192405">
              <a:lnSpc>
                <a:spcPct val="150000"/>
              </a:lnSpc>
            </a:pPr>
            <a:r>
              <a:rPr lang="en-US">
                <a:latin typeface="Cambria"/>
              </a:rPr>
              <a:t>Cons:</a:t>
            </a:r>
            <a:endParaRPr lang="en-US" dirty="0">
              <a:latin typeface="Cambria"/>
            </a:endParaRPr>
          </a:p>
          <a:p>
            <a:pPr marL="64770" indent="0">
              <a:lnSpc>
                <a:spcPct val="150000"/>
              </a:lnSpc>
              <a:buNone/>
            </a:pPr>
            <a:r>
              <a:rPr lang="en-US" dirty="0">
                <a:latin typeface="Cambria"/>
              </a:rPr>
              <a:t>    Decision trees can be unstable </a:t>
            </a:r>
            <a:r>
              <a:rPr lang="en-US">
                <a:latin typeface="Cambria"/>
              </a:rPr>
              <a:t>because       small variations in the data </a:t>
            </a:r>
            <a:r>
              <a:rPr lang="en-US" dirty="0">
                <a:latin typeface="Cambria"/>
              </a:rPr>
              <a:t>might result in a completely different tree being generated</a:t>
            </a:r>
          </a:p>
        </p:txBody>
      </p:sp>
    </p:spTree>
    <p:extLst>
      <p:ext uri="{BB962C8B-B14F-4D97-AF65-F5344CB8AC3E}">
        <p14:creationId xmlns:p14="http://schemas.microsoft.com/office/powerpoint/2010/main" val="386584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SYSTEM REQUIREMENTS</a:t>
            </a:r>
            <a:endParaRPr>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120902" y="1606788"/>
            <a:ext cx="4792838" cy="499036"/>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None/>
            </a:pPr>
            <a:r>
              <a:rPr lang="en" sz="2000" b="1">
                <a:latin typeface="Cambria"/>
                <a:ea typeface="Cambria"/>
                <a:cs typeface="Cambria"/>
                <a:sym typeface="Cambria"/>
              </a:rPr>
              <a:t>System Requirements</a:t>
            </a:r>
            <a:endParaRPr lang="en-US" sz="2000" b="1">
              <a:latin typeface="Cambria"/>
              <a:ea typeface="Cambria"/>
              <a:cs typeface="Cambria"/>
            </a:endParaRPr>
          </a:p>
        </p:txBody>
      </p:sp>
      <p:sp>
        <p:nvSpPr>
          <p:cNvPr id="239" name="Google Shape;239;p36"/>
          <p:cNvSpPr txBox="1">
            <a:spLocks noGrp="1"/>
          </p:cNvSpPr>
          <p:nvPr>
            <p:ph type="body" idx="1"/>
          </p:nvPr>
        </p:nvSpPr>
        <p:spPr>
          <a:xfrm>
            <a:off x="175331" y="2290480"/>
            <a:ext cx="4792838" cy="6031081"/>
          </a:xfrm>
          <a:prstGeom prst="rect">
            <a:avLst/>
          </a:prstGeom>
        </p:spPr>
        <p:txBody>
          <a:bodyPr spcFirstLastPara="1" wrap="square" lIns="51427" tIns="51427" rIns="51427" bIns="51427" anchor="t" anchorCtr="0">
            <a:noAutofit/>
          </a:bodyPr>
          <a:lstStyle/>
          <a:p>
            <a:pPr marL="0" indent="0">
              <a:buClr>
                <a:schemeClr val="dk1"/>
              </a:buClr>
              <a:buSzPts val="1100"/>
              <a:buNone/>
            </a:pPr>
            <a:r>
              <a:rPr lang="en" b="1">
                <a:solidFill>
                  <a:schemeClr val="dk1"/>
                </a:solidFill>
                <a:latin typeface="Cambria"/>
                <a:ea typeface="Cambria"/>
                <a:cs typeface="Cambria"/>
              </a:rPr>
              <a:t>Hardware Requirements</a:t>
            </a:r>
            <a:endParaRPr lang="en" b="1">
              <a:solidFill>
                <a:schemeClr val="dk1"/>
              </a:solidFill>
              <a:latin typeface="Cambria"/>
              <a:ea typeface="Cambria"/>
            </a:endParaRPr>
          </a:p>
          <a:p>
            <a:pPr marL="0" indent="0">
              <a:lnSpc>
                <a:spcPct val="114999"/>
              </a:lnSpc>
              <a:buClr>
                <a:schemeClr val="dk1"/>
              </a:buClr>
              <a:buSzPts val="1100"/>
              <a:buNone/>
            </a:pPr>
            <a:endParaRPr lang="en-US" dirty="0">
              <a:latin typeface="Cambria"/>
              <a:ea typeface="Cambria"/>
            </a:endParaRPr>
          </a:p>
          <a:p>
            <a:pPr marL="0" indent="0">
              <a:lnSpc>
                <a:spcPct val="114999"/>
              </a:lnSpc>
              <a:buClr>
                <a:schemeClr val="dk1"/>
              </a:buClr>
              <a:buSzPts val="1100"/>
              <a:buNone/>
            </a:pPr>
            <a:r>
              <a:rPr lang="en-US" sz="1800">
                <a:latin typeface="Cambria"/>
                <a:ea typeface="Cambria"/>
              </a:rPr>
              <a:t>CPU: 2 x 64-bit 2.8 GHz 8.00 GT/s </a:t>
            </a:r>
            <a:r>
              <a:rPr lang="en-US">
                <a:latin typeface="Cambria"/>
                <a:ea typeface="Cambria"/>
              </a:rPr>
              <a:t>CPUs</a:t>
            </a:r>
            <a:endParaRPr lang="en">
              <a:latin typeface="Cambria"/>
              <a:ea typeface="Cambria"/>
            </a:endParaRPr>
          </a:p>
          <a:p>
            <a:pPr marL="0" indent="0">
              <a:lnSpc>
                <a:spcPct val="114999"/>
              </a:lnSpc>
              <a:buClr>
                <a:schemeClr val="dk1"/>
              </a:buClr>
              <a:buSzPts val="1100"/>
              <a:buNone/>
            </a:pPr>
            <a:r>
              <a:rPr lang="en-US">
                <a:latin typeface="Cambria"/>
                <a:ea typeface="Cambria"/>
              </a:rPr>
              <a:t>RAM</a:t>
            </a:r>
            <a:r>
              <a:rPr lang="en-US" sz="1800">
                <a:latin typeface="Cambria"/>
                <a:ea typeface="Cambria"/>
              </a:rPr>
              <a:t>: 32 GB (or 16 GB of 1600 MHz DDR3 RAM)</a:t>
            </a:r>
            <a:endParaRPr lang="en">
              <a:latin typeface="Cambria"/>
              <a:ea typeface="Cambria"/>
            </a:endParaRPr>
          </a:p>
          <a:p>
            <a:pPr marL="0" indent="0">
              <a:lnSpc>
                <a:spcPct val="114999"/>
              </a:lnSpc>
              <a:buClr>
                <a:schemeClr val="dk1"/>
              </a:buClr>
              <a:buSzPts val="1100"/>
              <a:buNone/>
            </a:pPr>
            <a:r>
              <a:rPr lang="en-US" sz="1800">
                <a:latin typeface="Cambria"/>
                <a:ea typeface="Cambria"/>
              </a:rPr>
              <a:t>Storage: 300 GB.</a:t>
            </a:r>
            <a:endParaRPr lang="en" sz="1800">
              <a:latin typeface="Cambria"/>
              <a:ea typeface="Cambria"/>
            </a:endParaRPr>
          </a:p>
          <a:p>
            <a:pPr marL="0" indent="0">
              <a:lnSpc>
                <a:spcPct val="114999"/>
              </a:lnSpc>
              <a:buClr>
                <a:schemeClr val="dk1"/>
              </a:buClr>
              <a:buSzPts val="1100"/>
              <a:buNone/>
            </a:pPr>
            <a:endParaRPr lang="en" sz="1800">
              <a:latin typeface="Cambria"/>
              <a:ea typeface="Cambria"/>
            </a:endParaRPr>
          </a:p>
          <a:p>
            <a:pPr marL="0" indent="0">
              <a:lnSpc>
                <a:spcPct val="114999"/>
              </a:lnSpc>
              <a:buClr>
                <a:schemeClr val="dk1"/>
              </a:buClr>
              <a:buSzPts val="1100"/>
              <a:buNone/>
            </a:pPr>
            <a:r>
              <a:rPr lang="en" b="1">
                <a:latin typeface="Cambria"/>
                <a:ea typeface="Cambria"/>
              </a:rPr>
              <a:t>Software Requirements</a:t>
            </a:r>
            <a:endParaRPr lang="en">
              <a:latin typeface="Cambria"/>
              <a:ea typeface="Cambria"/>
            </a:endParaRPr>
          </a:p>
          <a:p>
            <a:pPr marL="0" indent="0">
              <a:lnSpc>
                <a:spcPct val="114999"/>
              </a:lnSpc>
              <a:buClr>
                <a:schemeClr val="dk1"/>
              </a:buClr>
              <a:buSzPts val="1100"/>
              <a:buNone/>
            </a:pPr>
            <a:endParaRPr lang="en-US" dirty="0">
              <a:latin typeface="Cambria"/>
              <a:ea typeface="Cambria"/>
            </a:endParaRPr>
          </a:p>
          <a:p>
            <a:pPr marL="285750" indent="-285750">
              <a:lnSpc>
                <a:spcPct val="114999"/>
              </a:lnSpc>
              <a:buClr>
                <a:schemeClr val="dk1"/>
              </a:buClr>
              <a:buSzPts val="1100"/>
            </a:pPr>
            <a:r>
              <a:rPr lang="en-US" sz="1800">
                <a:latin typeface="Cambria"/>
                <a:ea typeface="Cambria"/>
              </a:rPr>
              <a:t>Ubuntu users may need to install cURL.</a:t>
            </a:r>
            <a:endParaRPr lang="en">
              <a:latin typeface="Cambria"/>
              <a:ea typeface="Cambria"/>
            </a:endParaRPr>
          </a:p>
          <a:p>
            <a:pPr marL="285750" indent="-285750">
              <a:lnSpc>
                <a:spcPct val="114999"/>
              </a:lnSpc>
              <a:buClr>
                <a:schemeClr val="dk1"/>
              </a:buClr>
              <a:buSzPts val="1100"/>
            </a:pPr>
            <a:r>
              <a:rPr lang="en-US" sz="1800">
                <a:latin typeface="Cambria"/>
                <a:ea typeface="Cambria"/>
              </a:rPr>
              <a:t>Client environment may be Windows, macOS or </a:t>
            </a:r>
            <a:r>
              <a:rPr lang="en-US">
                <a:latin typeface="Cambria"/>
                <a:ea typeface="Cambria"/>
              </a:rPr>
              <a:t>Linux</a:t>
            </a:r>
            <a:endParaRPr lang="en">
              <a:latin typeface="Cambria"/>
              <a:ea typeface="Cambria"/>
            </a:endParaRPr>
          </a:p>
          <a:p>
            <a:pPr marL="285750" indent="-285750">
              <a:lnSpc>
                <a:spcPct val="114999"/>
              </a:lnSpc>
              <a:buClr>
                <a:schemeClr val="dk1"/>
              </a:buClr>
              <a:buSzPts val="1100"/>
            </a:pPr>
            <a:r>
              <a:rPr lang="en-US">
                <a:latin typeface="Cambria"/>
                <a:ea typeface="Cambria"/>
              </a:rPr>
              <a:t>MongoDB</a:t>
            </a:r>
            <a:r>
              <a:rPr lang="en-US" sz="1800">
                <a:latin typeface="Cambria"/>
                <a:ea typeface="Cambria"/>
              </a:rPr>
              <a:t> 2.6 (provided)</a:t>
            </a:r>
            <a:endParaRPr lang="en">
              <a:latin typeface="Cambria"/>
              <a:ea typeface="Cambria"/>
            </a:endParaRPr>
          </a:p>
          <a:p>
            <a:pPr marL="285750" indent="-285750">
              <a:lnSpc>
                <a:spcPct val="114999"/>
              </a:lnSpc>
              <a:buClr>
                <a:schemeClr val="dk1"/>
              </a:buClr>
              <a:buSzPts val="1100"/>
            </a:pPr>
            <a:r>
              <a:rPr lang="en-US" sz="1800">
                <a:latin typeface="Cambria"/>
                <a:ea typeface="Cambria"/>
              </a:rPr>
              <a:t>Anaconda Repository license file</a:t>
            </a:r>
            <a:endParaRPr lang="en" sz="1800">
              <a:latin typeface="Cambria"/>
              <a:ea typeface="Cambria"/>
            </a:endParaRPr>
          </a:p>
          <a:p>
            <a:pPr lvl="3" indent="0">
              <a:lnSpc>
                <a:spcPct val="114999"/>
              </a:lnSpc>
              <a:buClr>
                <a:schemeClr val="dk1"/>
              </a:buClr>
              <a:buSzPts val="1100"/>
              <a:buNone/>
            </a:pPr>
            <a:endParaRPr lang="en" sz="1800" dirty="0">
              <a:latin typeface="Cambria"/>
              <a:ea typeface="Cambria"/>
            </a:endParaRPr>
          </a:p>
          <a:p>
            <a:pPr marL="0" indent="0">
              <a:lnSpc>
                <a:spcPct val="114999"/>
              </a:lnSpc>
              <a:buClr>
                <a:schemeClr val="dk1"/>
              </a:buClr>
              <a:buSzPts val="1100"/>
              <a:buNone/>
            </a:pPr>
            <a:endParaRPr lang="en" b="1" dirty="0">
              <a:latin typeface="Cambria"/>
              <a:ea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p:nvPr>
        </p:nvSpPr>
        <p:spPr>
          <a:xfrm>
            <a:off x="175336" y="3929976"/>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MODULE IMPLEMENTATION AND SNAPSHOTS</a:t>
            </a:r>
            <a:endParaRPr>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175331" y="1198574"/>
            <a:ext cx="4792838" cy="580679"/>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a:latin typeface="Cambria"/>
                <a:ea typeface="Cambria"/>
                <a:cs typeface="Cambria"/>
                <a:sym typeface="Cambria"/>
              </a:rPr>
              <a:t>Implementation Modules</a:t>
            </a:r>
            <a:endParaRPr lang="en-US" sz="2000">
              <a:latin typeface="Cambria"/>
              <a:ea typeface="Cambria"/>
              <a:cs typeface="Cambria"/>
            </a:endParaRPr>
          </a:p>
          <a:p>
            <a:pPr marL="0" lvl="0" indent="0" algn="l" rtl="0">
              <a:spcBef>
                <a:spcPts val="0"/>
              </a:spcBef>
              <a:spcAft>
                <a:spcPts val="0"/>
              </a:spcAft>
              <a:buNone/>
            </a:pPr>
            <a:endParaRPr sz="2000" dirty="0">
              <a:latin typeface="Cambria"/>
            </a:endParaRPr>
          </a:p>
        </p:txBody>
      </p:sp>
      <p:sp>
        <p:nvSpPr>
          <p:cNvPr id="2" name="Google Shape;249;p38">
            <a:extLst>
              <a:ext uri="{FF2B5EF4-FFF2-40B4-BE49-F238E27FC236}">
                <a16:creationId xmlns:a16="http://schemas.microsoft.com/office/drawing/2014/main" id="{B8999607-E5C9-46D3-89E3-B65CEE3B3744}"/>
              </a:ext>
            </a:extLst>
          </p:cNvPr>
          <p:cNvSpPr txBox="1">
            <a:spLocks/>
          </p:cNvSpPr>
          <p:nvPr/>
        </p:nvSpPr>
        <p:spPr>
          <a:xfrm>
            <a:off x="178052" y="2779724"/>
            <a:ext cx="4792838" cy="4172964"/>
          </a:xfrm>
          <a:prstGeom prst="rect">
            <a:avLst/>
          </a:prstGeom>
          <a:noFill/>
          <a:ln>
            <a:noFill/>
          </a:ln>
        </p:spPr>
        <p:txBody>
          <a:bodyPr spcFirstLastPara="1" wrap="square" lIns="51427" tIns="51427" rIns="51427" bIns="51427"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buSzPts val="1100"/>
            </a:pPr>
            <a:r>
              <a:rPr lang="en-US" sz="1800">
                <a:latin typeface="Cambria"/>
              </a:rPr>
              <a:t>This dataset contains the responses of a gas multisensor device deployed on the field in an Italian city. Hourly responses averages are recorded along with gas concentrations references from a certified analyzer. The dataset contains 9358 instances of hourly averaged responses from an array of 5 metal oxide chemical sensors embedded in an Air Quality Chemical Multisensor Device.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E7FB-27FD-4BAE-A915-E8CA1980044E}"/>
              </a:ext>
            </a:extLst>
          </p:cNvPr>
          <p:cNvSpPr>
            <a:spLocks noGrp="1"/>
          </p:cNvSpPr>
          <p:nvPr>
            <p:ph type="title"/>
          </p:nvPr>
        </p:nvSpPr>
        <p:spPr/>
        <p:txBody>
          <a:bodyPr/>
          <a:lstStyle/>
          <a:p>
            <a:r>
              <a:rPr lang="en-US" sz="2000" b="1">
                <a:latin typeface="Cambria"/>
              </a:rPr>
              <a:t>               Importing Packages</a:t>
            </a:r>
          </a:p>
        </p:txBody>
      </p:sp>
      <p:sp>
        <p:nvSpPr>
          <p:cNvPr id="3" name="Text Placeholder 2">
            <a:extLst>
              <a:ext uri="{FF2B5EF4-FFF2-40B4-BE49-F238E27FC236}">
                <a16:creationId xmlns:a16="http://schemas.microsoft.com/office/drawing/2014/main" id="{B5469561-E783-4E3D-AE74-CB4DFB3236E0}"/>
              </a:ext>
            </a:extLst>
          </p:cNvPr>
          <p:cNvSpPr>
            <a:spLocks noGrp="1"/>
          </p:cNvSpPr>
          <p:nvPr>
            <p:ph type="body" idx="1"/>
          </p:nvPr>
        </p:nvSpPr>
        <p:spPr/>
        <p:txBody>
          <a:bodyPr/>
          <a:lstStyle/>
          <a:p>
            <a:pPr indent="-192405"/>
            <a:r>
              <a:rPr lang="en-US">
                <a:latin typeface="Cambria"/>
              </a:rPr>
              <a:t>In programming, a module is a piece of software that has a specific functionality. For example, when building a ping pong game, one module would be responsible for the game logic, and another module would be responsible for drawing the game on the screen. Each module is a different file, which can be edited separately.</a:t>
            </a:r>
          </a:p>
          <a:p>
            <a:pPr indent="-192405">
              <a:lnSpc>
                <a:spcPct val="114999"/>
              </a:lnSpc>
            </a:pPr>
            <a:endParaRPr lang="en-US" dirty="0">
              <a:latin typeface="Cambria"/>
            </a:endParaRPr>
          </a:p>
          <a:p>
            <a:pPr indent="-192405">
              <a:lnSpc>
                <a:spcPct val="114999"/>
              </a:lnSpc>
            </a:pPr>
            <a:r>
              <a:rPr lang="en-US" b="1">
                <a:latin typeface="Cambria"/>
              </a:rPr>
              <a:t>Matplotlib</a:t>
            </a:r>
            <a:endParaRPr lang="en-US" b="1" dirty="0">
              <a:latin typeface="Cambria"/>
            </a:endParaRPr>
          </a:p>
          <a:p>
            <a:pPr marL="64770" indent="0">
              <a:lnSpc>
                <a:spcPct val="114999"/>
              </a:lnSpc>
              <a:buNone/>
            </a:pPr>
            <a:endParaRPr lang="en-US" dirty="0">
              <a:latin typeface="Cambria"/>
            </a:endParaRPr>
          </a:p>
          <a:p>
            <a:pPr indent="-192405" algn="just">
              <a:lnSpc>
                <a:spcPct val="114999"/>
              </a:lnSpc>
              <a:buNone/>
            </a:pPr>
            <a:r>
              <a:rPr lang="en-US" dirty="0"/>
              <a:t> </a:t>
            </a:r>
            <a:r>
              <a:rPr lang="en-US">
                <a:latin typeface="Cambria"/>
              </a:rPr>
              <a:t> Matplotlib is an amazing visualization </a:t>
            </a:r>
            <a:r>
              <a:rPr lang="en-US" dirty="0">
                <a:latin typeface="Cambria"/>
              </a:rPr>
              <a:t>library in Python for 2D plots of arrays. Matplotlib is a multi-platform data </a:t>
            </a:r>
            <a:r>
              <a:rPr lang="en-US">
                <a:latin typeface="Cambria"/>
              </a:rPr>
              <a:t>visualization library built on.</a:t>
            </a:r>
          </a:p>
          <a:p>
            <a:pPr indent="-192405" algn="just">
              <a:lnSpc>
                <a:spcPct val="114999"/>
              </a:lnSpc>
              <a:buNone/>
            </a:pPr>
            <a:r>
              <a:rPr lang="en-US">
                <a:latin typeface="Cambria"/>
              </a:rPr>
              <a:t>   NumPy arrays and designed to work with the broader SciPy stack.</a:t>
            </a:r>
          </a:p>
          <a:p>
            <a:pPr indent="-192405" algn="just">
              <a:lnSpc>
                <a:spcPct val="114999"/>
              </a:lnSpc>
              <a:buNone/>
            </a:pPr>
            <a:endParaRPr lang="en-US" dirty="0">
              <a:latin typeface="Cambria"/>
            </a:endParaRPr>
          </a:p>
          <a:p>
            <a:pPr marL="64770" indent="0" algn="just">
              <a:lnSpc>
                <a:spcPct val="114999"/>
              </a:lnSpc>
              <a:buNone/>
            </a:pPr>
            <a:endParaRPr lang="en-US" dirty="0">
              <a:latin typeface="Cambria"/>
            </a:endParaRPr>
          </a:p>
        </p:txBody>
      </p:sp>
    </p:spTree>
    <p:extLst>
      <p:ext uri="{BB962C8B-B14F-4D97-AF65-F5344CB8AC3E}">
        <p14:creationId xmlns:p14="http://schemas.microsoft.com/office/powerpoint/2010/main" val="757971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3" name="Title 2">
            <a:extLst>
              <a:ext uri="{FF2B5EF4-FFF2-40B4-BE49-F238E27FC236}">
                <a16:creationId xmlns:a16="http://schemas.microsoft.com/office/drawing/2014/main" id="{4E142497-D3CB-4091-A450-6E71F5F98B8C}"/>
              </a:ext>
            </a:extLst>
          </p:cNvPr>
          <p:cNvSpPr>
            <a:spLocks noGrp="1"/>
          </p:cNvSpPr>
          <p:nvPr>
            <p:ph type="title"/>
          </p:nvPr>
        </p:nvSpPr>
        <p:spPr/>
        <p:txBody>
          <a:bodyPr/>
          <a:lstStyle/>
          <a:p>
            <a:r>
              <a:rPr lang="en-US" sz="2000" b="1">
                <a:latin typeface="Cambria"/>
              </a:rPr>
              <a:t>                                 Numpy</a:t>
            </a:r>
          </a:p>
        </p:txBody>
      </p:sp>
      <p:sp>
        <p:nvSpPr>
          <p:cNvPr id="4" name="Title 2">
            <a:extLst>
              <a:ext uri="{FF2B5EF4-FFF2-40B4-BE49-F238E27FC236}">
                <a16:creationId xmlns:a16="http://schemas.microsoft.com/office/drawing/2014/main" id="{0B84130C-D070-43EF-97E0-92353B2023FD}"/>
              </a:ext>
            </a:extLst>
          </p:cNvPr>
          <p:cNvSpPr txBox="1">
            <a:spLocks/>
          </p:cNvSpPr>
          <p:nvPr/>
        </p:nvSpPr>
        <p:spPr>
          <a:xfrm>
            <a:off x="69195" y="1297343"/>
            <a:ext cx="4792838" cy="77264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800">
                <a:latin typeface="Cambria"/>
              </a:rPr>
              <a:t>NumPy is a Python package which stands for ‘Numerical Python’. It is the core library for scientific computing, which contains a powerful n- dimensional array object, provide tools for integrating C, C++ etc. It is also useful in linear algebra, random number capability etc. NumPy array can also be used as an efficient multi-dimensional container for generic data.</a:t>
            </a:r>
            <a:endParaRPr lang="en-US" sz="1800" dirty="0">
              <a:latin typeface="Cambria"/>
            </a:endParaRPr>
          </a:p>
          <a:p>
            <a:pPr>
              <a:lnSpc>
                <a:spcPct val="150000"/>
              </a:lnSpc>
            </a:pPr>
            <a:endParaRPr lang="en-US" sz="1800" dirty="0">
              <a:latin typeface="Cambria"/>
            </a:endParaRPr>
          </a:p>
          <a:p>
            <a:pPr>
              <a:lnSpc>
                <a:spcPct val="150000"/>
              </a:lnSpc>
            </a:pPr>
            <a:r>
              <a:rPr lang="en-US" sz="1800" b="1">
                <a:latin typeface="Cambria"/>
              </a:rPr>
              <a:t>                                    Pandas</a:t>
            </a:r>
          </a:p>
          <a:p>
            <a:pPr algn="just">
              <a:lnSpc>
                <a:spcPct val="150000"/>
              </a:lnSpc>
            </a:pPr>
            <a:r>
              <a:rPr lang="en-US" sz="1800" dirty="0">
                <a:latin typeface="Cambria"/>
              </a:rPr>
              <a:t>Pandas is a high-level data manipulation tool developed by Wes McKinney. It is built on the Numpy package and its key data </a:t>
            </a:r>
            <a:r>
              <a:rPr lang="en-US" sz="1800">
                <a:latin typeface="Cambria"/>
              </a:rPr>
              <a:t>structure is called the  DataFrame </a:t>
            </a:r>
            <a:r>
              <a:rPr lang="en-US" sz="1800" dirty="0">
                <a:latin typeface="Cambria"/>
              </a:rPr>
              <a:t>.  DataFrames allow you to store and manipulate tabular data in rows of observations and columns of variables.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3" name="Title 2">
            <a:extLst>
              <a:ext uri="{FF2B5EF4-FFF2-40B4-BE49-F238E27FC236}">
                <a16:creationId xmlns:a16="http://schemas.microsoft.com/office/drawing/2014/main" id="{D2835FCC-0916-4EE8-AF14-3541D921097A}"/>
              </a:ext>
            </a:extLst>
          </p:cNvPr>
          <p:cNvSpPr>
            <a:spLocks noGrp="1"/>
          </p:cNvSpPr>
          <p:nvPr>
            <p:ph type="title"/>
          </p:nvPr>
        </p:nvSpPr>
        <p:spPr>
          <a:xfrm>
            <a:off x="93688" y="709513"/>
            <a:ext cx="4792838" cy="1018133"/>
          </a:xfrm>
        </p:spPr>
        <p:txBody>
          <a:bodyPr/>
          <a:lstStyle/>
          <a:p>
            <a:r>
              <a:rPr lang="en-US" sz="2000" b="1">
                <a:latin typeface="Cambria"/>
              </a:rPr>
              <a:t>                 Feature Selection</a:t>
            </a:r>
          </a:p>
        </p:txBody>
      </p:sp>
      <p:sp>
        <p:nvSpPr>
          <p:cNvPr id="4" name="Title 2">
            <a:extLst>
              <a:ext uri="{FF2B5EF4-FFF2-40B4-BE49-F238E27FC236}">
                <a16:creationId xmlns:a16="http://schemas.microsoft.com/office/drawing/2014/main" id="{B0142BD0-D1A3-4DDC-917A-3B81951E8495}"/>
              </a:ext>
            </a:extLst>
          </p:cNvPr>
          <p:cNvSpPr txBox="1">
            <a:spLocks/>
          </p:cNvSpPr>
          <p:nvPr/>
        </p:nvSpPr>
        <p:spPr>
          <a:xfrm>
            <a:off x="178053" y="1447021"/>
            <a:ext cx="4792838" cy="6243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r>
              <a:rPr lang="en-US" sz="1800">
                <a:latin typeface="Cambria"/>
              </a:rPr>
              <a:t>Feature Selection is one of the core concepts in machine learning which hugely impacts the performance of your model. The data features that you use to train your machine learning models have a huge influence on the performance you can achieve.</a:t>
            </a:r>
            <a:endParaRPr lang="en-US" sz="1800" dirty="0">
              <a:latin typeface="Cambria"/>
            </a:endParaRPr>
          </a:p>
          <a:p>
            <a:pPr algn="just">
              <a:lnSpc>
                <a:spcPct val="150000"/>
              </a:lnSpc>
            </a:pPr>
            <a:endParaRPr lang="en-US" sz="1800" dirty="0">
              <a:latin typeface="Cambria"/>
            </a:endParaRPr>
          </a:p>
          <a:p>
            <a:pPr algn="just">
              <a:lnSpc>
                <a:spcPct val="150000"/>
              </a:lnSpc>
            </a:pPr>
            <a:r>
              <a:rPr lang="en-US" sz="1800">
                <a:latin typeface="Cambria"/>
              </a:rPr>
              <a:t>Feature  selection  and  Data  cleaning  should  be   the   first   and   most important step of your model designing.Feature Selection is the processwhere you automatically or manually select those features which contribute most to your prediction variable or output in which you are interested in.</a:t>
            </a:r>
            <a:endParaRPr lang="en-US"/>
          </a:p>
          <a:p>
            <a:pPr algn="just">
              <a:lnSpc>
                <a:spcPct val="150000"/>
              </a:lnSpc>
            </a:pPr>
            <a:endParaRPr lang="en-US" sz="1800" dirty="0">
              <a:latin typeface="Cambria"/>
            </a:endParaRPr>
          </a:p>
          <a:p>
            <a:pPr algn="just">
              <a:lnSpc>
                <a:spcPct val="150000"/>
              </a:lnSpc>
            </a:pPr>
            <a:endParaRPr lang="en-US" sz="1800" dirty="0">
              <a:latin typeface="Cambria"/>
            </a:endParaRPr>
          </a:p>
          <a:p>
            <a:pPr algn="just">
              <a:lnSpc>
                <a:spcPct val="150000"/>
              </a:lnSpc>
            </a:pPr>
            <a:endParaRPr lang="en-US" sz="1800" dirty="0">
              <a:latin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171-E775-4C91-9C16-7D9995CAACF1}"/>
              </a:ext>
            </a:extLst>
          </p:cNvPr>
          <p:cNvSpPr>
            <a:spLocks noGrp="1"/>
          </p:cNvSpPr>
          <p:nvPr>
            <p:ph type="title"/>
          </p:nvPr>
        </p:nvSpPr>
        <p:spPr/>
        <p:txBody>
          <a:bodyPr/>
          <a:lstStyle/>
          <a:p>
            <a:r>
              <a:rPr lang="en" sz="2000" b="1">
                <a:latin typeface="Cambria"/>
              </a:rPr>
              <a:t>Snapshot of the Implementation Modules</a:t>
            </a:r>
            <a:endParaRPr lang="en-US" sz="2000" dirty="0">
              <a:latin typeface="Cambria"/>
            </a:endParaRPr>
          </a:p>
          <a:p>
            <a:endParaRPr lang="en-US" sz="2000" dirty="0">
              <a:latin typeface="Cambria"/>
            </a:endParaRPr>
          </a:p>
        </p:txBody>
      </p:sp>
      <p:sp>
        <p:nvSpPr>
          <p:cNvPr id="3" name="Text Placeholder 2">
            <a:extLst>
              <a:ext uri="{FF2B5EF4-FFF2-40B4-BE49-F238E27FC236}">
                <a16:creationId xmlns:a16="http://schemas.microsoft.com/office/drawing/2014/main" id="{D254CF46-A584-4A83-B215-20B5D4730512}"/>
              </a:ext>
            </a:extLst>
          </p:cNvPr>
          <p:cNvSpPr>
            <a:spLocks noGrp="1"/>
          </p:cNvSpPr>
          <p:nvPr>
            <p:ph type="body" idx="1"/>
          </p:nvPr>
        </p:nvSpPr>
        <p:spPr>
          <a:xfrm>
            <a:off x="120902" y="1708665"/>
            <a:ext cx="4792838" cy="7366278"/>
          </a:xfrm>
        </p:spPr>
        <p:txBody>
          <a:bodyPr/>
          <a:lstStyle/>
          <a:p>
            <a:pPr marL="407670" indent="-342900">
              <a:buAutoNum type="arabicPeriod"/>
            </a:pPr>
            <a:r>
              <a:rPr lang="en-US">
                <a:latin typeface="Cambria"/>
              </a:rPr>
              <a:t>Month-wise plotting the influencing gases</a:t>
            </a:r>
          </a:p>
          <a:p>
            <a:pPr lvl="1" indent="-178435">
              <a:lnSpc>
                <a:spcPct val="114999"/>
              </a:lnSpc>
              <a:buFont typeface="Wingdings,Sans-Serif"/>
              <a:buChar char="Ø"/>
            </a:pPr>
            <a:r>
              <a:rPr lang="en-US" sz="1800">
                <a:latin typeface="Cambria"/>
              </a:rPr>
              <a:t>March 2004</a:t>
            </a:r>
          </a:p>
          <a:p>
            <a:pPr lvl="1" indent="-178435">
              <a:lnSpc>
                <a:spcPct val="114999"/>
              </a:lnSpc>
              <a:buFont typeface="Wingdings,Sans-Serif"/>
              <a:buChar char="Ø"/>
            </a:pPr>
            <a:r>
              <a:rPr lang="en-US" sz="1800">
                <a:latin typeface="Cambria"/>
              </a:rPr>
              <a:t>April 2004</a:t>
            </a:r>
          </a:p>
          <a:p>
            <a:pPr lvl="1" indent="-178435">
              <a:lnSpc>
                <a:spcPct val="114999"/>
              </a:lnSpc>
              <a:buFont typeface="Wingdings,Sans-Serif"/>
              <a:buChar char="Ø"/>
            </a:pPr>
            <a:r>
              <a:rPr lang="en-US" sz="1800">
                <a:latin typeface="Cambria"/>
              </a:rPr>
              <a:t>May 2004</a:t>
            </a:r>
          </a:p>
          <a:p>
            <a:pPr lvl="1" indent="-178435">
              <a:lnSpc>
                <a:spcPct val="114999"/>
              </a:lnSpc>
              <a:buFont typeface="Wingdings,Sans-Serif"/>
              <a:buChar char="Ø"/>
            </a:pPr>
            <a:r>
              <a:rPr lang="en-US" sz="1800">
                <a:latin typeface="Cambria"/>
              </a:rPr>
              <a:t>June 2004</a:t>
            </a:r>
          </a:p>
          <a:p>
            <a:pPr lvl="1" indent="-178435">
              <a:lnSpc>
                <a:spcPct val="114999"/>
              </a:lnSpc>
              <a:buFont typeface="Wingdings,Sans-Serif"/>
              <a:buChar char="Ø"/>
            </a:pPr>
            <a:r>
              <a:rPr lang="en-US" sz="1800">
                <a:latin typeface="Cambria"/>
              </a:rPr>
              <a:t>July 2004</a:t>
            </a:r>
          </a:p>
          <a:p>
            <a:pPr lvl="1" indent="-178435">
              <a:lnSpc>
                <a:spcPct val="114999"/>
              </a:lnSpc>
              <a:buFont typeface="Wingdings,Sans-Serif"/>
              <a:buChar char="Ø"/>
            </a:pPr>
            <a:r>
              <a:rPr lang="en-US" sz="1800">
                <a:latin typeface="Cambria"/>
              </a:rPr>
              <a:t>August 2004</a:t>
            </a:r>
          </a:p>
          <a:p>
            <a:pPr lvl="1" indent="-178435">
              <a:lnSpc>
                <a:spcPct val="114999"/>
              </a:lnSpc>
              <a:buFont typeface="Wingdings,Sans-Serif"/>
              <a:buChar char="Ø"/>
            </a:pPr>
            <a:r>
              <a:rPr lang="en-US" sz="1800">
                <a:latin typeface="Cambria"/>
              </a:rPr>
              <a:t>September 2004</a:t>
            </a:r>
          </a:p>
          <a:p>
            <a:pPr lvl="1" indent="-178435">
              <a:lnSpc>
                <a:spcPct val="114999"/>
              </a:lnSpc>
              <a:buFont typeface="Wingdings,Sans-Serif"/>
              <a:buChar char="Ø"/>
            </a:pPr>
            <a:r>
              <a:rPr lang="en-US" sz="1800">
                <a:latin typeface="Cambria"/>
              </a:rPr>
              <a:t>October 2004</a:t>
            </a:r>
          </a:p>
          <a:p>
            <a:pPr lvl="1" indent="-178435">
              <a:lnSpc>
                <a:spcPct val="114999"/>
              </a:lnSpc>
              <a:buFont typeface="Wingdings,Sans-Serif"/>
              <a:buChar char="Ø"/>
            </a:pPr>
            <a:r>
              <a:rPr lang="en-US" sz="1800">
                <a:latin typeface="Cambria"/>
              </a:rPr>
              <a:t>November 2004</a:t>
            </a:r>
          </a:p>
          <a:p>
            <a:pPr lvl="1" indent="-178435">
              <a:lnSpc>
                <a:spcPct val="114999"/>
              </a:lnSpc>
              <a:buFont typeface="Wingdings,Sans-Serif"/>
              <a:buChar char="Ø"/>
            </a:pPr>
            <a:r>
              <a:rPr lang="en-US" sz="1800">
                <a:latin typeface="Cambria"/>
              </a:rPr>
              <a:t>December 2004</a:t>
            </a:r>
          </a:p>
          <a:p>
            <a:pPr lvl="1" indent="-178435">
              <a:lnSpc>
                <a:spcPct val="114999"/>
              </a:lnSpc>
              <a:buFont typeface="Wingdings,Sans-Serif"/>
              <a:buChar char="Ø"/>
            </a:pPr>
            <a:r>
              <a:rPr lang="en-US" sz="1800">
                <a:latin typeface="Cambria"/>
              </a:rPr>
              <a:t>January 2005</a:t>
            </a:r>
          </a:p>
          <a:p>
            <a:pPr lvl="1" indent="-178435">
              <a:lnSpc>
                <a:spcPct val="114999"/>
              </a:lnSpc>
              <a:buFont typeface="Wingdings,Sans-Serif"/>
              <a:buChar char="Ø"/>
            </a:pPr>
            <a:r>
              <a:rPr lang="en-US" sz="1800">
                <a:latin typeface="Cambria"/>
              </a:rPr>
              <a:t>February 2005</a:t>
            </a:r>
          </a:p>
          <a:p>
            <a:pPr lvl="1" indent="-178435">
              <a:lnSpc>
                <a:spcPct val="114999"/>
              </a:lnSpc>
              <a:buFont typeface="Wingdings,Sans-Serif"/>
              <a:buChar char="Ø"/>
            </a:pPr>
            <a:r>
              <a:rPr lang="en-US" sz="1800">
                <a:latin typeface="Cambria"/>
              </a:rPr>
              <a:t>March 2005</a:t>
            </a:r>
          </a:p>
          <a:p>
            <a:pPr lvl="1" indent="-178435">
              <a:lnSpc>
                <a:spcPct val="114999"/>
              </a:lnSpc>
              <a:buFont typeface="Wingdings,Sans-Serif"/>
              <a:buChar char="Ø"/>
            </a:pPr>
            <a:r>
              <a:rPr lang="en-US" sz="1800">
                <a:latin typeface="Cambria"/>
              </a:rPr>
              <a:t>April 2005</a:t>
            </a:r>
          </a:p>
          <a:p>
            <a:pPr marL="407670" indent="-342900">
              <a:lnSpc>
                <a:spcPct val="114999"/>
              </a:lnSpc>
              <a:buAutoNum type="arabicPeriod"/>
            </a:pPr>
            <a:r>
              <a:rPr lang="en-US">
                <a:latin typeface="Cambria"/>
              </a:rPr>
              <a:t>Feature</a:t>
            </a:r>
            <a:r>
              <a:rPr lang="en-US" sz="1800">
                <a:latin typeface="Cambria"/>
              </a:rPr>
              <a:t> </a:t>
            </a:r>
            <a:r>
              <a:rPr lang="en-US">
                <a:latin typeface="Cambria"/>
              </a:rPr>
              <a:t>Selection</a:t>
            </a:r>
          </a:p>
          <a:p>
            <a:pPr marL="407670" indent="-342900">
              <a:lnSpc>
                <a:spcPct val="114999"/>
              </a:lnSpc>
              <a:buAutoNum type="arabicPeriod"/>
            </a:pPr>
            <a:r>
              <a:rPr lang="en-US">
                <a:latin typeface="Cambria"/>
              </a:rPr>
              <a:t>Column-wise</a:t>
            </a:r>
            <a:r>
              <a:rPr lang="en-US" sz="1800">
                <a:latin typeface="Cambria"/>
              </a:rPr>
              <a:t> Averaging</a:t>
            </a:r>
          </a:p>
        </p:txBody>
      </p:sp>
    </p:spTree>
    <p:extLst>
      <p:ext uri="{BB962C8B-B14F-4D97-AF65-F5344CB8AC3E}">
        <p14:creationId xmlns:p14="http://schemas.microsoft.com/office/powerpoint/2010/main" val="149370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51"/>
          <p:cNvSpPr txBox="1"/>
          <p:nvPr/>
        </p:nvSpPr>
        <p:spPr>
          <a:xfrm>
            <a:off x="469429" y="3004242"/>
            <a:ext cx="4095118" cy="507319"/>
          </a:xfrm>
          <a:prstGeom prst="rect">
            <a:avLst/>
          </a:prstGeom>
          <a:noFill/>
          <a:ln>
            <a:noFill/>
          </a:ln>
        </p:spPr>
        <p:txBody>
          <a:bodyPr spcFirstLastPara="1" wrap="square" lIns="51427" tIns="51427" rIns="51427" bIns="51427" anchor="t" anchorCtr="0">
            <a:noAutofit/>
          </a:bodyPr>
          <a:lstStyle/>
          <a:p>
            <a:pPr algn="ctr"/>
            <a:r>
              <a:rPr lang="en" sz="1800" b="1">
                <a:latin typeface="Cambria"/>
                <a:ea typeface="Cambria"/>
                <a:cs typeface="Cambria"/>
              </a:rPr>
              <a:t>March 2004</a:t>
            </a:r>
          </a:p>
        </p:txBody>
      </p:sp>
      <p:sp>
        <p:nvSpPr>
          <p:cNvPr id="386" name="Google Shape;386;p51"/>
          <p:cNvSpPr txBox="1"/>
          <p:nvPr/>
        </p:nvSpPr>
        <p:spPr>
          <a:xfrm>
            <a:off x="364009" y="6752597"/>
            <a:ext cx="4429181" cy="344250"/>
          </a:xfrm>
          <a:prstGeom prst="rect">
            <a:avLst/>
          </a:prstGeom>
          <a:noFill/>
          <a:ln>
            <a:noFill/>
          </a:ln>
        </p:spPr>
        <p:txBody>
          <a:bodyPr spcFirstLastPara="1" wrap="square" lIns="51427" tIns="51427" rIns="51427" bIns="51427" anchor="t" anchorCtr="0">
            <a:noAutofit/>
          </a:bodyPr>
          <a:lstStyle/>
          <a:p>
            <a:pPr algn="ctr">
              <a:buClr>
                <a:schemeClr val="dk1"/>
              </a:buClr>
              <a:buSzPts val="1100"/>
            </a:pPr>
            <a:r>
              <a:rPr lang="en-US" sz="1800">
                <a:latin typeface="Cambria"/>
                <a:ea typeface="Cambria"/>
                <a:sym typeface="Cambria"/>
              </a:rPr>
              <a:t>This graph shows the distribution of gases of March 2004.</a:t>
            </a:r>
            <a:endParaRPr lang="en" sz="1800">
              <a:latin typeface="Cambria"/>
              <a:ea typeface="Cambria"/>
            </a:endParaRPr>
          </a:p>
        </p:txBody>
      </p:sp>
      <p:pic>
        <p:nvPicPr>
          <p:cNvPr id="2" name="Picture 2">
            <a:extLst>
              <a:ext uri="{FF2B5EF4-FFF2-40B4-BE49-F238E27FC236}">
                <a16:creationId xmlns:a16="http://schemas.microsoft.com/office/drawing/2014/main" id="{AA4B7383-7F75-421C-88A2-375E51F20B66}"/>
              </a:ext>
            </a:extLst>
          </p:cNvPr>
          <p:cNvPicPr>
            <a:picLocks noChangeAspect="1"/>
          </p:cNvPicPr>
          <p:nvPr/>
        </p:nvPicPr>
        <p:blipFill>
          <a:blip r:embed="rId3"/>
          <a:stretch>
            <a:fillRect/>
          </a:stretch>
        </p:blipFill>
        <p:spPr>
          <a:xfrm>
            <a:off x="274864" y="3580562"/>
            <a:ext cx="4620985" cy="2608802"/>
          </a:xfrm>
          <a:prstGeom prst="rect">
            <a:avLst/>
          </a:prstGeom>
        </p:spPr>
      </p:pic>
      <p:sp>
        <p:nvSpPr>
          <p:cNvPr id="7" name="Google Shape;385;p51">
            <a:extLst>
              <a:ext uri="{FF2B5EF4-FFF2-40B4-BE49-F238E27FC236}">
                <a16:creationId xmlns:a16="http://schemas.microsoft.com/office/drawing/2014/main" id="{FC5D2442-83A6-4CD6-A105-9584B6D0CC98}"/>
              </a:ext>
            </a:extLst>
          </p:cNvPr>
          <p:cNvSpPr txBox="1"/>
          <p:nvPr/>
        </p:nvSpPr>
        <p:spPr>
          <a:xfrm>
            <a:off x="387786" y="1793207"/>
            <a:ext cx="4108725" cy="942746"/>
          </a:xfrm>
          <a:prstGeom prst="rect">
            <a:avLst/>
          </a:prstGeom>
          <a:noFill/>
          <a:ln>
            <a:noFill/>
          </a:ln>
        </p:spPr>
        <p:txBody>
          <a:bodyPr spcFirstLastPara="1" wrap="square" lIns="51427" tIns="51427" rIns="51427" bIns="51427" anchor="t" anchorCtr="0">
            <a:noAutofit/>
          </a:bodyPr>
          <a:lstStyle/>
          <a:p>
            <a:pPr algn="ctr"/>
            <a:r>
              <a:rPr lang="en" sz="2000" b="1">
                <a:latin typeface="Cambria"/>
                <a:ea typeface="Cambria"/>
                <a:cs typeface="Cambria"/>
              </a:rPr>
              <a:t>1. Month-wise Plotting  the influencing gases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dirty="0">
                <a:latin typeface="Cambria"/>
                <a:ea typeface="Cambria"/>
                <a:cs typeface="Cambria"/>
                <a:sym typeface="Cambria"/>
              </a:rPr>
              <a:t>PROBLEM STATEMENT</a:t>
            </a:r>
            <a:endParaRPr dirty="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52"/>
          <p:cNvSpPr txBox="1"/>
          <p:nvPr/>
        </p:nvSpPr>
        <p:spPr>
          <a:xfrm>
            <a:off x="694787" y="1770207"/>
            <a:ext cx="3747938" cy="511829"/>
          </a:xfrm>
          <a:prstGeom prst="rect">
            <a:avLst/>
          </a:prstGeom>
          <a:noFill/>
          <a:ln>
            <a:noFill/>
          </a:ln>
        </p:spPr>
        <p:txBody>
          <a:bodyPr spcFirstLastPara="1" wrap="square" lIns="51427" tIns="51427" rIns="51427" bIns="51427" anchor="t" anchorCtr="0">
            <a:noAutofit/>
          </a:bodyPr>
          <a:lstStyle/>
          <a:p>
            <a:pPr algn="ctr">
              <a:lnSpc>
                <a:spcPct val="115000"/>
              </a:lnSpc>
              <a:buClr>
                <a:schemeClr val="dk1"/>
              </a:buClr>
              <a:buSzPts val="1100"/>
            </a:pPr>
            <a:r>
              <a:rPr lang="en" sz="2000" b="1">
                <a:solidFill>
                  <a:schemeClr val="dk1"/>
                </a:solidFill>
                <a:latin typeface="Cambria"/>
                <a:ea typeface="Cambria"/>
                <a:cs typeface="Cambria"/>
              </a:rPr>
              <a:t>April 2004</a:t>
            </a:r>
          </a:p>
        </p:txBody>
      </p:sp>
      <p:sp>
        <p:nvSpPr>
          <p:cNvPr id="393" name="Google Shape;393;p52"/>
          <p:cNvSpPr txBox="1"/>
          <p:nvPr/>
        </p:nvSpPr>
        <p:spPr>
          <a:xfrm>
            <a:off x="616064" y="5614748"/>
            <a:ext cx="4104506" cy="936383"/>
          </a:xfrm>
          <a:prstGeom prst="rect">
            <a:avLst/>
          </a:prstGeom>
          <a:noFill/>
          <a:ln>
            <a:noFill/>
          </a:ln>
        </p:spPr>
        <p:txBody>
          <a:bodyPr spcFirstLastPara="1" wrap="square" lIns="51427" tIns="51427" rIns="51427" bIns="51427" anchor="t" anchorCtr="0">
            <a:noAutofit/>
          </a:bodyPr>
          <a:lstStyle/>
          <a:p>
            <a:pPr algn="ctr"/>
            <a:r>
              <a:rPr lang="en-US" sz="1800">
                <a:latin typeface="Cambria"/>
                <a:ea typeface="Cambria"/>
                <a:sym typeface="Cambria"/>
              </a:rPr>
              <a:t>This graph shows the distribution of gases of April 2004.</a:t>
            </a:r>
            <a:endParaRPr lang="en-US" sz="1800">
              <a:latin typeface="Cambria"/>
              <a:ea typeface="Cambria"/>
            </a:endParaRPr>
          </a:p>
        </p:txBody>
      </p:sp>
      <p:pic>
        <p:nvPicPr>
          <p:cNvPr id="2" name="Picture 2">
            <a:extLst>
              <a:ext uri="{FF2B5EF4-FFF2-40B4-BE49-F238E27FC236}">
                <a16:creationId xmlns:a16="http://schemas.microsoft.com/office/drawing/2014/main" id="{3226AF66-CE2A-4ED1-BE00-19CAC67FBE1B}"/>
              </a:ext>
            </a:extLst>
          </p:cNvPr>
          <p:cNvPicPr>
            <a:picLocks noChangeAspect="1"/>
          </p:cNvPicPr>
          <p:nvPr/>
        </p:nvPicPr>
        <p:blipFill>
          <a:blip r:embed="rId3"/>
          <a:stretch>
            <a:fillRect/>
          </a:stretch>
        </p:blipFill>
        <p:spPr>
          <a:xfrm>
            <a:off x="274865" y="2632381"/>
            <a:ext cx="4689020" cy="273623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7833-B2BD-4827-9C66-F88F251FF33F}"/>
              </a:ext>
            </a:extLst>
          </p:cNvPr>
          <p:cNvSpPr>
            <a:spLocks noGrp="1"/>
          </p:cNvSpPr>
          <p:nvPr>
            <p:ph type="title"/>
          </p:nvPr>
        </p:nvSpPr>
        <p:spPr>
          <a:xfrm>
            <a:off x="175331" y="1036085"/>
            <a:ext cx="4792838" cy="759598"/>
          </a:xfrm>
        </p:spPr>
        <p:txBody>
          <a:bodyPr/>
          <a:lstStyle/>
          <a:p>
            <a:r>
              <a:rPr lang="en-US" sz="2000" b="1">
                <a:latin typeface="Cambria"/>
              </a:rPr>
              <a:t>                           May 2004</a:t>
            </a:r>
          </a:p>
        </p:txBody>
      </p:sp>
      <p:sp>
        <p:nvSpPr>
          <p:cNvPr id="3" name="Text Placeholder 2">
            <a:extLst>
              <a:ext uri="{FF2B5EF4-FFF2-40B4-BE49-F238E27FC236}">
                <a16:creationId xmlns:a16="http://schemas.microsoft.com/office/drawing/2014/main" id="{19B43CD3-864F-4149-9BEB-1EA020300955}"/>
              </a:ext>
            </a:extLst>
          </p:cNvPr>
          <p:cNvSpPr>
            <a:spLocks noGrp="1"/>
          </p:cNvSpPr>
          <p:nvPr>
            <p:ph type="body" idx="1"/>
          </p:nvPr>
        </p:nvSpPr>
        <p:spPr>
          <a:xfrm>
            <a:off x="175331" y="5845237"/>
            <a:ext cx="4792838" cy="766815"/>
          </a:xfrm>
        </p:spPr>
        <p:txBody>
          <a:bodyPr/>
          <a:lstStyle/>
          <a:p>
            <a:pPr marL="64770" indent="0">
              <a:buNone/>
            </a:pPr>
            <a:r>
              <a:rPr lang="en-US">
                <a:latin typeface="Cambria"/>
              </a:rPr>
              <a:t>This graph shows the distribution of gases of May 2004.</a:t>
            </a:r>
            <a:endParaRPr lang="en-US"/>
          </a:p>
        </p:txBody>
      </p:sp>
      <p:pic>
        <p:nvPicPr>
          <p:cNvPr id="4" name="Picture 4">
            <a:extLst>
              <a:ext uri="{FF2B5EF4-FFF2-40B4-BE49-F238E27FC236}">
                <a16:creationId xmlns:a16="http://schemas.microsoft.com/office/drawing/2014/main" id="{FDC9D82A-0B47-4FF6-BBE5-45E27E98136C}"/>
              </a:ext>
            </a:extLst>
          </p:cNvPr>
          <p:cNvPicPr>
            <a:picLocks noChangeAspect="1"/>
          </p:cNvPicPr>
          <p:nvPr/>
        </p:nvPicPr>
        <p:blipFill>
          <a:blip r:embed="rId2"/>
          <a:stretch>
            <a:fillRect/>
          </a:stretch>
        </p:blipFill>
        <p:spPr>
          <a:xfrm>
            <a:off x="329293" y="1995100"/>
            <a:ext cx="4484913" cy="3099124"/>
          </a:xfrm>
          <a:prstGeom prst="rect">
            <a:avLst/>
          </a:prstGeom>
        </p:spPr>
      </p:pic>
    </p:spTree>
    <p:extLst>
      <p:ext uri="{BB962C8B-B14F-4D97-AF65-F5344CB8AC3E}">
        <p14:creationId xmlns:p14="http://schemas.microsoft.com/office/powerpoint/2010/main" val="3152199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53"/>
          <p:cNvSpPr txBox="1"/>
          <p:nvPr/>
        </p:nvSpPr>
        <p:spPr>
          <a:xfrm>
            <a:off x="296690" y="1429962"/>
            <a:ext cx="4083413" cy="694015"/>
          </a:xfrm>
          <a:prstGeom prst="rect">
            <a:avLst/>
          </a:prstGeom>
          <a:noFill/>
          <a:ln>
            <a:noFill/>
          </a:ln>
        </p:spPr>
        <p:txBody>
          <a:bodyPr spcFirstLastPara="1" wrap="square" lIns="51427" tIns="51427" rIns="51427" bIns="51427" anchor="t" anchorCtr="0">
            <a:noAutofit/>
          </a:bodyPr>
          <a:lstStyle/>
          <a:p>
            <a:pPr algn="ctr">
              <a:lnSpc>
                <a:spcPct val="115000"/>
              </a:lnSpc>
              <a:buClr>
                <a:schemeClr val="dk1"/>
              </a:buClr>
              <a:buSzPts val="1100"/>
            </a:pPr>
            <a:r>
              <a:rPr lang="en" sz="2000" b="1">
                <a:solidFill>
                  <a:schemeClr val="dk1"/>
                </a:solidFill>
                <a:latin typeface="Cambria"/>
                <a:ea typeface="Cambria"/>
                <a:cs typeface="Cambria"/>
              </a:rPr>
              <a:t>June 2004</a:t>
            </a:r>
          </a:p>
        </p:txBody>
      </p:sp>
      <p:sp>
        <p:nvSpPr>
          <p:cNvPr id="400" name="Google Shape;400;p53"/>
          <p:cNvSpPr txBox="1"/>
          <p:nvPr/>
        </p:nvSpPr>
        <p:spPr>
          <a:xfrm>
            <a:off x="767306" y="5634619"/>
            <a:ext cx="4210650" cy="901146"/>
          </a:xfrm>
          <a:prstGeom prst="rect">
            <a:avLst/>
          </a:prstGeom>
          <a:noFill/>
          <a:ln>
            <a:noFill/>
          </a:ln>
        </p:spPr>
        <p:txBody>
          <a:bodyPr spcFirstLastPara="1" wrap="square" lIns="51427" tIns="51427" rIns="51427" bIns="51427" anchor="t" anchorCtr="0">
            <a:noAutofit/>
          </a:bodyPr>
          <a:lstStyle/>
          <a:p>
            <a:pPr algn="ctr"/>
            <a:r>
              <a:rPr lang="en-US" sz="1800">
                <a:latin typeface="Cambria"/>
                <a:ea typeface="Cambria"/>
                <a:sym typeface="Cambria"/>
              </a:rPr>
              <a:t>This graph shows the distribution of gases of June 2004.</a:t>
            </a:r>
            <a:endParaRPr lang="en-US" sz="1800">
              <a:latin typeface="Cambria"/>
              <a:ea typeface="Cambria"/>
            </a:endParaRPr>
          </a:p>
        </p:txBody>
      </p:sp>
      <p:pic>
        <p:nvPicPr>
          <p:cNvPr id="2" name="Picture 2">
            <a:extLst>
              <a:ext uri="{FF2B5EF4-FFF2-40B4-BE49-F238E27FC236}">
                <a16:creationId xmlns:a16="http://schemas.microsoft.com/office/drawing/2014/main" id="{05D2D617-D5E1-4ABB-8093-597F8E42D3DC}"/>
              </a:ext>
            </a:extLst>
          </p:cNvPr>
          <p:cNvPicPr>
            <a:picLocks noChangeAspect="1"/>
          </p:cNvPicPr>
          <p:nvPr/>
        </p:nvPicPr>
        <p:blipFill>
          <a:blip r:embed="rId3"/>
          <a:stretch>
            <a:fillRect/>
          </a:stretch>
        </p:blipFill>
        <p:spPr>
          <a:xfrm>
            <a:off x="288471" y="2369333"/>
            <a:ext cx="4620985" cy="288133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54"/>
          <p:cNvSpPr txBox="1"/>
          <p:nvPr/>
        </p:nvSpPr>
        <p:spPr>
          <a:xfrm>
            <a:off x="-11055" y="1513133"/>
            <a:ext cx="4929817" cy="635245"/>
          </a:xfrm>
          <a:prstGeom prst="rect">
            <a:avLst/>
          </a:prstGeom>
          <a:noFill/>
          <a:ln>
            <a:noFill/>
          </a:ln>
        </p:spPr>
        <p:txBody>
          <a:bodyPr spcFirstLastPara="1" wrap="square" lIns="51427" tIns="51427" rIns="51427" bIns="51427" anchor="t" anchorCtr="0">
            <a:noAutofit/>
          </a:bodyPr>
          <a:lstStyle/>
          <a:p>
            <a:pPr algn="ctr">
              <a:lnSpc>
                <a:spcPct val="115000"/>
              </a:lnSpc>
              <a:buClr>
                <a:schemeClr val="dk1"/>
              </a:buClr>
              <a:buSzPts val="1100"/>
            </a:pPr>
            <a:r>
              <a:rPr lang="en" sz="2000" b="1">
                <a:solidFill>
                  <a:schemeClr val="dk1"/>
                </a:solidFill>
                <a:latin typeface="Cambria"/>
                <a:ea typeface="Cambria"/>
                <a:cs typeface="Cambria"/>
              </a:rPr>
              <a:t>July 2004</a:t>
            </a:r>
          </a:p>
        </p:txBody>
      </p:sp>
      <p:sp>
        <p:nvSpPr>
          <p:cNvPr id="407" name="Google Shape;407;p54"/>
          <p:cNvSpPr txBox="1"/>
          <p:nvPr/>
        </p:nvSpPr>
        <p:spPr>
          <a:xfrm>
            <a:off x="509794" y="5720681"/>
            <a:ext cx="4402856" cy="689673"/>
          </a:xfrm>
          <a:prstGeom prst="rect">
            <a:avLst/>
          </a:prstGeom>
          <a:noFill/>
          <a:ln>
            <a:noFill/>
          </a:ln>
        </p:spPr>
        <p:txBody>
          <a:bodyPr spcFirstLastPara="1" wrap="square" lIns="51427" tIns="51427" rIns="51427" bIns="51427" anchor="t" anchorCtr="0">
            <a:noAutofit/>
          </a:bodyPr>
          <a:lstStyle/>
          <a:p>
            <a:pPr algn="ctr"/>
            <a:r>
              <a:rPr lang="en-US" sz="1800">
                <a:latin typeface="Cambria"/>
                <a:ea typeface="Cambria"/>
                <a:sym typeface="Cambria"/>
              </a:rPr>
              <a:t>This graph shows the distribution of gases of July 2004.</a:t>
            </a:r>
            <a:endParaRPr lang="en" sz="1800">
              <a:latin typeface="Cambria"/>
              <a:ea typeface="Cambria"/>
            </a:endParaRPr>
          </a:p>
        </p:txBody>
      </p:sp>
      <p:pic>
        <p:nvPicPr>
          <p:cNvPr id="2" name="Picture 2">
            <a:extLst>
              <a:ext uri="{FF2B5EF4-FFF2-40B4-BE49-F238E27FC236}">
                <a16:creationId xmlns:a16="http://schemas.microsoft.com/office/drawing/2014/main" id="{1CD69043-9C05-4B51-B364-B1BC47789919}"/>
              </a:ext>
            </a:extLst>
          </p:cNvPr>
          <p:cNvPicPr>
            <a:picLocks noChangeAspect="1"/>
          </p:cNvPicPr>
          <p:nvPr/>
        </p:nvPicPr>
        <p:blipFill>
          <a:blip r:embed="rId3"/>
          <a:stretch>
            <a:fillRect/>
          </a:stretch>
        </p:blipFill>
        <p:spPr>
          <a:xfrm>
            <a:off x="220437" y="2576949"/>
            <a:ext cx="4689020" cy="277906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2A09-6676-47CF-BB10-53C453DBDA53}"/>
              </a:ext>
            </a:extLst>
          </p:cNvPr>
          <p:cNvSpPr>
            <a:spLocks noGrp="1"/>
          </p:cNvSpPr>
          <p:nvPr>
            <p:ph type="title"/>
          </p:nvPr>
        </p:nvSpPr>
        <p:spPr>
          <a:xfrm>
            <a:off x="216152" y="1376263"/>
            <a:ext cx="4792838" cy="800419"/>
          </a:xfrm>
        </p:spPr>
        <p:txBody>
          <a:bodyPr/>
          <a:lstStyle/>
          <a:p>
            <a:r>
              <a:rPr lang="en-US" sz="2000" b="1">
                <a:latin typeface="Cambria"/>
              </a:rPr>
              <a:t>                           August 2004</a:t>
            </a:r>
          </a:p>
        </p:txBody>
      </p:sp>
      <p:sp>
        <p:nvSpPr>
          <p:cNvPr id="3" name="Text Placeholder 2">
            <a:extLst>
              <a:ext uri="{FF2B5EF4-FFF2-40B4-BE49-F238E27FC236}">
                <a16:creationId xmlns:a16="http://schemas.microsoft.com/office/drawing/2014/main" id="{CD702C85-30BF-4633-8A0A-C4C1AFBED42C}"/>
              </a:ext>
            </a:extLst>
          </p:cNvPr>
          <p:cNvSpPr>
            <a:spLocks noGrp="1"/>
          </p:cNvSpPr>
          <p:nvPr>
            <p:ph type="body" idx="1"/>
          </p:nvPr>
        </p:nvSpPr>
        <p:spPr>
          <a:xfrm>
            <a:off x="216152" y="5777201"/>
            <a:ext cx="4792838" cy="1120600"/>
          </a:xfrm>
        </p:spPr>
        <p:txBody>
          <a:bodyPr/>
          <a:lstStyle/>
          <a:p>
            <a:pPr marL="64770" indent="0" algn="ctr">
              <a:buNone/>
            </a:pPr>
            <a:r>
              <a:rPr lang="en-US">
                <a:latin typeface="Cambria"/>
              </a:rPr>
              <a:t>This graph shows the distribution of gases of August 2004.</a:t>
            </a:r>
            <a:endParaRPr lang="en-US"/>
          </a:p>
          <a:p>
            <a:pPr marL="64770" indent="0" algn="ctr">
              <a:lnSpc>
                <a:spcPct val="114999"/>
              </a:lnSpc>
              <a:buNone/>
            </a:pPr>
            <a:endParaRPr lang="en-US" dirty="0">
              <a:latin typeface="Cambria"/>
            </a:endParaRPr>
          </a:p>
          <a:p>
            <a:pPr marL="64770" indent="0">
              <a:lnSpc>
                <a:spcPct val="114999"/>
              </a:lnSpc>
              <a:buNone/>
            </a:pPr>
            <a:endParaRPr lang="en-US" dirty="0">
              <a:latin typeface="Cambria"/>
            </a:endParaRPr>
          </a:p>
        </p:txBody>
      </p:sp>
      <p:pic>
        <p:nvPicPr>
          <p:cNvPr id="5" name="Picture 5">
            <a:extLst>
              <a:ext uri="{FF2B5EF4-FFF2-40B4-BE49-F238E27FC236}">
                <a16:creationId xmlns:a16="http://schemas.microsoft.com/office/drawing/2014/main" id="{2DC8A2F0-32E9-40A9-926C-97745524248C}"/>
              </a:ext>
            </a:extLst>
          </p:cNvPr>
          <p:cNvPicPr>
            <a:picLocks noChangeAspect="1"/>
          </p:cNvPicPr>
          <p:nvPr/>
        </p:nvPicPr>
        <p:blipFill>
          <a:blip r:embed="rId2"/>
          <a:stretch>
            <a:fillRect/>
          </a:stretch>
        </p:blipFill>
        <p:spPr>
          <a:xfrm>
            <a:off x="247650" y="2611241"/>
            <a:ext cx="4716235" cy="2778519"/>
          </a:xfrm>
          <a:prstGeom prst="rect">
            <a:avLst/>
          </a:prstGeom>
        </p:spPr>
      </p:pic>
    </p:spTree>
    <p:extLst>
      <p:ext uri="{BB962C8B-B14F-4D97-AF65-F5344CB8AC3E}">
        <p14:creationId xmlns:p14="http://schemas.microsoft.com/office/powerpoint/2010/main" val="3817605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FB5F-1E66-4EED-BF03-BA6343A9E4B2}"/>
              </a:ext>
            </a:extLst>
          </p:cNvPr>
          <p:cNvSpPr>
            <a:spLocks noGrp="1"/>
          </p:cNvSpPr>
          <p:nvPr>
            <p:ph type="title"/>
          </p:nvPr>
        </p:nvSpPr>
        <p:spPr>
          <a:xfrm>
            <a:off x="175331" y="791156"/>
            <a:ext cx="4792838" cy="895669"/>
          </a:xfrm>
        </p:spPr>
        <p:txBody>
          <a:bodyPr/>
          <a:lstStyle/>
          <a:p>
            <a:r>
              <a:rPr lang="en-US" sz="2000" b="1">
                <a:latin typeface="Cambria"/>
              </a:rPr>
              <a:t>                    September 2004</a:t>
            </a:r>
          </a:p>
        </p:txBody>
      </p:sp>
      <p:sp>
        <p:nvSpPr>
          <p:cNvPr id="3" name="Text Placeholder 2">
            <a:extLst>
              <a:ext uri="{FF2B5EF4-FFF2-40B4-BE49-F238E27FC236}">
                <a16:creationId xmlns:a16="http://schemas.microsoft.com/office/drawing/2014/main" id="{AFAC5999-9B90-4D45-908A-D2CA67D85695}"/>
              </a:ext>
            </a:extLst>
          </p:cNvPr>
          <p:cNvSpPr>
            <a:spLocks noGrp="1"/>
          </p:cNvSpPr>
          <p:nvPr>
            <p:ph type="body" idx="1"/>
          </p:nvPr>
        </p:nvSpPr>
        <p:spPr>
          <a:xfrm>
            <a:off x="175331" y="5505058"/>
            <a:ext cx="4792838" cy="902886"/>
          </a:xfrm>
        </p:spPr>
        <p:txBody>
          <a:bodyPr/>
          <a:lstStyle/>
          <a:p>
            <a:pPr marL="64770" indent="0">
              <a:buNone/>
            </a:pPr>
            <a:r>
              <a:rPr lang="en-US">
                <a:latin typeface="Cambria"/>
              </a:rPr>
              <a:t>This graph shows the distribution of gases of September 2004.</a:t>
            </a:r>
            <a:endParaRPr lang="en-US"/>
          </a:p>
        </p:txBody>
      </p:sp>
      <p:pic>
        <p:nvPicPr>
          <p:cNvPr id="4" name="Picture 4">
            <a:extLst>
              <a:ext uri="{FF2B5EF4-FFF2-40B4-BE49-F238E27FC236}">
                <a16:creationId xmlns:a16="http://schemas.microsoft.com/office/drawing/2014/main" id="{A796C4D2-FE26-4B9E-92F4-1BB0E5981B09}"/>
              </a:ext>
            </a:extLst>
          </p:cNvPr>
          <p:cNvPicPr>
            <a:picLocks noChangeAspect="1"/>
          </p:cNvPicPr>
          <p:nvPr/>
        </p:nvPicPr>
        <p:blipFill>
          <a:blip r:embed="rId2"/>
          <a:stretch>
            <a:fillRect/>
          </a:stretch>
        </p:blipFill>
        <p:spPr>
          <a:xfrm>
            <a:off x="288472" y="1600493"/>
            <a:ext cx="4566556" cy="3289624"/>
          </a:xfrm>
          <a:prstGeom prst="rect">
            <a:avLst/>
          </a:prstGeom>
        </p:spPr>
      </p:pic>
    </p:spTree>
    <p:extLst>
      <p:ext uri="{BB962C8B-B14F-4D97-AF65-F5344CB8AC3E}">
        <p14:creationId xmlns:p14="http://schemas.microsoft.com/office/powerpoint/2010/main" val="1263495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22AD-B41D-4467-BBC1-268763761D2A}"/>
              </a:ext>
            </a:extLst>
          </p:cNvPr>
          <p:cNvSpPr>
            <a:spLocks noGrp="1"/>
          </p:cNvSpPr>
          <p:nvPr>
            <p:ph type="title"/>
          </p:nvPr>
        </p:nvSpPr>
        <p:spPr>
          <a:xfrm>
            <a:off x="175331" y="1104120"/>
            <a:ext cx="4792838" cy="637133"/>
          </a:xfrm>
        </p:spPr>
        <p:txBody>
          <a:bodyPr/>
          <a:lstStyle/>
          <a:p>
            <a:r>
              <a:rPr lang="en-US" sz="2000" b="1">
                <a:latin typeface="Cambria"/>
              </a:rPr>
              <a:t>                         October 2004</a:t>
            </a:r>
          </a:p>
        </p:txBody>
      </p:sp>
      <p:sp>
        <p:nvSpPr>
          <p:cNvPr id="3" name="Text Placeholder 2">
            <a:extLst>
              <a:ext uri="{FF2B5EF4-FFF2-40B4-BE49-F238E27FC236}">
                <a16:creationId xmlns:a16="http://schemas.microsoft.com/office/drawing/2014/main" id="{D3EF38D5-A00F-4DB8-AF6B-B6EE48AE0E23}"/>
              </a:ext>
            </a:extLst>
          </p:cNvPr>
          <p:cNvSpPr>
            <a:spLocks noGrp="1"/>
          </p:cNvSpPr>
          <p:nvPr>
            <p:ph type="body" idx="1"/>
          </p:nvPr>
        </p:nvSpPr>
        <p:spPr>
          <a:xfrm>
            <a:off x="243367" y="5763594"/>
            <a:ext cx="4792838" cy="970922"/>
          </a:xfrm>
        </p:spPr>
        <p:txBody>
          <a:bodyPr/>
          <a:lstStyle/>
          <a:p>
            <a:pPr marL="64770" indent="0">
              <a:buNone/>
            </a:pPr>
            <a:r>
              <a:rPr lang="en-US">
                <a:latin typeface="Cambria"/>
              </a:rPr>
              <a:t>This graph shows the distribution of gases of October 2004.</a:t>
            </a:r>
          </a:p>
        </p:txBody>
      </p:sp>
      <p:pic>
        <p:nvPicPr>
          <p:cNvPr id="4" name="Picture 4">
            <a:extLst>
              <a:ext uri="{FF2B5EF4-FFF2-40B4-BE49-F238E27FC236}">
                <a16:creationId xmlns:a16="http://schemas.microsoft.com/office/drawing/2014/main" id="{98C061AC-0BF5-4B0E-B0DD-62A32FCCBF1F}"/>
              </a:ext>
            </a:extLst>
          </p:cNvPr>
          <p:cNvPicPr>
            <a:picLocks noChangeAspect="1"/>
          </p:cNvPicPr>
          <p:nvPr/>
        </p:nvPicPr>
        <p:blipFill>
          <a:blip r:embed="rId2"/>
          <a:stretch>
            <a:fillRect/>
          </a:stretch>
        </p:blipFill>
        <p:spPr>
          <a:xfrm>
            <a:off x="111580" y="2376099"/>
            <a:ext cx="4702627" cy="2731732"/>
          </a:xfrm>
          <a:prstGeom prst="rect">
            <a:avLst/>
          </a:prstGeom>
        </p:spPr>
      </p:pic>
    </p:spTree>
    <p:extLst>
      <p:ext uri="{BB962C8B-B14F-4D97-AF65-F5344CB8AC3E}">
        <p14:creationId xmlns:p14="http://schemas.microsoft.com/office/powerpoint/2010/main" val="1485034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D4BE-EBE2-4AB9-8BCA-E9EB9EAEF12E}"/>
              </a:ext>
            </a:extLst>
          </p:cNvPr>
          <p:cNvSpPr>
            <a:spLocks noGrp="1"/>
          </p:cNvSpPr>
          <p:nvPr>
            <p:ph type="title"/>
          </p:nvPr>
        </p:nvSpPr>
        <p:spPr>
          <a:xfrm>
            <a:off x="175331" y="1185763"/>
            <a:ext cx="4792838" cy="664348"/>
          </a:xfrm>
        </p:spPr>
        <p:txBody>
          <a:bodyPr/>
          <a:lstStyle/>
          <a:p>
            <a:r>
              <a:rPr lang="en-US" sz="2000" b="1">
                <a:latin typeface="Cambria"/>
              </a:rPr>
              <a:t>                      November 2004</a:t>
            </a:r>
          </a:p>
        </p:txBody>
      </p:sp>
      <p:sp>
        <p:nvSpPr>
          <p:cNvPr id="3" name="Text Placeholder 2">
            <a:extLst>
              <a:ext uri="{FF2B5EF4-FFF2-40B4-BE49-F238E27FC236}">
                <a16:creationId xmlns:a16="http://schemas.microsoft.com/office/drawing/2014/main" id="{1B5C14FB-75BC-4E4E-9D76-CA8CB1CDB0B8}"/>
              </a:ext>
            </a:extLst>
          </p:cNvPr>
          <p:cNvSpPr>
            <a:spLocks noGrp="1"/>
          </p:cNvSpPr>
          <p:nvPr>
            <p:ph type="body" idx="1"/>
          </p:nvPr>
        </p:nvSpPr>
        <p:spPr>
          <a:xfrm>
            <a:off x="175331" y="5913272"/>
            <a:ext cx="4792838" cy="916493"/>
          </a:xfrm>
        </p:spPr>
        <p:txBody>
          <a:bodyPr/>
          <a:lstStyle/>
          <a:p>
            <a:pPr marL="64770" indent="0" algn="ctr">
              <a:buNone/>
            </a:pPr>
            <a:r>
              <a:rPr lang="en-US">
                <a:latin typeface="Cambria"/>
              </a:rPr>
              <a:t>This graph shows  the distribution of gases </a:t>
            </a:r>
            <a:r>
              <a:rPr lang="en-US" dirty="0">
                <a:latin typeface="Cambria"/>
              </a:rPr>
              <a:t>of November 2004.</a:t>
            </a:r>
          </a:p>
          <a:p>
            <a:pPr indent="-192405">
              <a:lnSpc>
                <a:spcPct val="114999"/>
              </a:lnSpc>
            </a:pPr>
            <a:endParaRPr lang="en-US" dirty="0">
              <a:latin typeface="Cambria"/>
            </a:endParaRPr>
          </a:p>
          <a:p>
            <a:pPr marL="64770" indent="0">
              <a:lnSpc>
                <a:spcPct val="114999"/>
              </a:lnSpc>
              <a:buNone/>
            </a:pPr>
            <a:endParaRPr lang="en-US" dirty="0">
              <a:latin typeface="Cambria"/>
            </a:endParaRPr>
          </a:p>
        </p:txBody>
      </p:sp>
      <p:pic>
        <p:nvPicPr>
          <p:cNvPr id="4" name="Picture 4">
            <a:extLst>
              <a:ext uri="{FF2B5EF4-FFF2-40B4-BE49-F238E27FC236}">
                <a16:creationId xmlns:a16="http://schemas.microsoft.com/office/drawing/2014/main" id="{41B20918-60DC-4D14-A7CB-15D9F55B5583}"/>
              </a:ext>
            </a:extLst>
          </p:cNvPr>
          <p:cNvPicPr>
            <a:picLocks noChangeAspect="1"/>
          </p:cNvPicPr>
          <p:nvPr/>
        </p:nvPicPr>
        <p:blipFill>
          <a:blip r:embed="rId2"/>
          <a:stretch>
            <a:fillRect/>
          </a:stretch>
        </p:blipFill>
        <p:spPr>
          <a:xfrm>
            <a:off x="43544" y="2416921"/>
            <a:ext cx="5042806" cy="2963053"/>
          </a:xfrm>
          <a:prstGeom prst="rect">
            <a:avLst/>
          </a:prstGeom>
        </p:spPr>
      </p:pic>
    </p:spTree>
    <p:extLst>
      <p:ext uri="{BB962C8B-B14F-4D97-AF65-F5344CB8AC3E}">
        <p14:creationId xmlns:p14="http://schemas.microsoft.com/office/powerpoint/2010/main" val="1228253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1108-7537-46DE-BD4F-899C7F574FC3}"/>
              </a:ext>
            </a:extLst>
          </p:cNvPr>
          <p:cNvSpPr>
            <a:spLocks noGrp="1"/>
          </p:cNvSpPr>
          <p:nvPr>
            <p:ph type="title"/>
          </p:nvPr>
        </p:nvSpPr>
        <p:spPr>
          <a:xfrm>
            <a:off x="175331" y="1199370"/>
            <a:ext cx="4792838" cy="677955"/>
          </a:xfrm>
        </p:spPr>
        <p:txBody>
          <a:bodyPr/>
          <a:lstStyle/>
          <a:p>
            <a:r>
              <a:rPr lang="en-US" sz="2000" b="1">
                <a:latin typeface="Cambria"/>
              </a:rPr>
              <a:t>                      December 2004</a:t>
            </a:r>
          </a:p>
        </p:txBody>
      </p:sp>
      <p:sp>
        <p:nvSpPr>
          <p:cNvPr id="3" name="Text Placeholder 2">
            <a:extLst>
              <a:ext uri="{FF2B5EF4-FFF2-40B4-BE49-F238E27FC236}">
                <a16:creationId xmlns:a16="http://schemas.microsoft.com/office/drawing/2014/main" id="{10F05C43-1705-4786-9913-23C38AA96C83}"/>
              </a:ext>
            </a:extLst>
          </p:cNvPr>
          <p:cNvSpPr>
            <a:spLocks noGrp="1"/>
          </p:cNvSpPr>
          <p:nvPr>
            <p:ph type="body" idx="1"/>
          </p:nvPr>
        </p:nvSpPr>
        <p:spPr>
          <a:xfrm>
            <a:off x="175331" y="5858843"/>
            <a:ext cx="4792838" cy="875672"/>
          </a:xfrm>
        </p:spPr>
        <p:txBody>
          <a:bodyPr/>
          <a:lstStyle/>
          <a:p>
            <a:pPr indent="-192405"/>
            <a:r>
              <a:rPr lang="en-US">
                <a:latin typeface="Cambria"/>
              </a:rPr>
              <a:t>This graph shows the  distribution of gases of December 2004.</a:t>
            </a:r>
          </a:p>
        </p:txBody>
      </p:sp>
      <p:pic>
        <p:nvPicPr>
          <p:cNvPr id="4" name="Picture 4">
            <a:extLst>
              <a:ext uri="{FF2B5EF4-FFF2-40B4-BE49-F238E27FC236}">
                <a16:creationId xmlns:a16="http://schemas.microsoft.com/office/drawing/2014/main" id="{F24FEA67-DBF6-4A8F-8898-F53A7D4EBED8}"/>
              </a:ext>
            </a:extLst>
          </p:cNvPr>
          <p:cNvPicPr>
            <a:picLocks noChangeAspect="1"/>
          </p:cNvPicPr>
          <p:nvPr/>
        </p:nvPicPr>
        <p:blipFill>
          <a:blip r:embed="rId2"/>
          <a:stretch>
            <a:fillRect/>
          </a:stretch>
        </p:blipFill>
        <p:spPr>
          <a:xfrm>
            <a:off x="57151" y="2440877"/>
            <a:ext cx="5029199" cy="2955962"/>
          </a:xfrm>
          <a:prstGeom prst="rect">
            <a:avLst/>
          </a:prstGeom>
        </p:spPr>
      </p:pic>
    </p:spTree>
    <p:extLst>
      <p:ext uri="{BB962C8B-B14F-4D97-AF65-F5344CB8AC3E}">
        <p14:creationId xmlns:p14="http://schemas.microsoft.com/office/powerpoint/2010/main" val="1393506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1C58-E76E-4899-BDAC-A5FC77CC86D3}"/>
              </a:ext>
            </a:extLst>
          </p:cNvPr>
          <p:cNvSpPr>
            <a:spLocks noGrp="1"/>
          </p:cNvSpPr>
          <p:nvPr>
            <p:ph type="title"/>
          </p:nvPr>
        </p:nvSpPr>
        <p:spPr>
          <a:xfrm>
            <a:off x="175331" y="1049692"/>
            <a:ext cx="4792838" cy="637133"/>
          </a:xfrm>
        </p:spPr>
        <p:txBody>
          <a:bodyPr/>
          <a:lstStyle/>
          <a:p>
            <a:r>
              <a:rPr lang="en-US" sz="2000" b="1">
                <a:latin typeface="Cambria"/>
              </a:rPr>
              <a:t>                         January 2005</a:t>
            </a:r>
          </a:p>
        </p:txBody>
      </p:sp>
      <p:sp>
        <p:nvSpPr>
          <p:cNvPr id="3" name="Text Placeholder 2">
            <a:extLst>
              <a:ext uri="{FF2B5EF4-FFF2-40B4-BE49-F238E27FC236}">
                <a16:creationId xmlns:a16="http://schemas.microsoft.com/office/drawing/2014/main" id="{9540D1CA-DFD4-4239-9DB6-330CEBDEFF5F}"/>
              </a:ext>
            </a:extLst>
          </p:cNvPr>
          <p:cNvSpPr>
            <a:spLocks noGrp="1"/>
          </p:cNvSpPr>
          <p:nvPr>
            <p:ph type="body" idx="1"/>
          </p:nvPr>
        </p:nvSpPr>
        <p:spPr>
          <a:xfrm>
            <a:off x="175331" y="5409808"/>
            <a:ext cx="4792838" cy="957315"/>
          </a:xfrm>
        </p:spPr>
        <p:txBody>
          <a:bodyPr/>
          <a:lstStyle/>
          <a:p>
            <a:pPr marL="64770" indent="0">
              <a:buNone/>
            </a:pPr>
            <a:r>
              <a:rPr lang="en-US">
                <a:latin typeface="Cambria"/>
              </a:rPr>
              <a:t>This graph shows the distribution of gases </a:t>
            </a:r>
            <a:r>
              <a:rPr lang="en-US" dirty="0">
                <a:latin typeface="Cambria"/>
              </a:rPr>
              <a:t>of January 2005.</a:t>
            </a:r>
            <a:endParaRPr lang="en-US" dirty="0"/>
          </a:p>
        </p:txBody>
      </p:sp>
      <p:pic>
        <p:nvPicPr>
          <p:cNvPr id="4" name="Picture 4">
            <a:extLst>
              <a:ext uri="{FF2B5EF4-FFF2-40B4-BE49-F238E27FC236}">
                <a16:creationId xmlns:a16="http://schemas.microsoft.com/office/drawing/2014/main" id="{CD128BB3-1A25-492E-9A03-0EB254415A2F}"/>
              </a:ext>
            </a:extLst>
          </p:cNvPr>
          <p:cNvPicPr>
            <a:picLocks noChangeAspect="1"/>
          </p:cNvPicPr>
          <p:nvPr/>
        </p:nvPicPr>
        <p:blipFill>
          <a:blip r:embed="rId2"/>
          <a:stretch>
            <a:fillRect/>
          </a:stretch>
        </p:blipFill>
        <p:spPr>
          <a:xfrm>
            <a:off x="302079" y="2155127"/>
            <a:ext cx="4539342" cy="2656605"/>
          </a:xfrm>
          <a:prstGeom prst="rect">
            <a:avLst/>
          </a:prstGeom>
        </p:spPr>
      </p:pic>
    </p:spTree>
    <p:extLst>
      <p:ext uri="{BB962C8B-B14F-4D97-AF65-F5344CB8AC3E}">
        <p14:creationId xmlns:p14="http://schemas.microsoft.com/office/powerpoint/2010/main" val="42472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75331" y="2624830"/>
            <a:ext cx="4792838" cy="944444"/>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a:latin typeface="Cambria"/>
                <a:ea typeface="Cambria"/>
                <a:cs typeface="Cambria"/>
                <a:sym typeface="Cambria"/>
              </a:rPr>
              <a:t>Problem Statement</a:t>
            </a:r>
            <a:endParaRPr lang="en-US" sz="2000">
              <a:latin typeface="Cambria"/>
              <a:ea typeface="Cambria"/>
              <a:cs typeface="Cambria"/>
            </a:endParaRPr>
          </a:p>
          <a:p>
            <a:pPr marL="0" lvl="0" indent="0" algn="l" rtl="0">
              <a:spcBef>
                <a:spcPts val="0"/>
              </a:spcBef>
              <a:spcAft>
                <a:spcPts val="0"/>
              </a:spcAft>
              <a:buClr>
                <a:schemeClr val="dk1"/>
              </a:buClr>
              <a:buSzPts val="1100"/>
              <a:buFont typeface="Arial"/>
              <a:buNone/>
            </a:pPr>
            <a:endParaRPr sz="2000" dirty="0"/>
          </a:p>
          <a:p>
            <a:pPr marL="0" lvl="0" indent="0" algn="l" rtl="0">
              <a:spcBef>
                <a:spcPts val="0"/>
              </a:spcBef>
              <a:spcAft>
                <a:spcPts val="0"/>
              </a:spcAft>
              <a:buNone/>
            </a:pPr>
            <a:endParaRPr sz="2000" dirty="0"/>
          </a:p>
        </p:txBody>
      </p:sp>
      <p:sp>
        <p:nvSpPr>
          <p:cNvPr id="72" name="Google Shape;72;p15"/>
          <p:cNvSpPr txBox="1">
            <a:spLocks noGrp="1"/>
          </p:cNvSpPr>
          <p:nvPr>
            <p:ph type="body" idx="1"/>
          </p:nvPr>
        </p:nvSpPr>
        <p:spPr>
          <a:xfrm>
            <a:off x="175331" y="3559345"/>
            <a:ext cx="4792838" cy="3820150"/>
          </a:xfrm>
          <a:prstGeom prst="rect">
            <a:avLst/>
          </a:prstGeom>
        </p:spPr>
        <p:txBody>
          <a:bodyPr spcFirstLastPara="1" wrap="square" lIns="51427" tIns="51427" rIns="51427" bIns="51427" anchor="t" anchorCtr="0">
            <a:noAutofit/>
          </a:bodyPr>
          <a:lstStyle/>
          <a:p>
            <a:pPr indent="-192405" algn="just">
              <a:lnSpc>
                <a:spcPct val="114999"/>
              </a:lnSpc>
              <a:buNone/>
            </a:pPr>
            <a:r>
              <a:rPr lang="en"/>
              <a:t>. </a:t>
            </a:r>
          </a:p>
          <a:p>
            <a:pPr indent="-192405" algn="just">
              <a:lnSpc>
                <a:spcPct val="114999"/>
              </a:lnSpc>
              <a:buClr>
                <a:schemeClr val="dk1"/>
              </a:buClr>
              <a:buSzPts val="1100"/>
              <a:buFont typeface="Wingdings"/>
              <a:buChar char="§"/>
            </a:pPr>
            <a:r>
              <a:rPr lang="en-US">
                <a:latin typeface="Cambria"/>
              </a:rPr>
              <a:t> The air pollution is one of the main causes of death in the world. Several cities are on the radar of WHO, which are about to touch the dangerous level. Sadly, India is one of the countries with maximum number of most polluted cities in the world. </a:t>
            </a:r>
            <a:endParaRPr>
              <a:latin typeface="Cambria"/>
            </a:endParaRPr>
          </a:p>
          <a:p>
            <a:pPr indent="-192405" algn="just">
              <a:lnSpc>
                <a:spcPct val="114999"/>
              </a:lnSpc>
              <a:buClr>
                <a:schemeClr val="dk1"/>
              </a:buClr>
              <a:buSzPts val="1100"/>
              <a:buFont typeface="Wingdings"/>
              <a:buChar char="§"/>
            </a:pPr>
            <a:r>
              <a:rPr lang="en-US" dirty="0"/>
              <a:t>  </a:t>
            </a:r>
            <a:r>
              <a:rPr lang="en-US">
                <a:latin typeface="Cambria"/>
              </a:rPr>
              <a:t>To know the intricacies of the problem, we decided to do an   analytical study for the factors that contribute most to air pollution.</a:t>
            </a:r>
            <a:endParaRPr lang="en-US" dirty="0">
              <a:latin typeface="Cambria"/>
            </a:endParaRPr>
          </a:p>
          <a:p>
            <a:pPr indent="-192405" algn="just">
              <a:lnSpc>
                <a:spcPct val="114999"/>
              </a:lnSpc>
              <a:buClr>
                <a:schemeClr val="dk1"/>
              </a:buClr>
              <a:buSzPts val="1100"/>
              <a:buFont typeface="Wingdings"/>
              <a:buChar char="§"/>
            </a:pPr>
            <a:r>
              <a:rPr lang="en-US">
                <a:latin typeface="Cambria"/>
                <a:cs typeface="Calibri"/>
              </a:rPr>
              <a:t> Here we have studied the air quality data of a </a:t>
            </a:r>
            <a:r>
              <a:rPr lang="en-US" dirty="0">
                <a:latin typeface="Cambria"/>
                <a:cs typeface="Calibri"/>
              </a:rPr>
              <a:t>particular location and identified factors that lead to the rise in air pollution.</a:t>
            </a:r>
            <a:endParaRPr lang="en-US" dirty="0">
              <a:latin typeface="Cambria"/>
            </a:endParaRPr>
          </a:p>
          <a:p>
            <a:pPr indent="-192405" algn="just">
              <a:lnSpc>
                <a:spcPct val="114999"/>
              </a:lnSpc>
              <a:buClr>
                <a:schemeClr val="dk1"/>
              </a:buClr>
              <a:buSzPts val="1100"/>
              <a:buNone/>
            </a:pPr>
            <a:endParaRPr lang="en-US" dirty="0">
              <a:latin typeface="Cambria"/>
            </a:endParaRPr>
          </a:p>
          <a:p>
            <a:pPr indent="-192405" algn="just">
              <a:lnSpc>
                <a:spcPct val="114999"/>
              </a:lnSpc>
              <a:buClr>
                <a:schemeClr val="dk1"/>
              </a:buClr>
              <a:buSzPts val="1100"/>
              <a:buNone/>
            </a:pPr>
            <a:endParaRPr lang="en-US" dirty="0">
              <a:latin typeface="Cambria"/>
            </a:endParaRPr>
          </a:p>
          <a:p>
            <a:pPr indent="-192405" algn="just">
              <a:lnSpc>
                <a:spcPct val="114999"/>
              </a:lnSpc>
              <a:buClr>
                <a:schemeClr val="dk1"/>
              </a:buClr>
              <a:buSzPts val="1100"/>
              <a:buNone/>
            </a:pPr>
            <a:endParaRPr/>
          </a:p>
          <a:p>
            <a:pPr indent="-192405" algn="just">
              <a:lnSpc>
                <a:spcPct val="114999"/>
              </a:lnSpc>
              <a:buClr>
                <a:schemeClr val="dk1"/>
              </a:buClr>
              <a:buSzPts val="1100"/>
              <a:buNone/>
            </a:pPr>
            <a:endParaRPr/>
          </a:p>
          <a:p>
            <a:pPr indent="-192405" algn="just">
              <a:lnSpc>
                <a:spcPct val="114999"/>
              </a:lnSpc>
              <a:buClr>
                <a:schemeClr val="dk1"/>
              </a:buClr>
              <a:buSzPts val="1100"/>
              <a:buNone/>
            </a:pPr>
            <a:endParaRPr lang="en-US"/>
          </a:p>
          <a:p>
            <a:pPr indent="-192405" algn="just">
              <a:lnSpc>
                <a:spcPct val="114999"/>
              </a:lnSpc>
              <a:buClr>
                <a:schemeClr val="dk1"/>
              </a:buClr>
              <a:buSzPts val="1100"/>
              <a:buNone/>
            </a:pPr>
            <a:endParaRPr lang="en-US"/>
          </a:p>
          <a:p>
            <a:pPr marL="0" indent="0" algn="just">
              <a:lnSpc>
                <a:spcPct val="150000"/>
              </a:lnSpc>
              <a:buClr>
                <a:schemeClr val="dk1"/>
              </a:buClr>
              <a:buSzPts val="1100"/>
              <a:buNone/>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6FAE-6991-4759-B63C-0424A7AC3791}"/>
              </a:ext>
            </a:extLst>
          </p:cNvPr>
          <p:cNvSpPr>
            <a:spLocks noGrp="1"/>
          </p:cNvSpPr>
          <p:nvPr>
            <p:ph type="title"/>
          </p:nvPr>
        </p:nvSpPr>
        <p:spPr>
          <a:xfrm>
            <a:off x="175331" y="791156"/>
            <a:ext cx="4792838" cy="637133"/>
          </a:xfrm>
        </p:spPr>
        <p:txBody>
          <a:bodyPr/>
          <a:lstStyle/>
          <a:p>
            <a:r>
              <a:rPr lang="en-US" sz="2000" b="1">
                <a:latin typeface="Cambria"/>
              </a:rPr>
              <a:t>                        February 2005</a:t>
            </a:r>
          </a:p>
        </p:txBody>
      </p:sp>
      <p:sp>
        <p:nvSpPr>
          <p:cNvPr id="3" name="Text Placeholder 2">
            <a:extLst>
              <a:ext uri="{FF2B5EF4-FFF2-40B4-BE49-F238E27FC236}">
                <a16:creationId xmlns:a16="http://schemas.microsoft.com/office/drawing/2014/main" id="{B414FAAB-D48C-4ADD-AA0E-D7C706232A4B}"/>
              </a:ext>
            </a:extLst>
          </p:cNvPr>
          <p:cNvSpPr>
            <a:spLocks noGrp="1"/>
          </p:cNvSpPr>
          <p:nvPr>
            <p:ph type="body" idx="1"/>
          </p:nvPr>
        </p:nvSpPr>
        <p:spPr>
          <a:xfrm>
            <a:off x="175331" y="6716094"/>
            <a:ext cx="4792838" cy="848458"/>
          </a:xfrm>
        </p:spPr>
        <p:txBody>
          <a:bodyPr/>
          <a:lstStyle/>
          <a:p>
            <a:pPr marL="64770" indent="0">
              <a:buNone/>
            </a:pPr>
            <a:r>
              <a:rPr lang="en-US">
                <a:latin typeface="Cambria"/>
              </a:rPr>
              <a:t>This graph shows the distribution of gases of February 2005.</a:t>
            </a:r>
            <a:endParaRPr lang="en-US"/>
          </a:p>
        </p:txBody>
      </p:sp>
      <p:pic>
        <p:nvPicPr>
          <p:cNvPr id="4" name="Picture 4">
            <a:extLst>
              <a:ext uri="{FF2B5EF4-FFF2-40B4-BE49-F238E27FC236}">
                <a16:creationId xmlns:a16="http://schemas.microsoft.com/office/drawing/2014/main" id="{0E669C14-937B-425F-A8CE-F552B9F8D56A}"/>
              </a:ext>
            </a:extLst>
          </p:cNvPr>
          <p:cNvPicPr>
            <a:picLocks noChangeAspect="1"/>
          </p:cNvPicPr>
          <p:nvPr/>
        </p:nvPicPr>
        <p:blipFill>
          <a:blip r:embed="rId2"/>
          <a:stretch>
            <a:fillRect/>
          </a:stretch>
        </p:blipFill>
        <p:spPr>
          <a:xfrm>
            <a:off x="179615" y="2187557"/>
            <a:ext cx="4961163" cy="3489817"/>
          </a:xfrm>
          <a:prstGeom prst="rect">
            <a:avLst/>
          </a:prstGeom>
        </p:spPr>
      </p:pic>
    </p:spTree>
    <p:extLst>
      <p:ext uri="{BB962C8B-B14F-4D97-AF65-F5344CB8AC3E}">
        <p14:creationId xmlns:p14="http://schemas.microsoft.com/office/powerpoint/2010/main" val="295878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565A-5012-4188-9D65-47CAF00AC535}"/>
              </a:ext>
            </a:extLst>
          </p:cNvPr>
          <p:cNvSpPr>
            <a:spLocks noGrp="1"/>
          </p:cNvSpPr>
          <p:nvPr>
            <p:ph type="title"/>
          </p:nvPr>
        </p:nvSpPr>
        <p:spPr>
          <a:xfrm>
            <a:off x="175331" y="1049692"/>
            <a:ext cx="4792838" cy="650741"/>
          </a:xfrm>
        </p:spPr>
        <p:txBody>
          <a:bodyPr/>
          <a:lstStyle/>
          <a:p>
            <a:r>
              <a:rPr lang="en-US" sz="2000" b="1">
                <a:latin typeface="Cambria"/>
              </a:rPr>
              <a:t>                         March 2005</a:t>
            </a:r>
          </a:p>
        </p:txBody>
      </p:sp>
      <p:sp>
        <p:nvSpPr>
          <p:cNvPr id="3" name="Text Placeholder 2">
            <a:extLst>
              <a:ext uri="{FF2B5EF4-FFF2-40B4-BE49-F238E27FC236}">
                <a16:creationId xmlns:a16="http://schemas.microsoft.com/office/drawing/2014/main" id="{9C918F86-E502-4276-B931-64EAAFDB8092}"/>
              </a:ext>
            </a:extLst>
          </p:cNvPr>
          <p:cNvSpPr>
            <a:spLocks noGrp="1"/>
          </p:cNvSpPr>
          <p:nvPr>
            <p:ph type="body" idx="1"/>
          </p:nvPr>
        </p:nvSpPr>
        <p:spPr>
          <a:xfrm>
            <a:off x="175331" y="5777201"/>
            <a:ext cx="4792838" cy="916493"/>
          </a:xfrm>
        </p:spPr>
        <p:txBody>
          <a:bodyPr/>
          <a:lstStyle/>
          <a:p>
            <a:pPr marL="64770" indent="0">
              <a:buNone/>
            </a:pPr>
            <a:r>
              <a:rPr lang="en-US" dirty="0">
                <a:latin typeface="Cambria"/>
              </a:rPr>
              <a:t>This graph shows the distribution of </a:t>
            </a:r>
            <a:r>
              <a:rPr lang="en-US">
                <a:latin typeface="Cambria"/>
              </a:rPr>
              <a:t>gases of March 2005.</a:t>
            </a:r>
            <a:endParaRPr lang="en-US"/>
          </a:p>
          <a:p>
            <a:pPr indent="-192405">
              <a:lnSpc>
                <a:spcPct val="114999"/>
              </a:lnSpc>
            </a:pPr>
            <a:endParaRPr lang="en-US" dirty="0"/>
          </a:p>
        </p:txBody>
      </p:sp>
      <p:pic>
        <p:nvPicPr>
          <p:cNvPr id="4" name="Picture 4">
            <a:extLst>
              <a:ext uri="{FF2B5EF4-FFF2-40B4-BE49-F238E27FC236}">
                <a16:creationId xmlns:a16="http://schemas.microsoft.com/office/drawing/2014/main" id="{3E1C4030-EE37-4AF6-B355-53FBE21A456D}"/>
              </a:ext>
            </a:extLst>
          </p:cNvPr>
          <p:cNvPicPr>
            <a:picLocks noChangeAspect="1"/>
          </p:cNvPicPr>
          <p:nvPr/>
        </p:nvPicPr>
        <p:blipFill>
          <a:blip r:embed="rId2"/>
          <a:stretch>
            <a:fillRect/>
          </a:stretch>
        </p:blipFill>
        <p:spPr>
          <a:xfrm>
            <a:off x="84365" y="1967885"/>
            <a:ext cx="4961163" cy="3126339"/>
          </a:xfrm>
          <a:prstGeom prst="rect">
            <a:avLst/>
          </a:prstGeom>
        </p:spPr>
      </p:pic>
    </p:spTree>
    <p:extLst>
      <p:ext uri="{BB962C8B-B14F-4D97-AF65-F5344CB8AC3E}">
        <p14:creationId xmlns:p14="http://schemas.microsoft.com/office/powerpoint/2010/main" val="1920147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39CC-CF12-4BCE-B712-EC9A09AA7A59}"/>
              </a:ext>
            </a:extLst>
          </p:cNvPr>
          <p:cNvSpPr>
            <a:spLocks noGrp="1"/>
          </p:cNvSpPr>
          <p:nvPr>
            <p:ph type="title"/>
          </p:nvPr>
        </p:nvSpPr>
        <p:spPr/>
        <p:txBody>
          <a:bodyPr/>
          <a:lstStyle/>
          <a:p>
            <a:r>
              <a:rPr lang="en-US" sz="2000" b="1">
                <a:latin typeface="Cambria"/>
              </a:rPr>
              <a:t>                          April 2005</a:t>
            </a:r>
          </a:p>
        </p:txBody>
      </p:sp>
      <p:sp>
        <p:nvSpPr>
          <p:cNvPr id="3" name="Text Placeholder 2">
            <a:extLst>
              <a:ext uri="{FF2B5EF4-FFF2-40B4-BE49-F238E27FC236}">
                <a16:creationId xmlns:a16="http://schemas.microsoft.com/office/drawing/2014/main" id="{C68629ED-A8B7-4F08-BA70-9DF4ABFA789D}"/>
              </a:ext>
            </a:extLst>
          </p:cNvPr>
          <p:cNvSpPr>
            <a:spLocks noGrp="1"/>
          </p:cNvSpPr>
          <p:nvPr>
            <p:ph type="body" idx="1"/>
          </p:nvPr>
        </p:nvSpPr>
        <p:spPr>
          <a:xfrm>
            <a:off x="175331" y="5709165"/>
            <a:ext cx="4792838" cy="998136"/>
          </a:xfrm>
        </p:spPr>
        <p:txBody>
          <a:bodyPr/>
          <a:lstStyle/>
          <a:p>
            <a:pPr marL="64770" indent="0">
              <a:buNone/>
            </a:pPr>
            <a:r>
              <a:rPr lang="en-US" dirty="0">
                <a:latin typeface="Cambria"/>
              </a:rPr>
              <a:t>This graph shows the distribution </a:t>
            </a:r>
            <a:r>
              <a:rPr lang="en-US">
                <a:latin typeface="Cambria"/>
              </a:rPr>
              <a:t>of gases of April 2005.</a:t>
            </a:r>
            <a:endParaRPr lang="en-US" dirty="0"/>
          </a:p>
          <a:p>
            <a:pPr indent="-192405">
              <a:lnSpc>
                <a:spcPct val="114999"/>
              </a:lnSpc>
            </a:pPr>
            <a:endParaRPr lang="en-US" dirty="0"/>
          </a:p>
          <a:p>
            <a:pPr indent="-192405">
              <a:lnSpc>
                <a:spcPct val="114999"/>
              </a:lnSpc>
            </a:pPr>
            <a:endParaRPr lang="en-US" dirty="0"/>
          </a:p>
        </p:txBody>
      </p:sp>
      <p:pic>
        <p:nvPicPr>
          <p:cNvPr id="4" name="Picture 4">
            <a:extLst>
              <a:ext uri="{FF2B5EF4-FFF2-40B4-BE49-F238E27FC236}">
                <a16:creationId xmlns:a16="http://schemas.microsoft.com/office/drawing/2014/main" id="{597101A5-CF66-4F82-A06E-5EF958E7AF30}"/>
              </a:ext>
            </a:extLst>
          </p:cNvPr>
          <p:cNvPicPr>
            <a:picLocks noChangeAspect="1"/>
          </p:cNvPicPr>
          <p:nvPr/>
        </p:nvPicPr>
        <p:blipFill>
          <a:blip r:embed="rId2"/>
          <a:stretch>
            <a:fillRect/>
          </a:stretch>
        </p:blipFill>
        <p:spPr>
          <a:xfrm>
            <a:off x="179614" y="1725078"/>
            <a:ext cx="4961164" cy="3326201"/>
          </a:xfrm>
          <a:prstGeom prst="rect">
            <a:avLst/>
          </a:prstGeom>
        </p:spPr>
      </p:pic>
    </p:spTree>
    <p:extLst>
      <p:ext uri="{BB962C8B-B14F-4D97-AF65-F5344CB8AC3E}">
        <p14:creationId xmlns:p14="http://schemas.microsoft.com/office/powerpoint/2010/main" val="851176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55"/>
          <p:cNvSpPr txBox="1"/>
          <p:nvPr/>
        </p:nvSpPr>
        <p:spPr>
          <a:xfrm>
            <a:off x="400878" y="1411070"/>
            <a:ext cx="4001063" cy="715936"/>
          </a:xfrm>
          <a:prstGeom prst="rect">
            <a:avLst/>
          </a:prstGeom>
          <a:noFill/>
          <a:ln>
            <a:noFill/>
          </a:ln>
        </p:spPr>
        <p:txBody>
          <a:bodyPr spcFirstLastPara="1" wrap="square" lIns="51427" tIns="51427" rIns="51427" bIns="51427" anchor="t" anchorCtr="0">
            <a:noAutofit/>
          </a:bodyPr>
          <a:lstStyle/>
          <a:p>
            <a:pPr algn="ctr">
              <a:lnSpc>
                <a:spcPct val="115000"/>
              </a:lnSpc>
              <a:spcAft>
                <a:spcPts val="900"/>
              </a:spcAft>
              <a:buClr>
                <a:schemeClr val="dk1"/>
              </a:buClr>
              <a:buSzPts val="1100"/>
            </a:pPr>
            <a:r>
              <a:rPr lang="en" sz="2000" b="1">
                <a:solidFill>
                  <a:schemeClr val="dk1"/>
                </a:solidFill>
                <a:latin typeface="Cambria"/>
                <a:ea typeface="Cambria"/>
                <a:cs typeface="Cambria"/>
              </a:rPr>
              <a:t>Feature Selection</a:t>
            </a:r>
          </a:p>
        </p:txBody>
      </p:sp>
      <p:sp>
        <p:nvSpPr>
          <p:cNvPr id="414" name="Google Shape;414;p55"/>
          <p:cNvSpPr txBox="1"/>
          <p:nvPr/>
        </p:nvSpPr>
        <p:spPr>
          <a:xfrm>
            <a:off x="528893" y="6102041"/>
            <a:ext cx="4342950" cy="841853"/>
          </a:xfrm>
          <a:prstGeom prst="rect">
            <a:avLst/>
          </a:prstGeom>
          <a:noFill/>
          <a:ln>
            <a:noFill/>
          </a:ln>
        </p:spPr>
        <p:txBody>
          <a:bodyPr spcFirstLastPara="1" wrap="square" lIns="51427" tIns="51427" rIns="51427" bIns="51427" anchor="t" anchorCtr="0">
            <a:noAutofit/>
          </a:bodyPr>
          <a:lstStyle/>
          <a:p>
            <a:pPr algn="ctr"/>
            <a:r>
              <a:rPr lang="en-US" sz="1800">
                <a:latin typeface="Cambria"/>
                <a:ea typeface="Cambria"/>
                <a:sym typeface="Cambria"/>
              </a:rPr>
              <a:t>This graph shows the important features from </a:t>
            </a:r>
            <a:r>
              <a:rPr lang="en-US" sz="1800" dirty="0">
                <a:latin typeface="Cambria"/>
                <a:ea typeface="Cambria"/>
                <a:sym typeface="Cambria"/>
              </a:rPr>
              <a:t>the dataset.</a:t>
            </a:r>
            <a:endParaRPr lang="en-US" sz="1800" dirty="0">
              <a:latin typeface="Cambria"/>
            </a:endParaRPr>
          </a:p>
        </p:txBody>
      </p:sp>
      <p:pic>
        <p:nvPicPr>
          <p:cNvPr id="2" name="Picture 2">
            <a:extLst>
              <a:ext uri="{FF2B5EF4-FFF2-40B4-BE49-F238E27FC236}">
                <a16:creationId xmlns:a16="http://schemas.microsoft.com/office/drawing/2014/main" id="{D93D9177-5682-422B-ADE8-49CFC9334528}"/>
              </a:ext>
            </a:extLst>
          </p:cNvPr>
          <p:cNvPicPr>
            <a:picLocks noChangeAspect="1"/>
          </p:cNvPicPr>
          <p:nvPr/>
        </p:nvPicPr>
        <p:blipFill>
          <a:blip r:embed="rId3"/>
          <a:stretch>
            <a:fillRect/>
          </a:stretch>
        </p:blipFill>
        <p:spPr>
          <a:xfrm>
            <a:off x="97971" y="2737095"/>
            <a:ext cx="5042807" cy="254041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56"/>
          <p:cNvSpPr txBox="1"/>
          <p:nvPr/>
        </p:nvSpPr>
        <p:spPr>
          <a:xfrm>
            <a:off x="130109" y="1601104"/>
            <a:ext cx="4623458" cy="753905"/>
          </a:xfrm>
          <a:prstGeom prst="rect">
            <a:avLst/>
          </a:prstGeom>
          <a:noFill/>
          <a:ln>
            <a:noFill/>
          </a:ln>
        </p:spPr>
        <p:txBody>
          <a:bodyPr spcFirstLastPara="1" wrap="square" lIns="51427" tIns="51427" rIns="51427" bIns="51427" anchor="t" anchorCtr="0">
            <a:noAutofit/>
          </a:bodyPr>
          <a:lstStyle/>
          <a:p>
            <a:pPr algn="ctr">
              <a:lnSpc>
                <a:spcPct val="115000"/>
              </a:lnSpc>
              <a:spcAft>
                <a:spcPts val="900"/>
              </a:spcAft>
              <a:buClr>
                <a:schemeClr val="dk1"/>
              </a:buClr>
              <a:buSzPts val="1100"/>
            </a:pPr>
            <a:r>
              <a:rPr lang="en" sz="2000" b="1">
                <a:solidFill>
                  <a:schemeClr val="dk1"/>
                </a:solidFill>
                <a:latin typeface="Cambria"/>
                <a:ea typeface="Cambria"/>
                <a:cs typeface="Cambria"/>
              </a:rPr>
              <a:t>Column Averaging</a:t>
            </a:r>
          </a:p>
        </p:txBody>
      </p:sp>
      <p:sp>
        <p:nvSpPr>
          <p:cNvPr id="421" name="Google Shape;421;p56"/>
          <p:cNvSpPr txBox="1"/>
          <p:nvPr/>
        </p:nvSpPr>
        <p:spPr>
          <a:xfrm>
            <a:off x="523761" y="6940669"/>
            <a:ext cx="4218244" cy="969182"/>
          </a:xfrm>
          <a:prstGeom prst="rect">
            <a:avLst/>
          </a:prstGeom>
          <a:noFill/>
          <a:ln>
            <a:noFill/>
          </a:ln>
        </p:spPr>
        <p:txBody>
          <a:bodyPr spcFirstLastPara="1" wrap="square" lIns="51427" tIns="51427" rIns="51427" bIns="51427" anchor="t" anchorCtr="0">
            <a:noAutofit/>
          </a:bodyPr>
          <a:lstStyle/>
          <a:p>
            <a:pPr algn="ctr"/>
            <a:r>
              <a:rPr lang="en-US" sz="1800">
                <a:latin typeface="Cambria"/>
                <a:ea typeface="Cambria"/>
              </a:rPr>
              <a:t>This graph shows the column-wise </a:t>
            </a:r>
            <a:r>
              <a:rPr lang="en-US" sz="1800" dirty="0">
                <a:latin typeface="Cambria"/>
                <a:ea typeface="Cambria"/>
              </a:rPr>
              <a:t>averaging of the gases in the dataset.</a:t>
            </a:r>
            <a:endParaRPr lang="en" sz="1800" dirty="0">
              <a:latin typeface="Cambria"/>
              <a:ea typeface="Cambria"/>
            </a:endParaRPr>
          </a:p>
        </p:txBody>
      </p:sp>
      <p:pic>
        <p:nvPicPr>
          <p:cNvPr id="2" name="Picture 2">
            <a:extLst>
              <a:ext uri="{FF2B5EF4-FFF2-40B4-BE49-F238E27FC236}">
                <a16:creationId xmlns:a16="http://schemas.microsoft.com/office/drawing/2014/main" id="{6664E2E8-0207-4594-96A2-5780FD6E2CBE}"/>
              </a:ext>
            </a:extLst>
          </p:cNvPr>
          <p:cNvPicPr>
            <a:picLocks noChangeAspect="1"/>
          </p:cNvPicPr>
          <p:nvPr/>
        </p:nvPicPr>
        <p:blipFill>
          <a:blip r:embed="rId3"/>
          <a:stretch>
            <a:fillRect/>
          </a:stretch>
        </p:blipFill>
        <p:spPr>
          <a:xfrm>
            <a:off x="125186" y="2581292"/>
            <a:ext cx="4974770" cy="387255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75336" y="3972839"/>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CONCLUSION AND FUTURE WORK</a:t>
            </a:r>
            <a:endParaRPr>
              <a:latin typeface="Cambria"/>
              <a:ea typeface="Cambria"/>
              <a:cs typeface="Cambria"/>
              <a:sym typeface="Cambr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175331" y="654288"/>
            <a:ext cx="4792838" cy="322144"/>
          </a:xfrm>
          <a:prstGeom prst="rect">
            <a:avLst/>
          </a:prstGeom>
        </p:spPr>
        <p:txBody>
          <a:bodyPr spcFirstLastPara="1" wrap="square" lIns="51427" tIns="51427" rIns="51427" bIns="51427" anchor="t" anchorCtr="0">
            <a:noAutofit/>
          </a:bodyPr>
          <a:lstStyle/>
          <a:p>
            <a:pPr>
              <a:buSzPts val="1100"/>
            </a:pPr>
            <a:r>
              <a:rPr lang="en" sz="2000" b="1">
                <a:latin typeface="Cambria"/>
                <a:ea typeface="Cambria"/>
                <a:cs typeface="Cambria"/>
                <a:sym typeface="Cambria"/>
              </a:rPr>
              <a:t>Conclusion and Future Work </a:t>
            </a:r>
            <a:endParaRPr lang="en-US" sz="2000" b="1">
              <a:latin typeface="Cambria"/>
              <a:ea typeface="Cambria"/>
              <a:cs typeface="Cambria"/>
            </a:endParaRPr>
          </a:p>
          <a:p>
            <a:pPr marL="0" lvl="0" indent="0" algn="l" rtl="0">
              <a:spcBef>
                <a:spcPts val="0"/>
              </a:spcBef>
              <a:spcAft>
                <a:spcPts val="0"/>
              </a:spcAft>
              <a:buNone/>
            </a:pPr>
            <a:endParaRPr sz="2000" b="1" dirty="0">
              <a:latin typeface="Cambria"/>
              <a:ea typeface="Cambria"/>
              <a:cs typeface="Cambria"/>
            </a:endParaRPr>
          </a:p>
        </p:txBody>
      </p:sp>
      <p:sp>
        <p:nvSpPr>
          <p:cNvPr id="439" name="Google Shape;439;p59"/>
          <p:cNvSpPr txBox="1">
            <a:spLocks noGrp="1"/>
          </p:cNvSpPr>
          <p:nvPr>
            <p:ph type="body" idx="1"/>
          </p:nvPr>
        </p:nvSpPr>
        <p:spPr>
          <a:xfrm>
            <a:off x="175331" y="1637337"/>
            <a:ext cx="4792838" cy="4398224"/>
          </a:xfrm>
          <a:prstGeom prst="rect">
            <a:avLst/>
          </a:prstGeom>
        </p:spPr>
        <p:txBody>
          <a:bodyPr spcFirstLastPara="1" wrap="square" lIns="51427" tIns="51427" rIns="51427" bIns="51427" anchor="t" anchorCtr="0">
            <a:noAutofit/>
          </a:bodyPr>
          <a:lstStyle/>
          <a:p>
            <a:pPr marL="0" lvl="0" indent="0" algn="just" rtl="0">
              <a:lnSpc>
                <a:spcPct val="150000"/>
              </a:lnSpc>
              <a:spcBef>
                <a:spcPts val="0"/>
              </a:spcBef>
              <a:spcAft>
                <a:spcPts val="0"/>
              </a:spcAft>
              <a:buNone/>
            </a:pPr>
            <a:r>
              <a:rPr lang="en" b="1">
                <a:solidFill>
                  <a:schemeClr val="dk1"/>
                </a:solidFill>
                <a:latin typeface="Cambria"/>
                <a:ea typeface="Cambria"/>
                <a:cs typeface="Cambria"/>
                <a:sym typeface="Cambria"/>
              </a:rPr>
              <a:t>Conclusion</a:t>
            </a:r>
            <a:endParaRPr b="1">
              <a:solidFill>
                <a:schemeClr val="dk1"/>
              </a:solidFill>
              <a:latin typeface="Cambria"/>
              <a:ea typeface="Cambria"/>
              <a:cs typeface="Cambria"/>
              <a:sym typeface="Cambria"/>
            </a:endParaRPr>
          </a:p>
          <a:p>
            <a:pPr marL="64770" indent="0" algn="just">
              <a:lnSpc>
                <a:spcPct val="114999"/>
              </a:lnSpc>
              <a:buClr>
                <a:schemeClr val="dk1"/>
              </a:buClr>
              <a:buSzPts val="1400"/>
              <a:buNone/>
            </a:pPr>
            <a:endParaRPr lang="en-US" dirty="0">
              <a:latin typeface="Cambria"/>
              <a:ea typeface="Cambria"/>
              <a:sym typeface="Cambria"/>
            </a:endParaRPr>
          </a:p>
          <a:p>
            <a:pPr marL="64770" indent="0" algn="just">
              <a:lnSpc>
                <a:spcPct val="114999"/>
              </a:lnSpc>
              <a:buClr>
                <a:schemeClr val="dk1"/>
              </a:buClr>
              <a:buSzPts val="1400"/>
              <a:buNone/>
            </a:pPr>
            <a:r>
              <a:rPr lang="en-US">
                <a:latin typeface="Cambria"/>
                <a:ea typeface="Cambria"/>
                <a:sym typeface="Cambria"/>
              </a:rPr>
              <a:t>The air quality data generation through air quality monitoring network available today, involves large number of monitoring agencies, personal and equipment for sampling, chemical analysis and data reporting etc. The involvement of several agencies increases the probability of variations and personal biases reflecting on the data. Therefore, the air quality data statistics available today is being recognized to be more indicative rather than absolute and perfect.</a:t>
            </a:r>
            <a:endParaRPr lang="en">
              <a:latin typeface="Cambria"/>
              <a:ea typeface="Cambria"/>
            </a:endParaRPr>
          </a:p>
          <a:p>
            <a:pPr marL="64770" lvl="0" indent="0" algn="l">
              <a:lnSpc>
                <a:spcPct val="114999"/>
              </a:lnSpc>
              <a:spcBef>
                <a:spcPts val="0"/>
              </a:spcBef>
              <a:spcAft>
                <a:spcPts val="0"/>
              </a:spcAft>
              <a:buClr>
                <a:schemeClr val="dk1"/>
              </a:buClr>
              <a:buSzPts val="1400"/>
              <a:buNone/>
            </a:pPr>
            <a:endParaRPr lang="en" dirty="0">
              <a:latin typeface="Cambria"/>
              <a:ea typeface="Cambria"/>
            </a:endParaRPr>
          </a:p>
          <a:p>
            <a:pPr marL="78740" lvl="0" indent="0" algn="l">
              <a:lnSpc>
                <a:spcPct val="200000"/>
              </a:lnSpc>
              <a:spcBef>
                <a:spcPts val="281"/>
              </a:spcBef>
              <a:spcAft>
                <a:spcPts val="0"/>
              </a:spcAft>
              <a:buNone/>
            </a:pPr>
            <a:endParaRPr lang="en" dirty="0">
              <a:solidFill>
                <a:schemeClr val="dk1"/>
              </a:solidFill>
              <a:latin typeface="Cambria"/>
              <a:ea typeface="Cambria"/>
              <a:cs typeface="Cambria"/>
            </a:endParaRPr>
          </a:p>
          <a:p>
            <a:pPr marL="0" lvl="0" indent="0" algn="l" rtl="0">
              <a:spcBef>
                <a:spcPts val="900"/>
              </a:spcBef>
              <a:spcAft>
                <a:spcPts val="900"/>
              </a:spcAft>
              <a:buNone/>
            </a:pPr>
            <a:endParaRPr sz="788">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120902" y="912824"/>
            <a:ext cx="4792838" cy="322144"/>
          </a:xfrm>
          <a:prstGeom prst="rect">
            <a:avLst/>
          </a:prstGeom>
        </p:spPr>
        <p:txBody>
          <a:bodyPr spcFirstLastPara="1" wrap="square" lIns="51427" tIns="51427" rIns="51427" bIns="51427" anchor="t" anchorCtr="0">
            <a:noAutofit/>
          </a:bodyPr>
          <a:lstStyle/>
          <a:p>
            <a:pPr>
              <a:buSzPts val="1100"/>
            </a:pPr>
            <a:r>
              <a:rPr lang="en" sz="2000" b="1">
                <a:latin typeface="Cambria"/>
                <a:ea typeface="Cambria"/>
                <a:cs typeface="Cambria"/>
                <a:sym typeface="Cambria"/>
              </a:rPr>
              <a:t>Conclusion and Future Work </a:t>
            </a:r>
            <a:endParaRPr lang="en-US" sz="2000" b="1">
              <a:latin typeface="Cambria"/>
              <a:ea typeface="Cambria"/>
              <a:cs typeface="Cambria"/>
            </a:endParaRPr>
          </a:p>
          <a:p>
            <a:pPr marL="0" lvl="0" indent="0" algn="l" rtl="0">
              <a:spcBef>
                <a:spcPts val="0"/>
              </a:spcBef>
              <a:spcAft>
                <a:spcPts val="0"/>
              </a:spcAft>
              <a:buNone/>
            </a:pPr>
            <a:endParaRPr sz="2000" b="1" dirty="0">
              <a:latin typeface="Cambria"/>
              <a:ea typeface="Cambria"/>
              <a:cs typeface="Cambria"/>
            </a:endParaRPr>
          </a:p>
        </p:txBody>
      </p:sp>
      <p:sp>
        <p:nvSpPr>
          <p:cNvPr id="445" name="Google Shape;445;p60"/>
          <p:cNvSpPr txBox="1">
            <a:spLocks noGrp="1"/>
          </p:cNvSpPr>
          <p:nvPr>
            <p:ph type="body" idx="1"/>
          </p:nvPr>
        </p:nvSpPr>
        <p:spPr>
          <a:xfrm>
            <a:off x="175331" y="1800622"/>
            <a:ext cx="4792838" cy="5609260"/>
          </a:xfrm>
          <a:prstGeom prst="rect">
            <a:avLst/>
          </a:prstGeom>
        </p:spPr>
        <p:txBody>
          <a:bodyPr spcFirstLastPara="1" wrap="square" lIns="51427" tIns="51427" rIns="51427" bIns="51427" anchor="t" anchorCtr="0">
            <a:noAutofit/>
          </a:bodyPr>
          <a:lstStyle/>
          <a:p>
            <a:pPr marL="0" lvl="0" indent="0" algn="just" rtl="0">
              <a:lnSpc>
                <a:spcPct val="150000"/>
              </a:lnSpc>
              <a:spcBef>
                <a:spcPts val="0"/>
              </a:spcBef>
              <a:spcAft>
                <a:spcPts val="0"/>
              </a:spcAft>
              <a:buNone/>
            </a:pPr>
            <a:r>
              <a:rPr lang="en" b="1">
                <a:solidFill>
                  <a:schemeClr val="dk1"/>
                </a:solidFill>
                <a:latin typeface="Cambria"/>
                <a:ea typeface="Cambria"/>
                <a:cs typeface="Cambria"/>
                <a:sym typeface="Cambria"/>
              </a:rPr>
              <a:t>Future Work</a:t>
            </a:r>
            <a:endParaRPr lang="en-US">
              <a:solidFill>
                <a:schemeClr val="dk1"/>
              </a:solidFill>
              <a:latin typeface="Cambria"/>
              <a:ea typeface="Cambria"/>
            </a:endParaRPr>
          </a:p>
          <a:p>
            <a:pPr marL="285750" indent="-285750" algn="just">
              <a:lnSpc>
                <a:spcPct val="150000"/>
              </a:lnSpc>
              <a:buClr>
                <a:schemeClr val="dk1"/>
              </a:buClr>
              <a:buSzPts val="1400"/>
            </a:pPr>
            <a:r>
              <a:rPr lang="en-US">
                <a:latin typeface="Cambria"/>
                <a:ea typeface="Cambria"/>
                <a:sym typeface="Cambria"/>
              </a:rPr>
              <a:t>Society looks for a pollution-free globe for happy living. The global warming threat is waiting at the door.</a:t>
            </a:r>
            <a:endParaRPr lang="en-US">
              <a:latin typeface="Cambria"/>
              <a:ea typeface="Cambria"/>
            </a:endParaRPr>
          </a:p>
          <a:p>
            <a:pPr marL="285750" indent="-285750" algn="just">
              <a:lnSpc>
                <a:spcPct val="150000"/>
              </a:lnSpc>
              <a:buClr>
                <a:schemeClr val="dk1"/>
              </a:buClr>
              <a:buSzPts val="1400"/>
            </a:pPr>
            <a:r>
              <a:rPr lang="en-US">
                <a:latin typeface="Cambria"/>
                <a:ea typeface="Cambria"/>
                <a:sym typeface="Cambria"/>
              </a:rPr>
              <a:t>Government rules,governing pollution control in private sector industries are not implemented that effectively.</a:t>
            </a:r>
            <a:endParaRPr lang="en" dirty="0">
              <a:latin typeface="Cambria"/>
              <a:ea typeface="Cambria"/>
              <a:sym typeface="Cambria"/>
            </a:endParaRPr>
          </a:p>
          <a:p>
            <a:pPr marL="285750" indent="-285750" algn="just">
              <a:lnSpc>
                <a:spcPct val="150000"/>
              </a:lnSpc>
              <a:buClr>
                <a:schemeClr val="dk1"/>
              </a:buClr>
              <a:buSzPts val="1400"/>
            </a:pPr>
            <a:r>
              <a:rPr lang="en-US">
                <a:latin typeface="Cambria"/>
                <a:ea typeface="Cambria"/>
                <a:sym typeface="Cambria"/>
              </a:rPr>
              <a:t>This scenario stresses the need for an efficient monitoring system with the collaboration of users, domain experts, hardware designers and software developers. This study is an attempt in this direction.</a:t>
            </a:r>
            <a:endParaRPr lang="en">
              <a:latin typeface="Cambria"/>
              <a:ea typeface="Cambria"/>
            </a:endParaRPr>
          </a:p>
          <a:p>
            <a:pPr lvl="2" indent="-178435" algn="just">
              <a:lnSpc>
                <a:spcPct val="114999"/>
              </a:lnSpc>
              <a:spcAft>
                <a:spcPts val="0"/>
              </a:spcAft>
            </a:pPr>
            <a:endParaRPr lang="en" sz="1800" dirty="0">
              <a:latin typeface="Cambria"/>
              <a:ea typeface="Cambria"/>
            </a:endParaRPr>
          </a:p>
          <a:p>
            <a:pPr marL="257175" lvl="0" indent="-178435" algn="just">
              <a:lnSpc>
                <a:spcPct val="200000"/>
              </a:lnSpc>
              <a:spcBef>
                <a:spcPts val="281"/>
              </a:spcBef>
              <a:spcAft>
                <a:spcPts val="0"/>
              </a:spcAft>
              <a:buFont typeface="Cambria"/>
              <a:buChar char="●"/>
            </a:pPr>
            <a:endParaRPr lang="en" dirty="0">
              <a:solidFill>
                <a:schemeClr val="dk1"/>
              </a:solidFill>
              <a:latin typeface="Cambria"/>
              <a:ea typeface="Cambria"/>
              <a:cs typeface="Cambria"/>
            </a:endParaRPr>
          </a:p>
          <a:p>
            <a:pPr marL="0" lvl="0" indent="0" algn="just" rtl="0">
              <a:lnSpc>
                <a:spcPct val="200000"/>
              </a:lnSpc>
              <a:spcBef>
                <a:spcPts val="281"/>
              </a:spcBef>
              <a:spcAft>
                <a:spcPts val="0"/>
              </a:spcAft>
              <a:buNone/>
            </a:pPr>
            <a:endParaRPr dirty="0">
              <a:solidFill>
                <a:schemeClr val="dk1"/>
              </a:solidFill>
              <a:latin typeface="Cambria"/>
              <a:ea typeface="Cambria"/>
              <a:cs typeface="Cambria"/>
            </a:endParaRPr>
          </a:p>
          <a:p>
            <a:pPr marL="0" lvl="0" indent="0" algn="l" rtl="0">
              <a:lnSpc>
                <a:spcPct val="200000"/>
              </a:lnSpc>
              <a:spcBef>
                <a:spcPts val="281"/>
              </a:spcBef>
              <a:spcAft>
                <a:spcPts val="0"/>
              </a:spcAft>
              <a:buNone/>
            </a:pPr>
            <a:endParaRPr dirty="0">
              <a:solidFill>
                <a:schemeClr val="dk1"/>
              </a:solidFill>
              <a:latin typeface="Cambria"/>
              <a:ea typeface="Cambria"/>
              <a:cs typeface="Cambria"/>
            </a:endParaRPr>
          </a:p>
          <a:p>
            <a:pPr marL="0" lvl="0" indent="0" algn="l" rtl="0">
              <a:lnSpc>
                <a:spcPct val="150000"/>
              </a:lnSpc>
              <a:spcBef>
                <a:spcPts val="900"/>
              </a:spcBef>
              <a:spcAft>
                <a:spcPts val="0"/>
              </a:spcAft>
              <a:buNone/>
            </a:pPr>
            <a:endParaRPr dirty="0">
              <a:solidFill>
                <a:schemeClr val="dk1"/>
              </a:solidFill>
              <a:latin typeface="Cambria"/>
              <a:ea typeface="Cambria"/>
              <a:cs typeface="Cambria"/>
            </a:endParaRPr>
          </a:p>
          <a:p>
            <a:pPr marL="0" lvl="0" indent="0" algn="l" rtl="0">
              <a:spcBef>
                <a:spcPts val="900"/>
              </a:spcBef>
              <a:spcAft>
                <a:spcPts val="900"/>
              </a:spcAft>
              <a:buNone/>
            </a:pPr>
            <a:endParaRPr dirty="0">
              <a:latin typeface="Cambria"/>
              <a:ea typeface="Cambria"/>
              <a:cs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REFERENCES</a:t>
            </a:r>
            <a:endParaRPr>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title"/>
          </p:nvPr>
        </p:nvSpPr>
        <p:spPr>
          <a:xfrm>
            <a:off x="80081" y="368538"/>
            <a:ext cx="4792838" cy="322144"/>
          </a:xfrm>
          <a:prstGeom prst="rect">
            <a:avLst/>
          </a:prstGeom>
        </p:spPr>
        <p:txBody>
          <a:bodyPr spcFirstLastPara="1" wrap="square" lIns="51427" tIns="51427" rIns="51427" bIns="51427" anchor="t" anchorCtr="0">
            <a:noAutofit/>
          </a:bodyPr>
          <a:lstStyle/>
          <a:p>
            <a:pPr>
              <a:buSzPts val="1100"/>
            </a:pPr>
            <a:r>
              <a:rPr lang="en" sz="2000" b="1">
                <a:latin typeface="Cambria"/>
                <a:ea typeface="Cambria"/>
                <a:cs typeface="Cambria"/>
                <a:sym typeface="Cambria"/>
              </a:rPr>
              <a:t>References </a:t>
            </a:r>
            <a:endParaRPr lang="en-US" sz="2000" b="1">
              <a:latin typeface="Cambria"/>
              <a:ea typeface="Cambria"/>
              <a:cs typeface="Cambria"/>
            </a:endParaRPr>
          </a:p>
          <a:p>
            <a:pPr marL="0" lvl="0" indent="0" algn="l" rtl="0">
              <a:spcBef>
                <a:spcPts val="0"/>
              </a:spcBef>
              <a:spcAft>
                <a:spcPts val="0"/>
              </a:spcAft>
              <a:buNone/>
            </a:pPr>
            <a:endParaRPr sz="2000" b="1" dirty="0">
              <a:latin typeface="Cambria"/>
              <a:ea typeface="Cambria"/>
              <a:cs typeface="Cambria"/>
            </a:endParaRPr>
          </a:p>
        </p:txBody>
      </p:sp>
      <p:sp>
        <p:nvSpPr>
          <p:cNvPr id="456" name="Google Shape;456;p62"/>
          <p:cNvSpPr txBox="1"/>
          <p:nvPr/>
        </p:nvSpPr>
        <p:spPr>
          <a:xfrm>
            <a:off x="76515" y="1074103"/>
            <a:ext cx="4700976" cy="6052561"/>
          </a:xfrm>
          <a:prstGeom prst="rect">
            <a:avLst/>
          </a:prstGeom>
          <a:noFill/>
          <a:ln>
            <a:noFill/>
          </a:ln>
        </p:spPr>
        <p:txBody>
          <a:bodyPr spcFirstLastPara="1" wrap="square" lIns="51427" tIns="51427" rIns="51427" bIns="51427" anchor="t" anchorCtr="0">
            <a:noAutofit/>
          </a:bodyPr>
          <a:lstStyle/>
          <a:p>
            <a:pPr marL="285750" indent="-285750" algn="just">
              <a:buClr>
                <a:schemeClr val="dk1"/>
              </a:buClr>
              <a:buSzPts val="1100"/>
              <a:buAutoNum type="arabicPeriod"/>
            </a:pPr>
            <a:r>
              <a:rPr lang="en-US" sz="1800">
                <a:latin typeface="Cambria"/>
                <a:ea typeface="Cambria"/>
                <a:sym typeface="Cambria"/>
              </a:rPr>
              <a:t>Balram Pani, “Sources of Air Pollution,” in Air Pollution, Text book of Environmental Chemistry, I. K. International Publishing House Pvt. Ltd, New Delhi,(2007), PP. 197-198,.</a:t>
            </a:r>
            <a:endParaRPr lang="en" sz="1800">
              <a:latin typeface="Cambria"/>
              <a:ea typeface="Cambria"/>
            </a:endParaRPr>
          </a:p>
          <a:p>
            <a:pPr marL="228600" indent="-228600">
              <a:buClr>
                <a:schemeClr val="dk1"/>
              </a:buClr>
              <a:buSzPts val="1100"/>
              <a:buAutoNum type="arabicPeriod"/>
            </a:pPr>
            <a:endParaRPr lang="en" sz="1800" dirty="0">
              <a:latin typeface="Cambria"/>
              <a:ea typeface="Cambria"/>
            </a:endParaRPr>
          </a:p>
          <a:p>
            <a:pPr marL="228600" indent="-228600">
              <a:buClr>
                <a:schemeClr val="dk1"/>
              </a:buClr>
              <a:buSzPts val="1100"/>
              <a:buAutoNum type="arabicPeriod"/>
            </a:pPr>
            <a:endParaRPr lang="en" sz="1800" dirty="0">
              <a:latin typeface="Cambria"/>
              <a:ea typeface="Cambria"/>
            </a:endParaRPr>
          </a:p>
          <a:p>
            <a:pPr marL="285750" indent="-285750" algn="just">
              <a:buClr>
                <a:schemeClr val="dk1"/>
              </a:buClr>
              <a:buSzPts val="1100"/>
              <a:buAutoNum type="arabicPeriod"/>
            </a:pPr>
            <a:r>
              <a:rPr lang="en-US" sz="1800">
                <a:latin typeface="Cambria"/>
                <a:ea typeface="Cambria"/>
                <a:sym typeface="Cambria"/>
              </a:rPr>
              <a:t>Jane K. Hart, Kirk Martinez, “Environmental Sensor Networks: A revolution in the earth system science?,” Earth-Science reviews,( 2006) , vol. 78, PP. 177-191 .</a:t>
            </a:r>
            <a:endParaRPr lang="en-US" sz="1800">
              <a:latin typeface="Cambria"/>
              <a:ea typeface="Cambria"/>
            </a:endParaRPr>
          </a:p>
          <a:p>
            <a:pPr marL="228600" indent="-228600">
              <a:buClr>
                <a:schemeClr val="dk1"/>
              </a:buClr>
              <a:buSzPts val="1100"/>
              <a:buAutoNum type="arabicPeriod"/>
            </a:pPr>
            <a:endParaRPr lang="en" sz="1800" dirty="0">
              <a:latin typeface="Cambria"/>
              <a:ea typeface="Cambria"/>
            </a:endParaRPr>
          </a:p>
          <a:p>
            <a:pPr marL="228600" indent="-228600">
              <a:buClr>
                <a:schemeClr val="dk1"/>
              </a:buClr>
              <a:buSzPts val="1100"/>
              <a:buAutoNum type="arabicPeriod"/>
            </a:pPr>
            <a:endParaRPr lang="en" sz="1800" dirty="0">
              <a:latin typeface="Cambria"/>
              <a:ea typeface="Cambria"/>
            </a:endParaRPr>
          </a:p>
          <a:p>
            <a:pPr marL="285750" indent="-285750">
              <a:buClr>
                <a:schemeClr val="dk1"/>
              </a:buClr>
              <a:buSzPts val="1100"/>
              <a:buAutoNum type="arabicPeriod"/>
            </a:pPr>
            <a:r>
              <a:rPr lang="en-US" sz="1800">
                <a:latin typeface="Cambria"/>
                <a:ea typeface="Cambria"/>
                <a:sym typeface="Cambria"/>
              </a:rPr>
              <a:t>Tamilnadu Pollution Control Board, Available: </a:t>
            </a:r>
            <a:r>
              <a:rPr lang="en-US" sz="1800" dirty="0">
                <a:latin typeface="Cambria"/>
                <a:ea typeface="Cambria"/>
                <a:sym typeface="Cambria"/>
                <a:hlinkClick r:id="rId3"/>
              </a:rPr>
              <a:t>www.tnpcb.gov.in.</a:t>
            </a:r>
            <a:endParaRPr lang="en" sz="1800">
              <a:latin typeface="Cambria"/>
              <a:ea typeface="Cambria"/>
            </a:endParaRPr>
          </a:p>
          <a:p>
            <a:pPr marL="228600" indent="-228600">
              <a:buClr>
                <a:schemeClr val="dk1"/>
              </a:buClr>
              <a:buSzPts val="1100"/>
              <a:buAutoNum type="arabicPeriod"/>
            </a:pPr>
            <a:endParaRPr lang="en" sz="1800" dirty="0">
              <a:latin typeface="Cambria"/>
              <a:ea typeface="Cambria"/>
            </a:endParaRPr>
          </a:p>
          <a:p>
            <a:pPr marL="228600" indent="-228600">
              <a:buClr>
                <a:schemeClr val="dk1"/>
              </a:buClr>
              <a:buSzPts val="1100"/>
              <a:buAutoNum type="arabicPeriod"/>
            </a:pPr>
            <a:endParaRPr lang="en" sz="1800" dirty="0">
              <a:latin typeface="Cambria"/>
              <a:ea typeface="Cambria"/>
            </a:endParaRPr>
          </a:p>
          <a:p>
            <a:pPr marL="285750" indent="-285750" algn="just">
              <a:buClr>
                <a:schemeClr val="dk1"/>
              </a:buClr>
              <a:buSzPts val="1100"/>
              <a:buAutoNum type="arabicPeriod"/>
            </a:pPr>
            <a:r>
              <a:rPr lang="en-US" sz="1800">
                <a:latin typeface="Cambria"/>
                <a:ea typeface="Cambria"/>
                <a:sym typeface="Cambria"/>
              </a:rPr>
              <a:t>Narain, Cover story, “Carbon Discredit” Science and Environment fortnightly, Down To Earth, December 1,( 2008),PP. 41.</a:t>
            </a:r>
            <a:endParaRPr lang="en-US" sz="1800">
              <a:latin typeface="Cambria"/>
            </a:endParaRPr>
          </a:p>
          <a:p>
            <a:pPr marL="228600" lvl="0" indent="-228600" algn="l">
              <a:lnSpc>
                <a:spcPct val="150000"/>
              </a:lnSpc>
              <a:spcBef>
                <a:spcPts val="0"/>
              </a:spcBef>
              <a:spcAft>
                <a:spcPts val="0"/>
              </a:spcAft>
              <a:buAutoNum type="arabicPeriod"/>
            </a:pPr>
            <a:endParaRPr lang="en" sz="1800" dirty="0">
              <a:latin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175336" y="3544214"/>
            <a:ext cx="4792838" cy="1154588"/>
          </a:xfrm>
          <a:prstGeom prst="rect">
            <a:avLst/>
          </a:prstGeom>
        </p:spPr>
        <p:txBody>
          <a:bodyPr spcFirstLastPara="1" wrap="square" lIns="51427" tIns="51427" rIns="51427" bIns="51427" anchor="b" anchorCtr="0">
            <a:noAutofit/>
          </a:bodyPr>
          <a:lstStyle/>
          <a:p>
            <a:pPr marL="0" lvl="0" indent="0" algn="ctr" rtl="0">
              <a:spcBef>
                <a:spcPts val="0"/>
              </a:spcBef>
              <a:spcAft>
                <a:spcPts val="0"/>
              </a:spcAft>
              <a:buNone/>
            </a:pPr>
            <a:r>
              <a:rPr lang="en">
                <a:latin typeface="Cambria"/>
                <a:ea typeface="Cambria"/>
                <a:cs typeface="Cambria"/>
                <a:sym typeface="Cambria"/>
              </a:rPr>
              <a:t>INTRODUCTION</a:t>
            </a:r>
            <a:endParaRPr>
              <a:latin typeface="Cambria"/>
              <a:ea typeface="Cambria"/>
              <a:cs typeface="Cambria"/>
              <a:sym typeface="Cambr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3"/>
          <p:cNvSpPr txBox="1">
            <a:spLocks noGrp="1"/>
          </p:cNvSpPr>
          <p:nvPr>
            <p:ph type="title"/>
          </p:nvPr>
        </p:nvSpPr>
        <p:spPr>
          <a:xfrm>
            <a:off x="148117" y="545431"/>
            <a:ext cx="4792838" cy="322144"/>
          </a:xfrm>
          <a:prstGeom prst="rect">
            <a:avLst/>
          </a:prstGeom>
        </p:spPr>
        <p:txBody>
          <a:bodyPr spcFirstLastPara="1" wrap="square" lIns="51427" tIns="51427" rIns="51427" bIns="51427" anchor="t" anchorCtr="0">
            <a:noAutofit/>
          </a:bodyPr>
          <a:lstStyle/>
          <a:p>
            <a:pPr>
              <a:buSzPts val="1100"/>
            </a:pPr>
            <a:r>
              <a:rPr lang="en" sz="2000" b="1">
                <a:latin typeface="Cambria"/>
                <a:ea typeface="Cambria"/>
                <a:cs typeface="Cambria"/>
                <a:sym typeface="Cambria"/>
              </a:rPr>
              <a:t>References contd. </a:t>
            </a:r>
            <a:endParaRPr lang="en-US" sz="2000" b="1">
              <a:latin typeface="Cambria"/>
              <a:ea typeface="Cambria"/>
              <a:cs typeface="Cambria"/>
            </a:endParaRPr>
          </a:p>
          <a:p>
            <a:pPr marL="0" lvl="0" indent="0" algn="l" rtl="0">
              <a:spcBef>
                <a:spcPts val="0"/>
              </a:spcBef>
              <a:spcAft>
                <a:spcPts val="0"/>
              </a:spcAft>
              <a:buNone/>
            </a:pPr>
            <a:endParaRPr sz="2000" b="1" dirty="0">
              <a:latin typeface="Cambria"/>
              <a:ea typeface="Cambria"/>
              <a:cs typeface="Cambria"/>
            </a:endParaRPr>
          </a:p>
        </p:txBody>
      </p:sp>
      <p:sp>
        <p:nvSpPr>
          <p:cNvPr id="462" name="Google Shape;462;p63"/>
          <p:cNvSpPr txBox="1"/>
          <p:nvPr/>
        </p:nvSpPr>
        <p:spPr>
          <a:xfrm>
            <a:off x="68076" y="1434152"/>
            <a:ext cx="4693950" cy="6398601"/>
          </a:xfrm>
          <a:prstGeom prst="rect">
            <a:avLst/>
          </a:prstGeom>
          <a:noFill/>
          <a:ln>
            <a:noFill/>
          </a:ln>
        </p:spPr>
        <p:txBody>
          <a:bodyPr spcFirstLastPara="1" wrap="square" lIns="51427" tIns="51427" rIns="51427" bIns="51427" anchor="t" anchorCtr="0">
            <a:noAutofit/>
          </a:bodyPr>
          <a:lstStyle/>
          <a:p>
            <a:pPr marL="342900" indent="-342900" algn="just">
              <a:buAutoNum type="arabicPeriod"/>
            </a:pPr>
            <a:r>
              <a:rPr lang="en-US" sz="1800">
                <a:latin typeface="Cambria"/>
                <a:ea typeface="Cambria"/>
                <a:sym typeface="Cambria"/>
              </a:rPr>
              <a:t>Centre for Science and </a:t>
            </a:r>
            <a:r>
              <a:rPr lang="en-US" sz="1800" dirty="0">
                <a:latin typeface="Cambria"/>
                <a:ea typeface="Cambria"/>
                <a:sym typeface="Cambria"/>
              </a:rPr>
              <a:t>Environment, New Delhi, “Green Rating network,” Science and Environment fortnightly, Down To Earth, December 16, (2008), PP. 51.</a:t>
            </a:r>
            <a:endParaRPr lang="en-US" sz="1800" dirty="0">
              <a:latin typeface="Cambria"/>
              <a:ea typeface="Cambria"/>
            </a:endParaRPr>
          </a:p>
          <a:p>
            <a:pPr marL="342900" lvl="0" indent="-342900" algn="just">
              <a:spcBef>
                <a:spcPts val="0"/>
              </a:spcBef>
              <a:spcAft>
                <a:spcPts val="0"/>
              </a:spcAft>
              <a:buClr>
                <a:schemeClr val="dk1"/>
              </a:buClr>
              <a:buSzPts val="1100"/>
              <a:buAutoNum type="arabicPeriod"/>
            </a:pPr>
            <a:endParaRPr lang="en" sz="1800" dirty="0">
              <a:latin typeface="Cambria"/>
              <a:ea typeface="Cambria"/>
            </a:endParaRPr>
          </a:p>
          <a:p>
            <a:pPr marL="342900" indent="-342900" algn="just">
              <a:buAutoNum type="arabicPeriod"/>
            </a:pPr>
            <a:r>
              <a:rPr lang="en-US" sz="1800">
                <a:latin typeface="Cambria"/>
              </a:rPr>
              <a:t>Rajesh Rangarajan, “Air Quality Monitoring Regime in India an Overview,” Pollution Monitoring Series: Briefing Note 1, Centre for Development Finance, April (2010), PP. 1-11.</a:t>
            </a:r>
            <a:endParaRPr lang="en" sz="1800" dirty="0">
              <a:latin typeface="Cambria"/>
            </a:endParaRPr>
          </a:p>
          <a:p>
            <a:pPr marL="342900" indent="-342900">
              <a:buAutoNum type="arabicPeriod"/>
            </a:pPr>
            <a:endParaRPr lang="en" sz="1800" dirty="0">
              <a:latin typeface="Cambria"/>
            </a:endParaRPr>
          </a:p>
          <a:p>
            <a:pPr marL="342900" indent="-342900">
              <a:buAutoNum type="arabicPeriod"/>
            </a:pPr>
            <a:r>
              <a:rPr lang="en-US" sz="1800">
                <a:latin typeface="Cambria"/>
                <a:cs typeface="Calibri"/>
              </a:rPr>
              <a:t> NAAQS Table. (2015). [Online]. Available: </a:t>
            </a:r>
            <a:r>
              <a:rPr lang="en-US" sz="1800" dirty="0">
                <a:latin typeface="Cambria"/>
                <a:cs typeface="Calibri"/>
                <a:hlinkClick r:id="rId3"/>
              </a:rPr>
              <a:t>https://www.epa.gov/criteria-air-pollutants/naaqs-table</a:t>
            </a:r>
            <a:r>
              <a:rPr lang="en-US" sz="1800" dirty="0">
                <a:latin typeface="Cambria"/>
                <a:cs typeface="Calibri"/>
              </a:rPr>
              <a:t> </a:t>
            </a:r>
            <a:endParaRPr lang="en" sz="1800" dirty="0">
              <a:latin typeface="Cambria"/>
            </a:endParaRPr>
          </a:p>
          <a:p>
            <a:pPr marL="342900" indent="-342900">
              <a:lnSpc>
                <a:spcPct val="90000"/>
              </a:lnSpc>
              <a:spcBef>
                <a:spcPts val="1000"/>
              </a:spcBef>
              <a:buAutoNum type="arabicPeriod"/>
            </a:pPr>
            <a:r>
              <a:rPr lang="en-US" sz="1800">
                <a:latin typeface="Cambria"/>
                <a:cs typeface="Calibri"/>
              </a:rPr>
              <a:t> T. Chiwewe and J. Ditsela, “Machine learning based estimation of Ozone using spatio-temporal data from air quality monitoring stations,” presented at 2016 IEEE 14th International Conference on Industrial Informatics (INDIN), IEEE, 2016. </a:t>
            </a:r>
            <a:endParaRPr lang="en-US" sz="1800" dirty="0">
              <a:latin typeface="Cambria"/>
            </a:endParaRPr>
          </a:p>
          <a:p>
            <a:pPr marL="342900" indent="-342900">
              <a:lnSpc>
                <a:spcPct val="90000"/>
              </a:lnSpc>
              <a:spcBef>
                <a:spcPts val="1000"/>
              </a:spcBef>
              <a:buAutoNum type="arabicPeriod"/>
            </a:pPr>
            <a:endParaRPr lang="en-US" sz="1800" dirty="0">
              <a:latin typeface="Cambria"/>
            </a:endParaRPr>
          </a:p>
          <a:p>
            <a:pPr marL="342900" lvl="0" indent="-342900" algn="l">
              <a:lnSpc>
                <a:spcPct val="150000"/>
              </a:lnSpc>
              <a:spcBef>
                <a:spcPts val="0"/>
              </a:spcBef>
              <a:spcAft>
                <a:spcPts val="0"/>
              </a:spcAft>
              <a:buAutoNum type="arabicPeriod"/>
            </a:pPr>
            <a:endParaRPr lang="en" sz="1800" dirty="0">
              <a:solidFill>
                <a:schemeClr val="dk1"/>
              </a:solidFill>
              <a:latin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4"/>
          <p:cNvSpPr txBox="1">
            <a:spLocks noGrp="1"/>
          </p:cNvSpPr>
          <p:nvPr>
            <p:ph type="title"/>
          </p:nvPr>
        </p:nvSpPr>
        <p:spPr>
          <a:xfrm>
            <a:off x="175331" y="545431"/>
            <a:ext cx="4792838" cy="322144"/>
          </a:xfrm>
          <a:prstGeom prst="rect">
            <a:avLst/>
          </a:prstGeom>
        </p:spPr>
        <p:txBody>
          <a:bodyPr spcFirstLastPara="1" wrap="square" lIns="51427" tIns="51427" rIns="51427" bIns="51427" anchor="t" anchorCtr="0">
            <a:noAutofit/>
          </a:bodyPr>
          <a:lstStyle/>
          <a:p>
            <a:pPr>
              <a:buSzPts val="1100"/>
            </a:pPr>
            <a:r>
              <a:rPr lang="en" sz="2000">
                <a:latin typeface="Cambria"/>
                <a:ea typeface="Cambria"/>
                <a:cs typeface="Cambria"/>
                <a:sym typeface="Cambria"/>
              </a:rPr>
              <a:t>References contd. - WebLinks </a:t>
            </a:r>
            <a:endParaRPr lang="en-US" sz="2000" dirty="0">
              <a:latin typeface="Cambria"/>
              <a:ea typeface="Cambria"/>
              <a:cs typeface="Cambria"/>
            </a:endParaRPr>
          </a:p>
          <a:p>
            <a:pPr marL="0" lvl="0" indent="0" algn="l" rtl="0">
              <a:spcBef>
                <a:spcPts val="0"/>
              </a:spcBef>
              <a:spcAft>
                <a:spcPts val="0"/>
              </a:spcAft>
              <a:buNone/>
            </a:pPr>
            <a:endParaRPr sz="2000" dirty="0">
              <a:latin typeface="Cambria"/>
              <a:ea typeface="Cambria"/>
              <a:cs typeface="Cambria"/>
            </a:endParaRPr>
          </a:p>
        </p:txBody>
      </p:sp>
      <p:sp>
        <p:nvSpPr>
          <p:cNvPr id="468" name="Google Shape;468;p64"/>
          <p:cNvSpPr txBox="1"/>
          <p:nvPr/>
        </p:nvSpPr>
        <p:spPr>
          <a:xfrm>
            <a:off x="122505" y="1230045"/>
            <a:ext cx="4693950" cy="2098744"/>
          </a:xfrm>
          <a:prstGeom prst="rect">
            <a:avLst/>
          </a:prstGeom>
          <a:noFill/>
          <a:ln>
            <a:noFill/>
          </a:ln>
        </p:spPr>
        <p:txBody>
          <a:bodyPr spcFirstLastPara="1" wrap="square" lIns="51427" tIns="51427" rIns="51427" bIns="51427" anchor="t" anchorCtr="0">
            <a:noAutofit/>
          </a:bodyPr>
          <a:lstStyle/>
          <a:p>
            <a:pPr marL="342900" lvl="0" indent="-342900" algn="l">
              <a:lnSpc>
                <a:spcPct val="150000"/>
              </a:lnSpc>
              <a:spcBef>
                <a:spcPts val="0"/>
              </a:spcBef>
              <a:spcAft>
                <a:spcPts val="0"/>
              </a:spcAft>
              <a:buAutoNum type="arabicPeriod"/>
            </a:pPr>
            <a:r>
              <a:rPr lang="en-US" sz="1800" dirty="0">
                <a:latin typeface="Cambria"/>
                <a:ea typeface="Cambria"/>
                <a:sym typeface="Cambria"/>
              </a:rPr>
              <a:t>https://</a:t>
            </a:r>
            <a:r>
              <a:rPr lang="en-US" sz="1800" dirty="0">
                <a:latin typeface="Cambria"/>
                <a:ea typeface="Cambria"/>
                <a:sym typeface="Cambria"/>
                <a:hlinkClick r:id="rId3"/>
              </a:rPr>
              <a:t>www.wikipedia.org</a:t>
            </a:r>
            <a:endParaRPr lang="en" sz="1800" dirty="0">
              <a:latin typeface="Cambria"/>
              <a:ea typeface="Cambria"/>
            </a:endParaRPr>
          </a:p>
          <a:p>
            <a:pPr marL="342900" lvl="0" indent="-342900" algn="l">
              <a:lnSpc>
                <a:spcPct val="150000"/>
              </a:lnSpc>
              <a:spcBef>
                <a:spcPts val="0"/>
              </a:spcBef>
              <a:spcAft>
                <a:spcPts val="0"/>
              </a:spcAft>
              <a:buAutoNum type="arabicPeriod"/>
            </a:pPr>
            <a:r>
              <a:rPr lang="en-US" sz="1800" u="sng" dirty="0">
                <a:latin typeface="Cambria"/>
                <a:ea typeface="Cambria"/>
                <a:sym typeface="Cambria"/>
                <a:hlinkClick r:id="rId4"/>
              </a:rPr>
              <a:t>https://towardsdatascience.com</a:t>
            </a:r>
            <a:endParaRPr lang="en" sz="1800" dirty="0">
              <a:latin typeface="Cambria"/>
              <a:ea typeface="Cambria"/>
            </a:endParaRPr>
          </a:p>
          <a:p>
            <a:pPr marL="342900" lvl="0" indent="-342900" algn="l">
              <a:lnSpc>
                <a:spcPct val="150000"/>
              </a:lnSpc>
              <a:spcBef>
                <a:spcPts val="0"/>
              </a:spcBef>
              <a:spcAft>
                <a:spcPts val="0"/>
              </a:spcAft>
              <a:buAutoNum type="arabicPeriod"/>
            </a:pPr>
            <a:r>
              <a:rPr lang="en-US" sz="1800" u="sng" dirty="0">
                <a:latin typeface="Cambria"/>
                <a:ea typeface="Cambria"/>
                <a:sym typeface="Cambria"/>
                <a:hlinkClick r:id="rId5"/>
              </a:rPr>
              <a:t>https://medium.com</a:t>
            </a:r>
            <a:endParaRPr lang="en-US" sz="1800" u="sng">
              <a:latin typeface="Cambria"/>
              <a:ea typeface="Cambria"/>
            </a:endParaRPr>
          </a:p>
          <a:p>
            <a:pPr marL="342900" indent="-342900">
              <a:lnSpc>
                <a:spcPct val="150000"/>
              </a:lnSpc>
              <a:buAutoNum type="arabicPeriod"/>
            </a:pPr>
            <a:r>
              <a:rPr lang="en-US" sz="1800" dirty="0">
                <a:latin typeface="Cambria"/>
                <a:hlinkClick r:id="rId6"/>
              </a:rPr>
              <a:t>https://scikit-learn.org</a:t>
            </a:r>
            <a:endParaRPr lang="en-US" sz="1800" u="sng" dirty="0">
              <a:solidFill>
                <a:schemeClr val="dk1"/>
              </a:solidFill>
              <a:latin typeface="Cambria"/>
            </a:endParaRPr>
          </a:p>
          <a:p>
            <a:pPr marL="342900" indent="-342900">
              <a:lnSpc>
                <a:spcPct val="150000"/>
              </a:lnSpc>
              <a:buAutoNum type="arabicPeriod"/>
            </a:pPr>
            <a:r>
              <a:rPr lang="en-US" sz="1800" dirty="0">
                <a:latin typeface="Cambria"/>
                <a:hlinkClick r:id="rId7"/>
              </a:rPr>
              <a:t>https://en.wikipedia.org › wiki › Environmental_issues_in_India</a:t>
            </a:r>
            <a:endParaRPr lang="en-US" sz="1800" u="sng" dirty="0">
              <a:solidFill>
                <a:schemeClr val="dk1"/>
              </a:solidFill>
              <a:latin typeface="Cambria"/>
            </a:endParaRPr>
          </a:p>
          <a:p>
            <a:pPr marL="342900" lvl="0" indent="-342900" algn="l">
              <a:lnSpc>
                <a:spcPct val="150000"/>
              </a:lnSpc>
              <a:spcBef>
                <a:spcPts val="0"/>
              </a:spcBef>
              <a:spcAft>
                <a:spcPts val="0"/>
              </a:spcAft>
              <a:buAutoNum type="arabicPeriod"/>
            </a:pPr>
            <a:endParaRPr lang="en-US" sz="1800" u="sng" dirty="0">
              <a:solidFill>
                <a:schemeClr val="dk1"/>
              </a:solidFill>
              <a:latin typeface="Cambria"/>
            </a:endParaRPr>
          </a:p>
          <a:p>
            <a:pPr marL="342900" indent="-342900">
              <a:lnSpc>
                <a:spcPct val="150000"/>
              </a:lnSpc>
              <a:buAutoNum type="arabicPeriod"/>
            </a:pPr>
            <a:endParaRPr lang="en" sz="1800" dirty="0">
              <a:solidFill>
                <a:schemeClr val="dk1"/>
              </a:solidFill>
              <a:latin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5"/>
          <p:cNvSpPr txBox="1">
            <a:spLocks noGrp="1"/>
          </p:cNvSpPr>
          <p:nvPr>
            <p:ph type="body" idx="1"/>
          </p:nvPr>
        </p:nvSpPr>
        <p:spPr>
          <a:xfrm>
            <a:off x="175331" y="3773658"/>
            <a:ext cx="4792838" cy="1921725"/>
          </a:xfrm>
          <a:prstGeom prst="rect">
            <a:avLst/>
          </a:prstGeom>
        </p:spPr>
        <p:txBody>
          <a:bodyPr spcFirstLastPara="1" wrap="square" lIns="51427" tIns="51427" rIns="51427" bIns="51427" anchor="t" anchorCtr="0">
            <a:noAutofit/>
          </a:bodyPr>
          <a:lstStyle/>
          <a:p>
            <a:pPr marL="0" lvl="0" indent="0" algn="l" rtl="0">
              <a:lnSpc>
                <a:spcPct val="150000"/>
              </a:lnSpc>
              <a:spcBef>
                <a:spcPts val="0"/>
              </a:spcBef>
              <a:spcAft>
                <a:spcPts val="0"/>
              </a:spcAft>
              <a:buNone/>
            </a:pPr>
            <a:endParaRPr sz="2025">
              <a:solidFill>
                <a:schemeClr val="dk1"/>
              </a:solidFill>
              <a:latin typeface="Cambria"/>
              <a:ea typeface="Cambria"/>
              <a:cs typeface="Cambria"/>
              <a:sym typeface="Cambria"/>
            </a:endParaRPr>
          </a:p>
          <a:p>
            <a:pPr marL="1543050" lvl="0" indent="257175" algn="l" rtl="0">
              <a:lnSpc>
                <a:spcPct val="150000"/>
              </a:lnSpc>
              <a:spcBef>
                <a:spcPts val="900"/>
              </a:spcBef>
              <a:spcAft>
                <a:spcPts val="900"/>
              </a:spcAft>
              <a:buNone/>
            </a:pPr>
            <a:r>
              <a:rPr lang="en" sz="2025">
                <a:solidFill>
                  <a:schemeClr val="dk1"/>
                </a:solidFill>
                <a:latin typeface="Cambria"/>
                <a:ea typeface="Cambria"/>
                <a:cs typeface="Cambria"/>
                <a:sym typeface="Cambria"/>
              </a:rPr>
              <a:t>Thank You</a:t>
            </a:r>
            <a:endParaRPr sz="2025">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75331" y="803967"/>
            <a:ext cx="4792838" cy="512644"/>
          </a:xfrm>
          <a:prstGeom prst="rect">
            <a:avLst/>
          </a:prstGeom>
        </p:spPr>
        <p:txBody>
          <a:bodyPr spcFirstLastPara="1" wrap="square" lIns="51427" tIns="51427" rIns="51427" bIns="51427" anchor="t" anchorCtr="0">
            <a:noAutofit/>
          </a:bodyPr>
          <a:lstStyle/>
          <a:p>
            <a:pPr marL="0" lvl="0" indent="0" algn="l" rtl="0">
              <a:spcBef>
                <a:spcPts val="0"/>
              </a:spcBef>
              <a:spcAft>
                <a:spcPts val="0"/>
              </a:spcAft>
              <a:buClr>
                <a:schemeClr val="dk1"/>
              </a:buClr>
              <a:buSzPts val="1100"/>
              <a:buFont typeface="Arial"/>
              <a:buNone/>
            </a:pPr>
            <a:r>
              <a:rPr lang="en" sz="2000" b="1">
                <a:latin typeface="Cambria"/>
                <a:ea typeface="Cambria"/>
                <a:cs typeface="Cambria"/>
                <a:sym typeface="Cambria"/>
              </a:rPr>
              <a:t>Introduction</a:t>
            </a:r>
            <a:endParaRPr lang="en-US" sz="2000" b="1">
              <a:latin typeface="Cambria"/>
              <a:ea typeface="Cambria"/>
              <a:cs typeface="Cambria"/>
            </a:endParaRPr>
          </a:p>
          <a:p>
            <a:pPr marL="0" lvl="0" indent="0" algn="l" rtl="0">
              <a:spcBef>
                <a:spcPts val="0"/>
              </a:spcBef>
              <a:spcAft>
                <a:spcPts val="0"/>
              </a:spcAft>
              <a:buClr>
                <a:schemeClr val="dk1"/>
              </a:buClr>
              <a:buSzPts val="1100"/>
              <a:buFont typeface="Arial"/>
              <a:buNone/>
            </a:pPr>
            <a:endParaRPr sz="2000" b="1" dirty="0">
              <a:latin typeface="Cambria"/>
              <a:ea typeface="Cambria"/>
              <a:cs typeface="Cambria"/>
            </a:endParaRPr>
          </a:p>
        </p:txBody>
      </p:sp>
      <p:sp>
        <p:nvSpPr>
          <p:cNvPr id="100" name="Google Shape;100;p20"/>
          <p:cNvSpPr txBox="1">
            <a:spLocks noGrp="1"/>
          </p:cNvSpPr>
          <p:nvPr>
            <p:ph type="body" idx="1"/>
          </p:nvPr>
        </p:nvSpPr>
        <p:spPr>
          <a:xfrm>
            <a:off x="175331" y="1384647"/>
            <a:ext cx="4792838" cy="2172270"/>
          </a:xfrm>
          <a:prstGeom prst="rect">
            <a:avLst/>
          </a:prstGeom>
        </p:spPr>
        <p:txBody>
          <a:bodyPr spcFirstLastPara="1" wrap="square" lIns="51427" tIns="51427" rIns="51427" bIns="51427" anchor="t" anchorCtr="0">
            <a:noAutofit/>
          </a:bodyPr>
          <a:lstStyle/>
          <a:p>
            <a:pPr marL="0" indent="0" algn="just">
              <a:lnSpc>
                <a:spcPct val="150000"/>
              </a:lnSpc>
              <a:buNone/>
            </a:pPr>
            <a:r>
              <a:rPr lang="en" b="1" dirty="0">
                <a:solidFill>
                  <a:schemeClr val="dk1"/>
                </a:solidFill>
                <a:highlight>
                  <a:schemeClr val="lt1"/>
                </a:highlight>
                <a:latin typeface="Cambria"/>
                <a:ea typeface="Cambria"/>
                <a:cs typeface="Cambria"/>
                <a:sym typeface="Cambria"/>
              </a:rPr>
              <a:t>1.  </a:t>
            </a:r>
            <a:r>
              <a:rPr lang="en" b="1">
                <a:solidFill>
                  <a:schemeClr val="dk1"/>
                </a:solidFill>
                <a:highlight>
                  <a:srgbClr val="FFFFFF"/>
                </a:highlight>
                <a:latin typeface="Cambria"/>
                <a:ea typeface="Cambria"/>
                <a:cs typeface="Cambria"/>
                <a:sym typeface="Cambria"/>
              </a:rPr>
              <a:t>Air Quality Analysis</a:t>
            </a:r>
            <a:endParaRPr lang="en" b="1" dirty="0">
              <a:solidFill>
                <a:schemeClr val="dk1"/>
              </a:solidFill>
              <a:highlight>
                <a:srgbClr val="FFFFFF"/>
              </a:highlight>
              <a:latin typeface="Cambria"/>
              <a:ea typeface="Cambria"/>
              <a:cs typeface="Cambria"/>
            </a:endParaRPr>
          </a:p>
          <a:p>
            <a:pPr indent="0" algn="just">
              <a:lnSpc>
                <a:spcPct val="200000"/>
              </a:lnSpc>
              <a:spcBef>
                <a:spcPts val="281"/>
              </a:spcBef>
              <a:buNone/>
            </a:pPr>
            <a:r>
              <a:rPr lang="en" b="1" dirty="0">
                <a:solidFill>
                  <a:schemeClr val="dk1"/>
                </a:solidFill>
                <a:highlight>
                  <a:schemeClr val="lt1"/>
                </a:highlight>
                <a:latin typeface="Cambria"/>
                <a:ea typeface="Cambria"/>
                <a:cs typeface="Cambria"/>
                <a:sym typeface="Cambria"/>
              </a:rPr>
              <a:t>Data Source:</a:t>
            </a:r>
            <a:r>
              <a:rPr lang="en">
                <a:solidFill>
                  <a:schemeClr val="dk1"/>
                </a:solidFill>
                <a:highlight>
                  <a:schemeClr val="lt1"/>
                </a:highlight>
                <a:latin typeface="Cambria"/>
                <a:ea typeface="Cambria"/>
                <a:cs typeface="Cambria"/>
                <a:sym typeface="Cambria"/>
              </a:rPr>
              <a:t> UCI repository</a:t>
            </a:r>
            <a:endParaRPr dirty="0">
              <a:solidFill>
                <a:schemeClr val="dk1"/>
              </a:solidFill>
              <a:highlight>
                <a:srgbClr val="FFFFFF"/>
              </a:highlight>
              <a:latin typeface="Cambria"/>
              <a:ea typeface="Cambria"/>
              <a:cs typeface="Cambria"/>
            </a:endParaRPr>
          </a:p>
          <a:p>
            <a:pPr indent="0" algn="just">
              <a:lnSpc>
                <a:spcPct val="200000"/>
              </a:lnSpc>
              <a:buNone/>
            </a:pPr>
            <a:r>
              <a:rPr lang="en" b="1" dirty="0">
                <a:solidFill>
                  <a:schemeClr val="dk1"/>
                </a:solidFill>
                <a:highlight>
                  <a:schemeClr val="lt1"/>
                </a:highlight>
                <a:latin typeface="Cambria"/>
                <a:ea typeface="Cambria"/>
                <a:cs typeface="Cambria"/>
                <a:sym typeface="Cambria"/>
              </a:rPr>
              <a:t>Objective:</a:t>
            </a:r>
            <a:r>
              <a:rPr lang="en" dirty="0">
                <a:solidFill>
                  <a:schemeClr val="dk1"/>
                </a:solidFill>
                <a:highlight>
                  <a:schemeClr val="lt1"/>
                </a:highlight>
                <a:latin typeface="Cambria"/>
                <a:ea typeface="Cambria"/>
                <a:cs typeface="Cambria"/>
                <a:sym typeface="Cambria"/>
              </a:rPr>
              <a:t> To develop machine learning </a:t>
            </a:r>
            <a:r>
              <a:rPr lang="en">
                <a:solidFill>
                  <a:schemeClr val="dk1"/>
                </a:solidFill>
                <a:highlight>
                  <a:schemeClr val="lt1"/>
                </a:highlight>
                <a:latin typeface="Cambria"/>
                <a:ea typeface="Cambria"/>
                <a:cs typeface="Cambria"/>
                <a:sym typeface="Cambria"/>
              </a:rPr>
              <a:t>methods to analyze the quality of air.</a:t>
            </a:r>
            <a:endParaRPr lang="en" dirty="0">
              <a:solidFill>
                <a:schemeClr val="dk1"/>
              </a:solidFill>
              <a:highlight>
                <a:srgbClr val="FFFFFF"/>
              </a:highlight>
              <a:latin typeface="Cambria"/>
              <a:ea typeface="Cambria"/>
              <a:cs typeface="Cambria"/>
            </a:endParaRPr>
          </a:p>
          <a:p>
            <a:pPr indent="0" algn="just">
              <a:lnSpc>
                <a:spcPct val="200000"/>
              </a:lnSpc>
              <a:buNone/>
            </a:pPr>
            <a:r>
              <a:rPr lang="en" b="1" dirty="0">
                <a:solidFill>
                  <a:schemeClr val="dk1"/>
                </a:solidFill>
                <a:highlight>
                  <a:schemeClr val="lt1"/>
                </a:highlight>
                <a:latin typeface="Cambria"/>
                <a:ea typeface="Cambria"/>
                <a:cs typeface="Cambria"/>
                <a:sym typeface="Cambria"/>
              </a:rPr>
              <a:t>Existing method:</a:t>
            </a:r>
            <a:r>
              <a:rPr lang="en" dirty="0">
                <a:solidFill>
                  <a:schemeClr val="dk1"/>
                </a:solidFill>
                <a:highlight>
                  <a:schemeClr val="lt1"/>
                </a:highlight>
                <a:latin typeface="Cambria"/>
                <a:ea typeface="Cambria"/>
                <a:cs typeface="Cambria"/>
                <a:sym typeface="Cambria"/>
              </a:rPr>
              <a:t> Air Quality Prediction </a:t>
            </a:r>
            <a:r>
              <a:rPr lang="en">
                <a:solidFill>
                  <a:schemeClr val="dk1"/>
                </a:solidFill>
                <a:highlight>
                  <a:schemeClr val="lt1"/>
                </a:highlight>
                <a:latin typeface="Cambria"/>
                <a:ea typeface="Cambria"/>
                <a:cs typeface="Cambria"/>
                <a:sym typeface="Cambria"/>
              </a:rPr>
              <a:t>of Finite Particukate matter.</a:t>
            </a:r>
            <a:endParaRPr lang="en" b="1">
              <a:solidFill>
                <a:schemeClr val="dk1"/>
              </a:solidFill>
              <a:highlight>
                <a:schemeClr val="lt1"/>
              </a:highlight>
              <a:latin typeface="Cambria"/>
              <a:ea typeface="Cambria"/>
              <a:cs typeface="Cambria"/>
              <a:sym typeface="Cambria"/>
            </a:endParaRPr>
          </a:p>
          <a:p>
            <a:pPr indent="0" algn="just">
              <a:lnSpc>
                <a:spcPct val="200000"/>
              </a:lnSpc>
              <a:buNone/>
            </a:pPr>
            <a:r>
              <a:rPr lang="en" b="1">
                <a:solidFill>
                  <a:schemeClr val="dk1"/>
                </a:solidFill>
                <a:highlight>
                  <a:schemeClr val="lt1"/>
                </a:highlight>
                <a:latin typeface="Cambria"/>
                <a:ea typeface="Cambria"/>
                <a:cs typeface="Cambria"/>
                <a:sym typeface="Cambria"/>
              </a:rPr>
              <a:t>Proposed Solution: </a:t>
            </a:r>
            <a:endParaRPr b="1">
              <a:solidFill>
                <a:schemeClr val="dk1"/>
              </a:solidFill>
              <a:highlight>
                <a:srgbClr val="FFFFFF"/>
              </a:highlight>
              <a:latin typeface="Cambria"/>
              <a:ea typeface="Cambria"/>
              <a:cs typeface="Cambria"/>
            </a:endParaRPr>
          </a:p>
          <a:p>
            <a:pPr marL="1028700" indent="-178435" algn="just">
              <a:lnSpc>
                <a:spcPct val="150000"/>
              </a:lnSpc>
              <a:buClr>
                <a:schemeClr val="dk1"/>
              </a:buClr>
              <a:buSzPts val="1400"/>
              <a:buFont typeface="Cambria"/>
              <a:buChar char="●"/>
            </a:pPr>
            <a:r>
              <a:rPr lang="en">
                <a:solidFill>
                  <a:schemeClr val="dk1"/>
                </a:solidFill>
                <a:highlight>
                  <a:srgbClr val="FFFFFF"/>
                </a:highlight>
                <a:latin typeface="Cambria"/>
                <a:ea typeface="Cambria"/>
                <a:cs typeface="Cambria"/>
              </a:rPr>
              <a:t>Selects the best feature from the data</a:t>
            </a:r>
            <a:endParaRPr lang="en" dirty="0">
              <a:solidFill>
                <a:schemeClr val="dk1"/>
              </a:solidFill>
              <a:highlight>
                <a:srgbClr val="FFFFFF"/>
              </a:highlight>
              <a:latin typeface="Cambria"/>
              <a:ea typeface="Cambria"/>
              <a:cs typeface="Cambria"/>
            </a:endParaRPr>
          </a:p>
          <a:p>
            <a:pPr marL="1028700" indent="-178435" algn="just">
              <a:lnSpc>
                <a:spcPct val="150000"/>
              </a:lnSpc>
              <a:buClr>
                <a:schemeClr val="dk1"/>
              </a:buClr>
              <a:buSzPts val="1400"/>
              <a:buFont typeface="Cambria"/>
              <a:buChar char="●"/>
            </a:pPr>
            <a:r>
              <a:rPr lang="en">
                <a:solidFill>
                  <a:schemeClr val="dk1"/>
                </a:solidFill>
                <a:highlight>
                  <a:srgbClr val="FFFFFF"/>
                </a:highlight>
                <a:latin typeface="Cambria"/>
                <a:ea typeface="Cambria"/>
                <a:cs typeface="Cambria"/>
              </a:rPr>
              <a:t>Calculate the monthly gases distribution</a:t>
            </a:r>
            <a:endParaRPr lang="en" dirty="0">
              <a:solidFill>
                <a:schemeClr val="dk1"/>
              </a:solidFill>
              <a:highlight>
                <a:srgbClr val="FFFFFF"/>
              </a:highlight>
              <a:latin typeface="Cambria"/>
              <a:ea typeface="Cambria"/>
              <a:cs typeface="Cambria"/>
            </a:endParaRPr>
          </a:p>
          <a:p>
            <a:pPr marL="1028700" indent="-178435" algn="just">
              <a:lnSpc>
                <a:spcPct val="200000"/>
              </a:lnSpc>
              <a:buClr>
                <a:schemeClr val="dk1"/>
              </a:buClr>
              <a:buSzPts val="1400"/>
              <a:buFont typeface="Cambria"/>
              <a:buChar char="●"/>
            </a:pPr>
            <a:r>
              <a:rPr lang="en">
                <a:solidFill>
                  <a:schemeClr val="dk1"/>
                </a:solidFill>
                <a:highlight>
                  <a:srgbClr val="FFFFFF"/>
                </a:highlight>
                <a:latin typeface="Cambria"/>
                <a:ea typeface="Cambria"/>
                <a:cs typeface="Cambria"/>
              </a:rPr>
              <a:t>Picks the most influencing gas</a:t>
            </a:r>
            <a:endParaRPr lang="en" dirty="0">
              <a:solidFill>
                <a:schemeClr val="dk1"/>
              </a:solidFill>
              <a:highlight>
                <a:srgbClr val="FFFFFF"/>
              </a:highlight>
              <a:latin typeface="Cambria"/>
              <a:ea typeface="Cambria"/>
              <a:cs typeface="Cambria"/>
            </a:endParaRPr>
          </a:p>
          <a:p>
            <a:pPr marL="0" lvl="0" indent="0" algn="just" rtl="0">
              <a:lnSpc>
                <a:spcPct val="200000"/>
              </a:lnSpc>
              <a:spcBef>
                <a:spcPts val="0"/>
              </a:spcBef>
              <a:spcAft>
                <a:spcPts val="0"/>
              </a:spcAft>
              <a:buClr>
                <a:srgbClr val="000000"/>
              </a:buClr>
              <a:buSzPts val="1100"/>
              <a:buFont typeface="Arial"/>
              <a:buNone/>
            </a:pPr>
            <a:r>
              <a:rPr lang="en" dirty="0">
                <a:solidFill>
                  <a:schemeClr val="dk1"/>
                </a:solidFill>
                <a:highlight>
                  <a:srgbClr val="FFFFFF"/>
                </a:highlight>
                <a:latin typeface="Cambria"/>
                <a:ea typeface="Cambria"/>
                <a:cs typeface="Cambria"/>
                <a:sym typeface="Cambria"/>
              </a:rPr>
              <a:t>	</a:t>
            </a:r>
            <a:endParaRPr lang="en" dirty="0">
              <a:solidFill>
                <a:schemeClr val="dk1"/>
              </a:solidFill>
              <a:highlight>
                <a:srgbClr val="FFFFFF"/>
              </a:highlight>
              <a:latin typeface="Cambria"/>
              <a:ea typeface="Cambria"/>
              <a:cs typeface="Cambria"/>
            </a:endParaRPr>
          </a:p>
          <a:p>
            <a:pPr marL="0" lvl="0" indent="0" algn="just" rtl="0">
              <a:lnSpc>
                <a:spcPct val="115000"/>
              </a:lnSpc>
              <a:spcBef>
                <a:spcPts val="281"/>
              </a:spcBef>
              <a:spcAft>
                <a:spcPts val="0"/>
              </a:spcAft>
              <a:buNone/>
            </a:pPr>
            <a:endParaRPr dirty="0">
              <a:solidFill>
                <a:schemeClr val="dk1"/>
              </a:solidFill>
              <a:latin typeface="Cambria"/>
              <a:ea typeface="Cambria"/>
              <a:cs typeface="Cambria"/>
            </a:endParaRPr>
          </a:p>
          <a:p>
            <a:pPr marL="0" lvl="0" indent="0" algn="just" rtl="0">
              <a:lnSpc>
                <a:spcPct val="115000"/>
              </a:lnSpc>
              <a:spcBef>
                <a:spcPts val="0"/>
              </a:spcBef>
              <a:spcAft>
                <a:spcPts val="0"/>
              </a:spcAft>
              <a:buNone/>
            </a:pPr>
            <a:endParaRPr dirty="0">
              <a:solidFill>
                <a:schemeClr val="dk1"/>
              </a:solidFill>
              <a:latin typeface="Cambria"/>
              <a:ea typeface="Cambria"/>
              <a:cs typeface="Cambria"/>
            </a:endParaRPr>
          </a:p>
          <a:p>
            <a:pPr marL="0" lvl="0" indent="0" algn="just" rtl="0">
              <a:lnSpc>
                <a:spcPct val="115000"/>
              </a:lnSpc>
              <a:spcBef>
                <a:spcPts val="0"/>
              </a:spcBef>
              <a:spcAft>
                <a:spcPts val="0"/>
              </a:spcAft>
              <a:buNone/>
            </a:pPr>
            <a:endParaRPr dirty="0">
              <a:solidFill>
                <a:schemeClr val="dk1"/>
              </a:solidFill>
              <a:latin typeface="Cambria"/>
              <a:ea typeface="Cambria"/>
              <a:cs typeface="Cambria"/>
            </a:endParaRPr>
          </a:p>
          <a:p>
            <a:pPr marL="0" lvl="0" indent="0" algn="just" rtl="0">
              <a:lnSpc>
                <a:spcPct val="115000"/>
              </a:lnSpc>
              <a:spcBef>
                <a:spcPts val="0"/>
              </a:spcBef>
              <a:spcAft>
                <a:spcPts val="0"/>
              </a:spcAft>
              <a:buNone/>
            </a:pPr>
            <a:endParaRPr dirty="0">
              <a:solidFill>
                <a:schemeClr val="dk1"/>
              </a:solidFill>
              <a:latin typeface="Cambria"/>
              <a:ea typeface="Cambria"/>
              <a:cs typeface="Cambria"/>
            </a:endParaRPr>
          </a:p>
          <a:p>
            <a:pPr marL="0" lvl="0" indent="0" algn="just" rtl="0">
              <a:lnSpc>
                <a:spcPct val="115000"/>
              </a:lnSpc>
              <a:spcBef>
                <a:spcPts val="0"/>
              </a:spcBef>
              <a:spcAft>
                <a:spcPts val="0"/>
              </a:spcAft>
              <a:buNone/>
            </a:pPr>
            <a:endParaRPr dirty="0">
              <a:solidFill>
                <a:schemeClr val="dk1"/>
              </a:solidFill>
              <a:latin typeface="Cambria"/>
              <a:ea typeface="Cambria"/>
              <a:cs typeface="Cambria"/>
            </a:endParaRPr>
          </a:p>
          <a:p>
            <a:pPr marL="0" lvl="0" indent="0" algn="just" rtl="0">
              <a:lnSpc>
                <a:spcPct val="115000"/>
              </a:lnSpc>
              <a:spcBef>
                <a:spcPts val="0"/>
              </a:spcBef>
              <a:spcAft>
                <a:spcPts val="0"/>
              </a:spcAft>
              <a:buNone/>
            </a:pPr>
            <a:endParaRPr dirty="0">
              <a:solidFill>
                <a:schemeClr val="dk1"/>
              </a:solidFill>
              <a:latin typeface="Cambria"/>
              <a:ea typeface="Cambria"/>
              <a:cs typeface="Cambria"/>
            </a:endParaRPr>
          </a:p>
          <a:p>
            <a:pPr marL="0" indent="0" algn="just">
              <a:buNone/>
            </a:pPr>
            <a:r>
              <a:rPr lang="en" dirty="0">
                <a:solidFill>
                  <a:schemeClr val="dk1"/>
                </a:solidFill>
                <a:latin typeface="Cambria"/>
                <a:ea typeface="Cambria"/>
                <a:cs typeface="Cambria"/>
                <a:sym typeface="Cambria"/>
              </a:rPr>
              <a:t>    </a:t>
            </a:r>
            <a:endParaRPr dirty="0">
              <a:solidFill>
                <a:schemeClr val="dk1"/>
              </a:solidFill>
              <a:latin typeface="Cambria"/>
              <a:ea typeface="Cambria"/>
              <a:cs typeface="Cambria"/>
            </a:endParaRPr>
          </a:p>
          <a:p>
            <a:pPr marL="0" lvl="0" indent="0" algn="l" rtl="0">
              <a:lnSpc>
                <a:spcPct val="115000"/>
              </a:lnSpc>
              <a:spcBef>
                <a:spcPts val="0"/>
              </a:spcBef>
              <a:spcAft>
                <a:spcPts val="0"/>
              </a:spcAft>
              <a:buNone/>
            </a:pPr>
            <a:endParaRPr dirty="0">
              <a:solidFill>
                <a:schemeClr val="dk1"/>
              </a:solidFill>
              <a:latin typeface="Cambria"/>
              <a:ea typeface="Cambria"/>
              <a:cs typeface="Cambria"/>
            </a:endParaRPr>
          </a:p>
          <a:p>
            <a:pPr marL="0" lvl="0" indent="0" algn="l" rtl="0">
              <a:lnSpc>
                <a:spcPct val="115000"/>
              </a:lnSpc>
              <a:spcBef>
                <a:spcPts val="0"/>
              </a:spcBef>
              <a:spcAft>
                <a:spcPts val="0"/>
              </a:spcAft>
              <a:buNone/>
            </a:pPr>
            <a:endParaRPr>
              <a:latin typeface="Cambria"/>
              <a:ea typeface="Cambria"/>
              <a:cs typeface="Cambria"/>
              <a:sym typeface="Cambria"/>
            </a:endParaRPr>
          </a:p>
          <a:p>
            <a:pPr marL="0" lvl="0" indent="0" algn="l" rtl="0">
              <a:lnSpc>
                <a:spcPct val="115000"/>
              </a:lnSpc>
              <a:spcBef>
                <a:spcPts val="900"/>
              </a:spcBef>
              <a:spcAft>
                <a:spcPts val="0"/>
              </a:spcAft>
              <a:buNone/>
            </a:pPr>
            <a:endParaRPr/>
          </a:p>
          <a:p>
            <a:pPr marL="0" lvl="0" indent="257175" algn="just" rtl="0">
              <a:lnSpc>
                <a:spcPct val="115000"/>
              </a:lnSpc>
              <a:spcBef>
                <a:spcPts val="900"/>
              </a:spcBef>
              <a:spcAft>
                <a:spcPts val="281"/>
              </a:spcAft>
              <a:buClr>
                <a:schemeClr val="dk1"/>
              </a:buClr>
              <a:buSzPts val="1100"/>
              <a:buFont typeface="Arial"/>
              <a:buNone/>
            </a:pPr>
            <a:endParaRPr dirty="0">
              <a:solidFill>
                <a:schemeClr val="dk1"/>
              </a:solidFill>
              <a:highlight>
                <a:srgbClr val="FFFFFF"/>
              </a:highlight>
              <a:latin typeface="Times New Roman"/>
              <a:ea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20902" y="794039"/>
            <a:ext cx="4792838" cy="322144"/>
          </a:xfrm>
          <a:prstGeom prst="rect">
            <a:avLst/>
          </a:prstGeom>
        </p:spPr>
        <p:txBody>
          <a:bodyPr spcFirstLastPara="1" wrap="square" lIns="51427" tIns="51427" rIns="51427" bIns="51427" anchor="t" anchorCtr="0">
            <a:noAutofit/>
          </a:bodyPr>
          <a:lstStyle/>
          <a:p>
            <a:r>
              <a:rPr lang="en" sz="2000">
                <a:latin typeface="Cambria"/>
                <a:ea typeface="Cambria"/>
                <a:cs typeface="Cambria"/>
                <a:sym typeface="Cambria"/>
              </a:rPr>
              <a:t>Introduction  </a:t>
            </a:r>
            <a:endParaRPr lang="en-US" sz="2000">
              <a:latin typeface="Cambria"/>
              <a:ea typeface="Cambria"/>
              <a:cs typeface="Cambria"/>
            </a:endParaRPr>
          </a:p>
        </p:txBody>
      </p:sp>
      <p:sp>
        <p:nvSpPr>
          <p:cNvPr id="106" name="Google Shape;106;p21"/>
          <p:cNvSpPr txBox="1">
            <a:spLocks noGrp="1"/>
          </p:cNvSpPr>
          <p:nvPr>
            <p:ph type="body" idx="1"/>
          </p:nvPr>
        </p:nvSpPr>
        <p:spPr>
          <a:xfrm>
            <a:off x="175331" y="2436076"/>
            <a:ext cx="4792838" cy="5972346"/>
          </a:xfrm>
          <a:prstGeom prst="rect">
            <a:avLst/>
          </a:prstGeom>
        </p:spPr>
        <p:txBody>
          <a:bodyPr spcFirstLastPara="1" wrap="square" lIns="51427" tIns="51427" rIns="51427" bIns="51427" anchor="t" anchorCtr="0">
            <a:noAutofit/>
          </a:bodyPr>
          <a:lstStyle/>
          <a:p>
            <a:pPr indent="-192405" algn="just">
              <a:lnSpc>
                <a:spcPct val="114999"/>
              </a:lnSpc>
            </a:pPr>
            <a:r>
              <a:rPr lang="en">
                <a:latin typeface="Cambria"/>
              </a:rPr>
              <a:t>  Supervised learning is the machine learning task of learning a function that maps an input to an output based on example input-output pairs. </a:t>
            </a:r>
            <a:endParaRPr lang="en-US"/>
          </a:p>
          <a:p>
            <a:pPr indent="-192405" algn="just">
              <a:lnSpc>
                <a:spcPct val="114999"/>
              </a:lnSpc>
            </a:pPr>
            <a:r>
              <a:rPr lang="en">
                <a:latin typeface="Cambria"/>
              </a:rPr>
              <a:t>  It infers function from labeled training data consisting of a set of training examples. In supervised learning, each example is a pair consisting of an input object (typically a vector) and a desired output value (also called the supervisory signal). </a:t>
            </a:r>
            <a:endParaRPr lang="en-US"/>
          </a:p>
          <a:p>
            <a:pPr indent="-192405" algn="just">
              <a:lnSpc>
                <a:spcPct val="114999"/>
              </a:lnSpc>
            </a:pPr>
            <a:r>
              <a:rPr lang="en">
                <a:latin typeface="Cambria"/>
              </a:rPr>
              <a:t>   A supervised learning algorithm analyzes the training data and produces an inferred function, which can be used for mapping new examples. An optimal scenario will allow for the algorithm to correctly determine the </a:t>
            </a:r>
            <a:r>
              <a:rPr lang="en-US">
                <a:latin typeface="Cambria"/>
              </a:rPr>
              <a:t>class labels for unseen instances.</a:t>
            </a:r>
            <a:endParaRPr lang="en-US"/>
          </a:p>
          <a:p>
            <a:pPr indent="-192405" algn="just">
              <a:lnSpc>
                <a:spcPct val="114999"/>
              </a:lnSpc>
            </a:pPr>
            <a:endParaRPr lang="en" dirty="0">
              <a:latin typeface="Cambria"/>
            </a:endParaRPr>
          </a:p>
          <a:p>
            <a:pPr marL="0" lvl="0" indent="0" algn="just">
              <a:lnSpc>
                <a:spcPct val="100000"/>
              </a:lnSpc>
              <a:spcBef>
                <a:spcPts val="0"/>
              </a:spcBef>
              <a:spcAft>
                <a:spcPts val="0"/>
              </a:spcAft>
              <a:buNone/>
            </a:pPr>
            <a:endParaRPr lang="en" b="1" dirty="0">
              <a:solidFill>
                <a:schemeClr val="dk1"/>
              </a:solidFill>
              <a:latin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75331" y="790360"/>
            <a:ext cx="4792838" cy="322144"/>
          </a:xfrm>
          <a:prstGeom prst="rect">
            <a:avLst/>
          </a:prstGeom>
        </p:spPr>
        <p:txBody>
          <a:bodyPr spcFirstLastPara="1" wrap="square" lIns="51427" tIns="51427" rIns="51427" bIns="51427" anchor="t" anchorCtr="0">
            <a:noAutofit/>
          </a:bodyPr>
          <a:lstStyle/>
          <a:p>
            <a:pPr>
              <a:buSzPts val="1100"/>
            </a:pPr>
            <a:r>
              <a:rPr lang="en" sz="2000">
                <a:latin typeface="Cambria"/>
                <a:ea typeface="Cambria"/>
                <a:cs typeface="Cambria"/>
                <a:sym typeface="Cambria"/>
              </a:rPr>
              <a:t>Introduction </a:t>
            </a:r>
            <a:endParaRPr lang="en-US" sz="2000"/>
          </a:p>
        </p:txBody>
      </p:sp>
      <p:sp>
        <p:nvSpPr>
          <p:cNvPr id="112" name="Google Shape;112;p22"/>
          <p:cNvSpPr txBox="1">
            <a:spLocks noGrp="1"/>
          </p:cNvSpPr>
          <p:nvPr>
            <p:ph type="body" idx="1"/>
          </p:nvPr>
        </p:nvSpPr>
        <p:spPr>
          <a:xfrm>
            <a:off x="107295" y="1578826"/>
            <a:ext cx="4792838" cy="5233877"/>
          </a:xfrm>
          <a:prstGeom prst="rect">
            <a:avLst/>
          </a:prstGeom>
        </p:spPr>
        <p:txBody>
          <a:bodyPr spcFirstLastPara="1" wrap="square" lIns="51427" tIns="51427" rIns="51427" bIns="51427" anchor="t" anchorCtr="0">
            <a:noAutofit/>
          </a:bodyPr>
          <a:lstStyle/>
          <a:p>
            <a:pPr marL="0" indent="0" algn="just">
              <a:lnSpc>
                <a:spcPct val="150000"/>
              </a:lnSpc>
              <a:buNone/>
            </a:pPr>
            <a:r>
              <a:rPr lang="en">
                <a:highlight>
                  <a:srgbClr val="FFFFFF"/>
                </a:highlight>
                <a:latin typeface="Cambria"/>
              </a:rPr>
              <a:t>Three types of classification algorithm is used in this model. The classification algorithm is used to find the accuracy rate and best fit of the parameters. The classification algorithms used here are </a:t>
            </a:r>
          </a:p>
          <a:p>
            <a:pPr marL="0" indent="0" algn="just">
              <a:lnSpc>
                <a:spcPct val="150000"/>
              </a:lnSpc>
              <a:buNone/>
            </a:pPr>
            <a:endParaRPr lang="en" dirty="0">
              <a:highlight>
                <a:srgbClr val="FFFFFF"/>
              </a:highlight>
              <a:latin typeface="Cambria"/>
            </a:endParaRPr>
          </a:p>
          <a:p>
            <a:pPr marL="1057275" lvl="2" indent="-285750" algn="just">
              <a:lnSpc>
                <a:spcPct val="114999"/>
              </a:lnSpc>
            </a:pPr>
            <a:r>
              <a:rPr lang="en-US" sz="1800">
                <a:highlight>
                  <a:srgbClr val="FFFFFF"/>
                </a:highlight>
                <a:latin typeface="Cambria"/>
              </a:rPr>
              <a:t>Linear Regression</a:t>
            </a:r>
            <a:endParaRPr lang="en" sz="1800">
              <a:highlight>
                <a:srgbClr val="FFFFFF"/>
              </a:highlight>
              <a:latin typeface="Cambria"/>
            </a:endParaRPr>
          </a:p>
          <a:p>
            <a:pPr lvl="2" indent="0" algn="just">
              <a:lnSpc>
                <a:spcPct val="114999"/>
              </a:lnSpc>
              <a:buNone/>
            </a:pPr>
            <a:endParaRPr lang="en" sz="1800" dirty="0">
              <a:highlight>
                <a:srgbClr val="FFFFFF"/>
              </a:highlight>
              <a:latin typeface="Cambria"/>
            </a:endParaRPr>
          </a:p>
          <a:p>
            <a:pPr marL="1057275" lvl="2" indent="-285750" algn="just">
              <a:lnSpc>
                <a:spcPct val="114999"/>
              </a:lnSpc>
            </a:pPr>
            <a:r>
              <a:rPr lang="en-US" sz="1800">
                <a:highlight>
                  <a:srgbClr val="FFFFFF"/>
                </a:highlight>
                <a:latin typeface="Cambria"/>
              </a:rPr>
              <a:t>Support Vector Machine</a:t>
            </a:r>
            <a:endParaRPr lang="en" sz="1800">
              <a:highlight>
                <a:srgbClr val="FFFFFF"/>
              </a:highlight>
              <a:latin typeface="Cambria"/>
            </a:endParaRPr>
          </a:p>
          <a:p>
            <a:pPr lvl="2" indent="0" algn="just">
              <a:lnSpc>
                <a:spcPct val="114999"/>
              </a:lnSpc>
              <a:buNone/>
            </a:pPr>
            <a:endParaRPr lang="en" sz="1800" dirty="0">
              <a:highlight>
                <a:srgbClr val="FFFFFF"/>
              </a:highlight>
              <a:latin typeface="Cambria"/>
            </a:endParaRPr>
          </a:p>
          <a:p>
            <a:pPr marL="1057275" lvl="2" indent="-285750" algn="just">
              <a:lnSpc>
                <a:spcPct val="114999"/>
              </a:lnSpc>
            </a:pPr>
            <a:r>
              <a:rPr lang="en-US" sz="1800">
                <a:highlight>
                  <a:srgbClr val="FFFFFF"/>
                </a:highlight>
                <a:latin typeface="Cambria"/>
              </a:rPr>
              <a:t>Decision Tree</a:t>
            </a:r>
            <a:endParaRPr lang="en" sz="1800">
              <a:highlight>
                <a:srgbClr val="FFFFFF"/>
              </a:highlight>
              <a:latin typeface="Cambria"/>
            </a:endParaRPr>
          </a:p>
          <a:p>
            <a:pPr lvl="2" indent="0" algn="just">
              <a:lnSpc>
                <a:spcPct val="114999"/>
              </a:lnSpc>
              <a:buNone/>
            </a:pPr>
            <a:endParaRPr lang="en" sz="1800" dirty="0">
              <a:highlight>
                <a:srgbClr val="FFFFFF"/>
              </a:highlight>
              <a:latin typeface="Cambria"/>
            </a:endParaRPr>
          </a:p>
          <a:p>
            <a:pPr marL="0" indent="0" algn="just">
              <a:lnSpc>
                <a:spcPct val="150000"/>
              </a:lnSpc>
              <a:buNone/>
            </a:pPr>
            <a:endParaRPr lang="en" dirty="0">
              <a:highlight>
                <a:srgbClr val="FFFFFF"/>
              </a:highlight>
              <a:latin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75331" y="940038"/>
            <a:ext cx="4792838" cy="322144"/>
          </a:xfrm>
          <a:prstGeom prst="rect">
            <a:avLst/>
          </a:prstGeom>
        </p:spPr>
        <p:txBody>
          <a:bodyPr spcFirstLastPara="1" wrap="square" lIns="51427" tIns="51427" rIns="51427" bIns="51427" anchor="t" anchorCtr="0">
            <a:noAutofit/>
          </a:bodyPr>
          <a:lstStyle/>
          <a:p>
            <a:pPr>
              <a:buSzPts val="1100"/>
            </a:pPr>
            <a:r>
              <a:rPr lang="en" sz="2000">
                <a:latin typeface="Cambria"/>
                <a:ea typeface="Cambria"/>
                <a:cs typeface="Cambria"/>
                <a:sym typeface="Cambria"/>
              </a:rPr>
              <a:t>Introduction </a:t>
            </a:r>
            <a:endParaRPr lang="en-US" sz="2000"/>
          </a:p>
        </p:txBody>
      </p:sp>
      <p:sp>
        <p:nvSpPr>
          <p:cNvPr id="118" name="Google Shape;118;p23"/>
          <p:cNvSpPr txBox="1">
            <a:spLocks noGrp="1"/>
          </p:cNvSpPr>
          <p:nvPr>
            <p:ph type="body" idx="1"/>
          </p:nvPr>
        </p:nvSpPr>
        <p:spPr>
          <a:xfrm>
            <a:off x="175331" y="1596516"/>
            <a:ext cx="4792838" cy="7056607"/>
          </a:xfrm>
          <a:prstGeom prst="rect">
            <a:avLst/>
          </a:prstGeom>
        </p:spPr>
        <p:txBody>
          <a:bodyPr spcFirstLastPara="1" wrap="square" lIns="51427" tIns="51427" rIns="51427" bIns="51427" anchor="t" anchorCtr="0">
            <a:noAutofit/>
          </a:bodyPr>
          <a:lstStyle/>
          <a:p>
            <a:pPr marL="0" indent="0">
              <a:lnSpc>
                <a:spcPct val="100000"/>
              </a:lnSpc>
              <a:buNone/>
            </a:pPr>
            <a:r>
              <a:rPr lang="en" b="1">
                <a:solidFill>
                  <a:schemeClr val="dk1"/>
                </a:solidFill>
                <a:latin typeface="Cambria"/>
                <a:ea typeface="Cambria"/>
                <a:cs typeface="Cambria"/>
              </a:rPr>
              <a:t>Applications of Machine Learning</a:t>
            </a:r>
          </a:p>
          <a:p>
            <a:pPr marL="0" indent="0">
              <a:lnSpc>
                <a:spcPct val="100000"/>
              </a:lnSpc>
              <a:buNone/>
            </a:pPr>
            <a:endParaRPr lang="en" b="1" dirty="0">
              <a:solidFill>
                <a:schemeClr val="dk1"/>
              </a:solidFill>
              <a:latin typeface="Cambria"/>
              <a:ea typeface="Cambria"/>
            </a:endParaRPr>
          </a:p>
          <a:p>
            <a:pPr marL="285750" indent="-285750">
              <a:lnSpc>
                <a:spcPct val="100000"/>
              </a:lnSpc>
            </a:pPr>
            <a:r>
              <a:rPr lang="en-US">
                <a:latin typeface="Cambria"/>
                <a:ea typeface="Cambria"/>
              </a:rPr>
              <a:t>Spam Detector: Our mail agent like Gmail or Hotmail does a lot of hard work for us in classifying the mails and moving the spam mails to spam folder. This is again achieved by a spam classifier running in theback end of mail application.</a:t>
            </a:r>
          </a:p>
          <a:p>
            <a:pPr marL="0" indent="0">
              <a:lnSpc>
                <a:spcPct val="100000"/>
              </a:lnSpc>
              <a:buNone/>
            </a:pPr>
            <a:endParaRPr lang="en-US" dirty="0">
              <a:latin typeface="Cambria"/>
              <a:ea typeface="Cambria"/>
            </a:endParaRPr>
          </a:p>
          <a:p>
            <a:pPr marL="285750" indent="-285750">
              <a:lnSpc>
                <a:spcPct val="100000"/>
              </a:lnSpc>
            </a:pPr>
            <a:r>
              <a:rPr lang="en-US">
                <a:latin typeface="Cambria"/>
                <a:ea typeface="Cambria"/>
              </a:rPr>
              <a:t>Database Mining for growth of automation: Typical applications include Web-click data for better user experience, Medical records for better automation in healthcare, biological data and many more.</a:t>
            </a:r>
            <a:endParaRPr lang="en">
              <a:latin typeface="Cambria"/>
              <a:ea typeface="Cambria"/>
            </a:endParaRPr>
          </a:p>
          <a:p>
            <a:pPr marL="285750" indent="-285750">
              <a:lnSpc>
                <a:spcPct val="100000"/>
              </a:lnSpc>
            </a:pPr>
            <a:endParaRPr lang="en-US" dirty="0">
              <a:latin typeface="Cambria"/>
              <a:ea typeface="Cambria"/>
            </a:endParaRPr>
          </a:p>
          <a:p>
            <a:pPr marL="285750" indent="-285750">
              <a:lnSpc>
                <a:spcPct val="100000"/>
              </a:lnSpc>
            </a:pPr>
            <a:r>
              <a:rPr lang="en-US" sz="1800">
                <a:latin typeface="Cambria"/>
                <a:ea typeface="Cambria"/>
              </a:rPr>
              <a:t>Web Search Engine: One of the reasons why search engines like Google, Bing etc. work so well is because the system has learnt how to rank pages through a complex learning algorithm.</a:t>
            </a:r>
            <a:endParaRPr lang="en">
              <a:latin typeface="Cambria"/>
              <a:ea typeface="Cambria"/>
            </a:endParaRPr>
          </a:p>
          <a:p>
            <a:pPr marL="285750" indent="-285750">
              <a:lnSpc>
                <a:spcPct val="100000"/>
              </a:lnSpc>
            </a:pPr>
            <a:endParaRPr lang="en-US" dirty="0">
              <a:latin typeface="Cambria"/>
              <a:ea typeface="Cambria"/>
            </a:endParaRPr>
          </a:p>
          <a:p>
            <a:pPr lvl="3" indent="0">
              <a:lnSpc>
                <a:spcPct val="114999"/>
              </a:lnSpc>
              <a:buNone/>
            </a:pPr>
            <a:endParaRPr lang="en" dirty="0">
              <a:solidFill>
                <a:srgbClr val="595959"/>
              </a:solidFill>
              <a:ea typeface="Cambria"/>
            </a:endParaRPr>
          </a:p>
          <a:p>
            <a:pPr marL="0" indent="0">
              <a:lnSpc>
                <a:spcPct val="100000"/>
              </a:lnSpc>
              <a:buNone/>
            </a:pPr>
            <a:endParaRPr lang="en" b="1" dirty="0">
              <a:solidFill>
                <a:schemeClr val="dk1"/>
              </a:solidFill>
              <a:latin typeface="Cambria"/>
              <a:ea typeface="Cambria"/>
              <a:cs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2628</Words>
  <Application>Microsoft Office PowerPoint</Application>
  <PresentationFormat>On-screen Show (16:9)</PresentationFormat>
  <Paragraphs>344</Paragraphs>
  <Slides>52</Slides>
  <Notes>38</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Simple Light</vt:lpstr>
      <vt:lpstr>PowerPoint Presentation</vt:lpstr>
      <vt:lpstr>Abstract  - Analysis of Air Quality </vt:lpstr>
      <vt:lpstr>PROBLEM STATEMENT</vt:lpstr>
      <vt:lpstr>Problem Statement  </vt:lpstr>
      <vt:lpstr>INTRODUCTION</vt:lpstr>
      <vt:lpstr>Introduction </vt:lpstr>
      <vt:lpstr>Introduction  </vt:lpstr>
      <vt:lpstr>Introduction </vt:lpstr>
      <vt:lpstr>Introduction </vt:lpstr>
      <vt:lpstr>LITERATURE SURVEY</vt:lpstr>
      <vt:lpstr>Literature Survey - 1 </vt:lpstr>
      <vt:lpstr>Literature Survey - 2 </vt:lpstr>
      <vt:lpstr>Literature Survey - 3 </vt:lpstr>
      <vt:lpstr>PROPOSED WORK</vt:lpstr>
      <vt:lpstr>Proposed Work</vt:lpstr>
      <vt:lpstr>Architecture for Air Auality Analysis</vt:lpstr>
      <vt:lpstr>                   Linear Regression</vt:lpstr>
      <vt:lpstr>               Support Vector Machine</vt:lpstr>
      <vt:lpstr>                        Decision Tree</vt:lpstr>
      <vt:lpstr>PowerPoint Presentation</vt:lpstr>
      <vt:lpstr>SYSTEM REQUIREMENTS</vt:lpstr>
      <vt:lpstr>System Requirements</vt:lpstr>
      <vt:lpstr>MODULE IMPLEMENTATION AND SNAPSHOTS</vt:lpstr>
      <vt:lpstr>Implementation Modules </vt:lpstr>
      <vt:lpstr>               Importing Packages</vt:lpstr>
      <vt:lpstr>                                 Numpy</vt:lpstr>
      <vt:lpstr>                 Feature Selection</vt:lpstr>
      <vt:lpstr>Snapshot of the Implementation Modules </vt:lpstr>
      <vt:lpstr>PowerPoint Presentation</vt:lpstr>
      <vt:lpstr>PowerPoint Presentation</vt:lpstr>
      <vt:lpstr>                           May 2004</vt:lpstr>
      <vt:lpstr>PowerPoint Presentation</vt:lpstr>
      <vt:lpstr>PowerPoint Presentation</vt:lpstr>
      <vt:lpstr>                           August 2004</vt:lpstr>
      <vt:lpstr>                    September 2004</vt:lpstr>
      <vt:lpstr>                         October 2004</vt:lpstr>
      <vt:lpstr>                      November 2004</vt:lpstr>
      <vt:lpstr>                      December 2004</vt:lpstr>
      <vt:lpstr>                         January 2005</vt:lpstr>
      <vt:lpstr>                        February 2005</vt:lpstr>
      <vt:lpstr>                         March 2005</vt:lpstr>
      <vt:lpstr>                          April 2005</vt:lpstr>
      <vt:lpstr>PowerPoint Presentation</vt:lpstr>
      <vt:lpstr>PowerPoint Presentation</vt:lpstr>
      <vt:lpstr>CONCLUSION AND FUTURE WORK</vt:lpstr>
      <vt:lpstr>Conclusion and Future Work  </vt:lpstr>
      <vt:lpstr>Conclusion and Future Work  </vt:lpstr>
      <vt:lpstr>REFERENCES</vt:lpstr>
      <vt:lpstr>References  </vt:lpstr>
      <vt:lpstr>References contd.  </vt:lpstr>
      <vt:lpstr>References contd. - WebLinks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Jayabhaduri R</dc:creator>
  <cp:lastModifiedBy>priya dhana</cp:lastModifiedBy>
  <cp:revision>1147</cp:revision>
  <dcterms:modified xsi:type="dcterms:W3CDTF">2019-10-31T07:31:14Z</dcterms:modified>
</cp:coreProperties>
</file>