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01" r:id="rId1"/>
  </p:sldMasterIdLst>
  <p:notesMasterIdLst>
    <p:notesMasterId r:id="rId24"/>
  </p:notesMasterIdLst>
  <p:handoutMasterIdLst>
    <p:handoutMasterId r:id="rId25"/>
  </p:handoutMasterIdLst>
  <p:sldIdLst>
    <p:sldId id="258" r:id="rId2"/>
    <p:sldId id="497" r:id="rId3"/>
    <p:sldId id="498" r:id="rId4"/>
    <p:sldId id="499" r:id="rId5"/>
    <p:sldId id="348" r:id="rId6"/>
    <p:sldId id="501" r:id="rId7"/>
    <p:sldId id="502" r:id="rId8"/>
    <p:sldId id="503" r:id="rId9"/>
    <p:sldId id="500" r:id="rId10"/>
    <p:sldId id="463" r:id="rId11"/>
    <p:sldId id="481" r:id="rId12"/>
    <p:sldId id="482" r:id="rId13"/>
    <p:sldId id="483" r:id="rId14"/>
    <p:sldId id="485" r:id="rId15"/>
    <p:sldId id="486" r:id="rId16"/>
    <p:sldId id="488" r:id="rId17"/>
    <p:sldId id="494" r:id="rId18"/>
    <p:sldId id="495" r:id="rId19"/>
    <p:sldId id="477" r:id="rId20"/>
    <p:sldId id="490" r:id="rId21"/>
    <p:sldId id="491" r:id="rId22"/>
    <p:sldId id="493" r:id="rId23"/>
  </p:sldIdLst>
  <p:sldSz cx="9144000" cy="5143500" type="screen16x9"/>
  <p:notesSz cx="6797675" cy="9926638"/>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2993" autoAdjust="0"/>
  </p:normalViewPr>
  <p:slideViewPr>
    <p:cSldViewPr>
      <p:cViewPr varScale="1">
        <p:scale>
          <a:sx n="73" d="100"/>
          <a:sy n="73" d="100"/>
        </p:scale>
        <p:origin x="984" y="3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pPr>
                <a:defRPr/>
              </a:pPr>
              <a:t>12/27/2022</a:t>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2952E2ED-3A02-491C-A9B8-DFEE216EB3A7}" type="slidenum">
              <a:rPr lang="en-US" altLang="en-US"/>
              <a:pPr>
                <a:defRPr/>
              </a:pPr>
              <a:t>‹#›</a:t>
            </a:fld>
            <a:endParaRPr lang="en-US" altLang="en-US"/>
          </a:p>
        </p:txBody>
      </p:sp>
    </p:spTree>
    <p:extLst>
      <p:ext uri="{BB962C8B-B14F-4D97-AF65-F5344CB8AC3E}">
        <p14:creationId xmlns:p14="http://schemas.microsoft.com/office/powerpoint/2010/main" val="1804170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061F6FC2-9645-479A-A309-27B8F5654211}" type="datetimeFigureOut">
              <a:rPr lang="en-US"/>
              <a:pPr>
                <a:defRPr/>
              </a:pPr>
              <a:t>12/27/2022</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F2D8CC3F-ADB2-4AF7-880C-111F7E6C7FE6}" type="slidenum">
              <a:rPr lang="en-US" altLang="en-US"/>
              <a:pPr>
                <a:defRPr/>
              </a:pPr>
              <a:t>‹#›</a:t>
            </a:fld>
            <a:endParaRPr lang="en-US" altLang="en-US"/>
          </a:p>
        </p:txBody>
      </p:sp>
    </p:spTree>
    <p:extLst>
      <p:ext uri="{BB962C8B-B14F-4D97-AF65-F5344CB8AC3E}">
        <p14:creationId xmlns:p14="http://schemas.microsoft.com/office/powerpoint/2010/main" val="96498605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Rot="1" noChangeAspect="1" noTextEdit="1"/>
          </p:cNvSpPr>
          <p:nvPr>
            <p:ph type="sldImg"/>
          </p:nvPr>
        </p:nvSpPr>
        <p:spPr bwMode="auto">
          <a:noFill/>
          <a:ln>
            <a:solidFill>
              <a:srgbClr val="000000"/>
            </a:solidFill>
            <a:miter lim="800000"/>
            <a:headEnd/>
            <a:tailEnd/>
          </a:ln>
        </p:spPr>
      </p:sp>
      <p:sp>
        <p:nvSpPr>
          <p:cNvPr id="25603" name="Rectangl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5604" name="Rectangle 3"/>
          <p:cNvSpPr>
            <a:spLocks noGrp="1" noChangeArrowheads="1"/>
          </p:cNvSpPr>
          <p:nvPr>
            <p:ph type="sldNum" sz="quarter" idx="5"/>
          </p:nvPr>
        </p:nvSpPr>
        <p:spPr bwMode="auto">
          <a:noFill/>
          <a:ln>
            <a:miter lim="800000"/>
            <a:headEnd/>
            <a:tailEnd/>
          </a:ln>
        </p:spPr>
        <p:txBody>
          <a:bodyPr/>
          <a:lstStyle/>
          <a:p>
            <a:fld id="{27CB6598-6B20-4959-AEAD-7269146248E2}" type="slidenum">
              <a:rPr lang="en-US" altLang="en-US"/>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2</a:t>
            </a:fld>
            <a:endParaRPr lang="en-US" altLang="en-US"/>
          </a:p>
        </p:txBody>
      </p:sp>
    </p:spTree>
    <p:extLst>
      <p:ext uri="{BB962C8B-B14F-4D97-AF65-F5344CB8AC3E}">
        <p14:creationId xmlns:p14="http://schemas.microsoft.com/office/powerpoint/2010/main" val="1619864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6</a:t>
            </a:fld>
            <a:endParaRPr lang="en-US" altLang="en-US"/>
          </a:p>
        </p:txBody>
      </p:sp>
    </p:spTree>
    <p:extLst>
      <p:ext uri="{BB962C8B-B14F-4D97-AF65-F5344CB8AC3E}">
        <p14:creationId xmlns:p14="http://schemas.microsoft.com/office/powerpoint/2010/main" val="4290300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10</a:t>
            </a:fld>
            <a:endParaRPr lang="en-US" altLang="en-US"/>
          </a:p>
        </p:txBody>
      </p:sp>
    </p:spTree>
    <p:extLst>
      <p:ext uri="{BB962C8B-B14F-4D97-AF65-F5344CB8AC3E}">
        <p14:creationId xmlns:p14="http://schemas.microsoft.com/office/powerpoint/2010/main" val="2128738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14</a:t>
            </a:fld>
            <a:endParaRPr lang="en-US" altLang="en-US"/>
          </a:p>
        </p:txBody>
      </p:sp>
    </p:spTree>
    <p:extLst>
      <p:ext uri="{BB962C8B-B14F-4D97-AF65-F5344CB8AC3E}">
        <p14:creationId xmlns:p14="http://schemas.microsoft.com/office/powerpoint/2010/main" val="4014484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F2D8CC3F-ADB2-4AF7-880C-111F7E6C7FE6}" type="slidenum">
              <a:rPr lang="en-US" altLang="en-US" smtClean="0"/>
              <a:pPr>
                <a:defRPr/>
              </a:pPr>
              <a:t>17</a:t>
            </a:fld>
            <a:endParaRPr lang="en-US" altLang="en-US"/>
          </a:p>
        </p:txBody>
      </p:sp>
    </p:spTree>
    <p:extLst>
      <p:ext uri="{BB962C8B-B14F-4D97-AF65-F5344CB8AC3E}">
        <p14:creationId xmlns:p14="http://schemas.microsoft.com/office/powerpoint/2010/main" val="4034459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F2D8CC3F-ADB2-4AF7-880C-111F7E6C7FE6}" type="slidenum">
              <a:rPr lang="en-US" altLang="en-US" smtClean="0"/>
              <a:pPr>
                <a:defRPr/>
              </a:pPr>
              <a:t>18</a:t>
            </a:fld>
            <a:endParaRPr lang="en-US" altLang="en-US"/>
          </a:p>
        </p:txBody>
      </p:sp>
    </p:spTree>
    <p:extLst>
      <p:ext uri="{BB962C8B-B14F-4D97-AF65-F5344CB8AC3E}">
        <p14:creationId xmlns:p14="http://schemas.microsoft.com/office/powerpoint/2010/main" val="786086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19</a:t>
            </a:fld>
            <a:endParaRPr lang="en-US" altLang="en-US"/>
          </a:p>
        </p:txBody>
      </p:sp>
    </p:spTree>
    <p:extLst>
      <p:ext uri="{BB962C8B-B14F-4D97-AF65-F5344CB8AC3E}">
        <p14:creationId xmlns:p14="http://schemas.microsoft.com/office/powerpoint/2010/main" val="817215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20</a:t>
            </a:fld>
            <a:endParaRPr lang="en-US" altLang="en-US"/>
          </a:p>
        </p:txBody>
      </p:sp>
    </p:spTree>
    <p:extLst>
      <p:ext uri="{BB962C8B-B14F-4D97-AF65-F5344CB8AC3E}">
        <p14:creationId xmlns:p14="http://schemas.microsoft.com/office/powerpoint/2010/main" val="40887928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ltGray">
          <a:xfrm>
            <a:off x="0" y="0"/>
            <a:ext cx="9144000" cy="3851275"/>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p:cNvSpPr/>
          <p:nvPr/>
        </p:nvSpPr>
        <p:spPr bwMode="invGray">
          <a:xfrm>
            <a:off x="0" y="3846513"/>
            <a:ext cx="9144000" cy="33337"/>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ctrTitle"/>
          </p:nvPr>
        </p:nvSpPr>
        <p:spPr>
          <a:xfrm>
            <a:off x="685800" y="2516886"/>
            <a:ext cx="8077200" cy="1255014"/>
          </a:xfrm>
        </p:spPr>
        <p:txBody>
          <a:bodyPr tIns="0" bIns="0" anchor="t"/>
          <a:lstStyle>
            <a:lvl1pPr algn="l">
              <a:defRPr sz="4700" b="1"/>
            </a:lvl1pPr>
            <a:extLst/>
          </a:lstStyle>
          <a:p>
            <a:r>
              <a:rPr lang="en-US"/>
              <a:t>Click to edit Master title style</a:t>
            </a:r>
          </a:p>
        </p:txBody>
      </p:sp>
      <p:sp>
        <p:nvSpPr>
          <p:cNvPr id="3" name="Subtitle 2"/>
          <p:cNvSpPr>
            <a:spLocks noGrp="1"/>
          </p:cNvSpPr>
          <p:nvPr>
            <p:ph type="subTitle" idx="1"/>
          </p:nvPr>
        </p:nvSpPr>
        <p:spPr>
          <a:xfrm>
            <a:off x="685800" y="1371600"/>
            <a:ext cx="8077200" cy="1124712"/>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lang="en-US"/>
              <a:t>Click to edit Master subtitle style</a:t>
            </a:r>
          </a:p>
        </p:txBody>
      </p:sp>
      <p:sp>
        <p:nvSpPr>
          <p:cNvPr id="6" name="Date Placeholder 3"/>
          <p:cNvSpPr>
            <a:spLocks noGrp="1"/>
          </p:cNvSpPr>
          <p:nvPr>
            <p:ph type="dt" sz="half" idx="10"/>
          </p:nvPr>
        </p:nvSpPr>
        <p:spPr/>
        <p:txBody>
          <a:bodyPr/>
          <a:lstStyle>
            <a:lvl1pPr>
              <a:defRPr/>
            </a:lvl1pPr>
          </a:lstStyle>
          <a:p>
            <a:pPr>
              <a:defRPr/>
            </a:pPr>
            <a:r>
              <a:rPr lang="en-US"/>
              <a:t>27/10/2022</a:t>
            </a:r>
            <a:endParaRPr lang="en-US" dirty="0"/>
          </a:p>
        </p:txBody>
      </p:sp>
      <p:sp>
        <p:nvSpPr>
          <p:cNvPr id="7" name="Footer Placeholder 4"/>
          <p:cNvSpPr>
            <a:spLocks noGrp="1"/>
          </p:cNvSpPr>
          <p:nvPr>
            <p:ph type="ftr" sz="quarter" idx="11"/>
          </p:nvPr>
        </p:nvSpPr>
        <p:spPr/>
        <p:txBody>
          <a:bodyPr/>
          <a:lstStyle>
            <a:lvl1pPr>
              <a:defRPr/>
            </a:lvl1pPr>
          </a:lstStyle>
          <a:p>
            <a:pPr>
              <a:defRPr/>
            </a:pPr>
            <a:r>
              <a:rPr lang="en-US"/>
              <a:t>(18CSP301L) MINOR PROJECT III - SECOND REVIEW</a:t>
            </a:r>
            <a:endParaRPr lang="en-US" dirty="0"/>
          </a:p>
        </p:txBody>
      </p:sp>
      <p:sp>
        <p:nvSpPr>
          <p:cNvPr id="8" name="Slide Number Placeholder 5"/>
          <p:cNvSpPr>
            <a:spLocks noGrp="1"/>
          </p:cNvSpPr>
          <p:nvPr>
            <p:ph type="sldNum" sz="quarter" idx="12"/>
          </p:nvPr>
        </p:nvSpPr>
        <p:spPr/>
        <p:txBody>
          <a:bodyPr/>
          <a:lstStyle>
            <a:lvl1pPr>
              <a:defRPr smtClean="0">
                <a:solidFill>
                  <a:srgbClr val="FFFFFF"/>
                </a:solidFill>
              </a:defRPr>
            </a:lvl1pPr>
          </a:lstStyle>
          <a:p>
            <a:pPr>
              <a:defRPr/>
            </a:pPr>
            <a:fld id="{C0A8E10E-36D1-42AB-939C-34BEB33CD9E4}" type="slidenum">
              <a:rPr lang="en-US" altLang="en-US"/>
              <a:pPr>
                <a:defRPr/>
              </a:pPr>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27/10/2022</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(18CSP301L) MINOR PROJECT III - SECOND REVIEW</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A0C11DA-FA02-4E33-93FC-C378FAF95FBA}"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invGray">
          <a:xfrm>
            <a:off x="6599238" y="0"/>
            <a:ext cx="46037" cy="51435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p:cNvSpPr/>
          <p:nvPr/>
        </p:nvSpPr>
        <p:spPr bwMode="ltGray">
          <a:xfrm>
            <a:off x="6648450" y="0"/>
            <a:ext cx="2514600" cy="51435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Vertical Title 1"/>
          <p:cNvSpPr>
            <a:spLocks noGrp="1"/>
          </p:cNvSpPr>
          <p:nvPr>
            <p:ph type="title" orient="vert"/>
          </p:nvPr>
        </p:nvSpPr>
        <p:spPr>
          <a:xfrm>
            <a:off x="6781800" y="205980"/>
            <a:ext cx="19050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r>
              <a:rPr lang="en-US"/>
              <a:t>27/10/2022</a:t>
            </a:r>
            <a:endParaRPr lang="en-US" dirty="0"/>
          </a:p>
        </p:txBody>
      </p:sp>
      <p:sp>
        <p:nvSpPr>
          <p:cNvPr id="7" name="Footer Placeholder 4"/>
          <p:cNvSpPr>
            <a:spLocks noGrp="1"/>
          </p:cNvSpPr>
          <p:nvPr>
            <p:ph type="ftr" sz="quarter" idx="11"/>
          </p:nvPr>
        </p:nvSpPr>
        <p:spPr>
          <a:xfrm>
            <a:off x="2640013" y="4783138"/>
            <a:ext cx="3836987" cy="273050"/>
          </a:xfrm>
        </p:spPr>
        <p:txBody>
          <a:bodyPr/>
          <a:lstStyle>
            <a:lvl1pPr>
              <a:defRPr/>
            </a:lvl1pPr>
          </a:lstStyle>
          <a:p>
            <a:pPr>
              <a:defRPr/>
            </a:pPr>
            <a:r>
              <a:rPr lang="en-US"/>
              <a:t>(18CSP301L) MINOR PROJECT III - SECOND REVIEW</a:t>
            </a:r>
            <a:endParaRPr lang="en-US" dirty="0"/>
          </a:p>
        </p:txBody>
      </p:sp>
      <p:sp>
        <p:nvSpPr>
          <p:cNvPr id="8" name="Slide Number Placeholder 5"/>
          <p:cNvSpPr>
            <a:spLocks noGrp="1"/>
          </p:cNvSpPr>
          <p:nvPr>
            <p:ph type="sldNum" sz="quarter" idx="12"/>
          </p:nvPr>
        </p:nvSpPr>
        <p:spPr/>
        <p:txBody>
          <a:bodyPr/>
          <a:lstStyle>
            <a:lvl1pPr>
              <a:defRPr smtClean="0"/>
            </a:lvl1pPr>
          </a:lstStyle>
          <a:p>
            <a:pPr>
              <a:defRPr/>
            </a:pPr>
            <a:fld id="{B1E085C4-C07B-4C80-B337-90438D59D3CD}"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6586"/>
            <a:ext cx="8229600" cy="939546"/>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27/10/2022</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(18CSP301L) MINOR PROJECT III - SECOND REVIEW</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14ABD8-B1EB-4C07-9937-C8C4E38BDF00}"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ltGray">
          <a:xfrm>
            <a:off x="0" y="0"/>
            <a:ext cx="9144000" cy="1952625"/>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p:cNvSpPr/>
          <p:nvPr/>
        </p:nvSpPr>
        <p:spPr bwMode="invGray">
          <a:xfrm>
            <a:off x="0" y="1952625"/>
            <a:ext cx="9144000" cy="333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749808" y="89154"/>
            <a:ext cx="8013192" cy="1227582"/>
          </a:xfrm>
        </p:spPr>
        <p:txBody>
          <a:bodyPr tIns="0" rIns="91440" bIns="0" anchor="b"/>
          <a:lstStyle>
            <a:lvl1pPr algn="l">
              <a:defRPr sz="4700" b="1" cap="none" baseline="0"/>
            </a:lvl1pPr>
            <a:extLst/>
          </a:lstStyle>
          <a:p>
            <a:r>
              <a:rPr lang="en-US"/>
              <a:t>Click to edit Master title style</a:t>
            </a:r>
          </a:p>
        </p:txBody>
      </p:sp>
      <p:sp>
        <p:nvSpPr>
          <p:cNvPr id="3" name="Text Placeholder 2"/>
          <p:cNvSpPr>
            <a:spLocks noGrp="1"/>
          </p:cNvSpPr>
          <p:nvPr>
            <p:ph type="body" idx="1"/>
          </p:nvPr>
        </p:nvSpPr>
        <p:spPr>
          <a:xfrm>
            <a:off x="740664" y="1371600"/>
            <a:ext cx="8022336" cy="514350"/>
          </a:xfrm>
        </p:spPr>
        <p:txBody>
          <a:bodyPr lIns="146304" tIns="0" rIns="45720" bIns="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pPr>
              <a:defRPr/>
            </a:pPr>
            <a:r>
              <a:rPr lang="en-US"/>
              <a:t>27/10/2022</a:t>
            </a:r>
            <a:endParaRPr lang="en-US" dirty="0"/>
          </a:p>
        </p:txBody>
      </p:sp>
      <p:sp>
        <p:nvSpPr>
          <p:cNvPr id="7" name="Footer Placeholder 4"/>
          <p:cNvSpPr>
            <a:spLocks noGrp="1"/>
          </p:cNvSpPr>
          <p:nvPr>
            <p:ph type="ftr" sz="quarter" idx="11"/>
          </p:nvPr>
        </p:nvSpPr>
        <p:spPr/>
        <p:txBody>
          <a:bodyPr/>
          <a:lstStyle>
            <a:lvl1pPr>
              <a:defRPr/>
            </a:lvl1pPr>
          </a:lstStyle>
          <a:p>
            <a:pPr>
              <a:defRPr/>
            </a:pPr>
            <a:r>
              <a:rPr lang="en-US"/>
              <a:t>(18CSP301L) MINOR PROJECT III - SECOND REVIEW</a:t>
            </a:r>
            <a:endParaRPr lang="en-US" dirty="0"/>
          </a:p>
        </p:txBody>
      </p:sp>
      <p:sp>
        <p:nvSpPr>
          <p:cNvPr id="8" name="Slide Number Placeholder 5"/>
          <p:cNvSpPr>
            <a:spLocks noGrp="1"/>
          </p:cNvSpPr>
          <p:nvPr>
            <p:ph type="sldNum" sz="quarter" idx="12"/>
          </p:nvPr>
        </p:nvSpPr>
        <p:spPr/>
        <p:txBody>
          <a:bodyPr/>
          <a:lstStyle>
            <a:lvl1pPr>
              <a:defRPr smtClean="0">
                <a:solidFill>
                  <a:srgbClr val="FFFFFF"/>
                </a:solidFill>
              </a:defRPr>
            </a:lvl1pPr>
          </a:lstStyle>
          <a:p>
            <a:pPr>
              <a:defRPr/>
            </a:pPr>
            <a:fld id="{BEE0AD74-942B-45F6-8EEE-203197083F56}" type="slidenum">
              <a:rPr lang="en-US" altLang="en-US"/>
              <a:pPr>
                <a:defRPr/>
              </a:pPr>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0452"/>
            <a:ext cx="4038600" cy="3467862"/>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0452"/>
            <a:ext cx="4038600" cy="3467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en-US"/>
              <a:t>27/10/2022</a:t>
            </a: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(18CSP301L) MINOR PROJECT III - SECOND REVIEW</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DB554FDC-F986-4516-81A3-5CBC9634E9C1}"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1274241"/>
            <a:ext cx="4040188" cy="536516"/>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a:t>Click to edit Master text styles</a:t>
            </a:r>
          </a:p>
        </p:txBody>
      </p:sp>
      <p:sp>
        <p:nvSpPr>
          <p:cNvPr id="4" name="Content Placeholder 3"/>
          <p:cNvSpPr>
            <a:spLocks noGrp="1"/>
          </p:cNvSpPr>
          <p:nvPr>
            <p:ph sz="half" idx="2"/>
          </p:nvPr>
        </p:nvSpPr>
        <p:spPr>
          <a:xfrm>
            <a:off x="457200" y="1837134"/>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274241"/>
            <a:ext cx="4041775" cy="536516"/>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a:t>Click to edit Master text styles</a:t>
            </a:r>
          </a:p>
        </p:txBody>
      </p:sp>
      <p:sp>
        <p:nvSpPr>
          <p:cNvPr id="6" name="Content Placeholder 5"/>
          <p:cNvSpPr>
            <a:spLocks noGrp="1"/>
          </p:cNvSpPr>
          <p:nvPr>
            <p:ph sz="quarter" idx="4"/>
          </p:nvPr>
        </p:nvSpPr>
        <p:spPr>
          <a:xfrm>
            <a:off x="4645026" y="1837134"/>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r>
              <a:rPr lang="en-US"/>
              <a:t>27/10/2022</a:t>
            </a: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(18CSP301L) MINOR PROJECT III - SECOND REVIEW</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02A63921-D0A8-45BD-ADF0-24CC5F135FEC}"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en-US"/>
              <a:t>27/10/2022</a:t>
            </a: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a:t>(18CSP301L) MINOR PROJECT III - SECOND REVIEW</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4CE540F1-D866-4735-9E65-A1952EADD02D}"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en-US"/>
              <a:t>27/10/2022</a:t>
            </a:r>
            <a:endParaRPr lang="en-US" dirty="0"/>
          </a:p>
        </p:txBody>
      </p:sp>
      <p:sp>
        <p:nvSpPr>
          <p:cNvPr id="3" name="Footer Placeholder 2"/>
          <p:cNvSpPr>
            <a:spLocks noGrp="1"/>
          </p:cNvSpPr>
          <p:nvPr>
            <p:ph type="ftr" sz="quarter" idx="11"/>
          </p:nvPr>
        </p:nvSpPr>
        <p:spPr/>
        <p:txBody>
          <a:bodyPr/>
          <a:lstStyle>
            <a:lvl1pPr>
              <a:defRPr/>
            </a:lvl1pPr>
          </a:lstStyle>
          <a:p>
            <a:pPr>
              <a:defRPr/>
            </a:pPr>
            <a:r>
              <a:rPr lang="en-US"/>
              <a:t>(18CSP301L) MINOR PROJECT III - SECOND REVIEW</a:t>
            </a:r>
            <a:endParaRPr lang="en-US" dirty="0"/>
          </a:p>
        </p:txBody>
      </p:sp>
      <p:sp>
        <p:nvSpPr>
          <p:cNvPr id="4" name="Slide Number Placeholder 3"/>
          <p:cNvSpPr>
            <a:spLocks noGrp="1"/>
          </p:cNvSpPr>
          <p:nvPr>
            <p:ph type="sldNum" sz="quarter" idx="12"/>
          </p:nvPr>
        </p:nvSpPr>
        <p:spPr/>
        <p:txBody>
          <a:bodyPr/>
          <a:lstStyle>
            <a:lvl1pPr>
              <a:defRPr smtClean="0"/>
            </a:lvl1pPr>
          </a:lstStyle>
          <a:p>
            <a:pPr>
              <a:defRPr/>
            </a:pPr>
            <a:fld id="{2571F5BB-190B-45BA-B754-2541F8CA6F46}"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bwMode="invGray">
          <a:xfrm>
            <a:off x="2855913" y="0"/>
            <a:ext cx="46037" cy="1090613"/>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p:cNvSpPr/>
          <p:nvPr/>
        </p:nvSpPr>
        <p:spPr bwMode="invGray">
          <a:xfrm>
            <a:off x="2855913" y="0"/>
            <a:ext cx="46037" cy="1090613"/>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67838" y="114300"/>
            <a:ext cx="2523744" cy="733806"/>
          </a:xfrm>
        </p:spPr>
        <p:txBody>
          <a:bodyPr lIns="73152" bIns="0" anchor="b">
            <a:sp3d prstMaterial="matte"/>
          </a:bodyPr>
          <a:lstStyle>
            <a:lvl1pPr algn="l">
              <a:defRPr sz="2000" b="0"/>
            </a:lvl1pPr>
            <a:extLst/>
          </a:lstStyle>
          <a:p>
            <a:r>
              <a:rPr lang="en-US"/>
              <a:t>Click to edit Master title style</a:t>
            </a:r>
          </a:p>
        </p:txBody>
      </p:sp>
      <p:sp>
        <p:nvSpPr>
          <p:cNvPr id="3" name="Content Placeholder 2"/>
          <p:cNvSpPr>
            <a:spLocks noGrp="1"/>
          </p:cNvSpPr>
          <p:nvPr>
            <p:ph idx="1"/>
          </p:nvPr>
        </p:nvSpPr>
        <p:spPr>
          <a:xfrm>
            <a:off x="3019378" y="1307350"/>
            <a:ext cx="5920641" cy="341916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7838" y="1297514"/>
            <a:ext cx="2468880" cy="342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a:t>Click to edit Master text styles</a:t>
            </a:r>
          </a:p>
        </p:txBody>
      </p:sp>
      <p:sp>
        <p:nvSpPr>
          <p:cNvPr id="7" name="Date Placeholder 4"/>
          <p:cNvSpPr>
            <a:spLocks noGrp="1"/>
          </p:cNvSpPr>
          <p:nvPr>
            <p:ph type="dt" sz="half" idx="10"/>
          </p:nvPr>
        </p:nvSpPr>
        <p:spPr/>
        <p:txBody>
          <a:bodyPr/>
          <a:lstStyle>
            <a:lvl1pPr>
              <a:defRPr/>
            </a:lvl1pPr>
          </a:lstStyle>
          <a:p>
            <a:pPr>
              <a:defRPr/>
            </a:pPr>
            <a:r>
              <a:rPr lang="en-US"/>
              <a:t>27/10/2022</a:t>
            </a:r>
            <a:endParaRPr lang="en-US" dirty="0"/>
          </a:p>
        </p:txBody>
      </p:sp>
      <p:sp>
        <p:nvSpPr>
          <p:cNvPr id="8" name="Footer Placeholder 5"/>
          <p:cNvSpPr>
            <a:spLocks noGrp="1"/>
          </p:cNvSpPr>
          <p:nvPr>
            <p:ph type="ftr" sz="quarter" idx="11"/>
          </p:nvPr>
        </p:nvSpPr>
        <p:spPr/>
        <p:txBody>
          <a:bodyPr/>
          <a:lstStyle>
            <a:lvl1pPr>
              <a:defRPr/>
            </a:lvl1pPr>
          </a:lstStyle>
          <a:p>
            <a:pPr>
              <a:defRPr/>
            </a:pPr>
            <a:r>
              <a:rPr lang="en-US"/>
              <a:t>(18CSP301L) MINOR PROJECT III - SECOND REVIEW</a:t>
            </a:r>
            <a:endParaRPr lang="en-US" dirty="0"/>
          </a:p>
        </p:txBody>
      </p:sp>
      <p:sp>
        <p:nvSpPr>
          <p:cNvPr id="9" name="Slide Number Placeholder 6"/>
          <p:cNvSpPr>
            <a:spLocks noGrp="1"/>
          </p:cNvSpPr>
          <p:nvPr>
            <p:ph type="sldNum" sz="quarter" idx="12"/>
          </p:nvPr>
        </p:nvSpPr>
        <p:spPr/>
        <p:txBody>
          <a:bodyPr/>
          <a:lstStyle>
            <a:lvl1pPr>
              <a:defRPr smtClean="0"/>
            </a:lvl1pPr>
          </a:lstStyle>
          <a:p>
            <a:pPr>
              <a:defRPr/>
            </a:pPr>
            <a:fld id="{4B3D1EAA-7E8D-49EA-BCBB-3C5BA424400D}"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5" name="Rectangle 4"/>
          <p:cNvSpPr/>
          <p:nvPr/>
        </p:nvSpPr>
        <p:spPr>
          <a:xfrm>
            <a:off x="2855913" y="0"/>
            <a:ext cx="46037"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p:cNvSpPr/>
          <p:nvPr/>
        </p:nvSpPr>
        <p:spPr bwMode="invGray">
          <a:xfrm>
            <a:off x="2855913" y="0"/>
            <a:ext cx="46037"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64592" y="116586"/>
            <a:ext cx="2525150" cy="733806"/>
          </a:xfrm>
        </p:spPr>
        <p:txBody>
          <a:bodyPr lIns="73152" bIns="0" anchor="b">
            <a:sp3d prstMaterial="matte"/>
          </a:bodyPr>
          <a:lstStyle>
            <a:lvl1pPr algn="l">
              <a:defRPr sz="2000" b="0"/>
            </a:lvl1pPr>
            <a:extLst/>
          </a:lstStyle>
          <a:p>
            <a:r>
              <a:rPr lang="en-US"/>
              <a:t>Click to edit Master title style</a:t>
            </a:r>
          </a:p>
        </p:txBody>
      </p:sp>
      <p:sp>
        <p:nvSpPr>
          <p:cNvPr id="3" name="Picture Placeholder 2"/>
          <p:cNvSpPr>
            <a:spLocks noGrp="1"/>
          </p:cNvSpPr>
          <p:nvPr>
            <p:ph type="pic" idx="1"/>
          </p:nvPr>
        </p:nvSpPr>
        <p:spPr>
          <a:xfrm>
            <a:off x="2903806" y="1113606"/>
            <a:ext cx="6247397" cy="4029894"/>
          </a:xfrm>
          <a:solidFill>
            <a:schemeClr val="bg2">
              <a:shade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pPr lvl="0"/>
            <a:r>
              <a:rPr lang="en-US" noProof="0"/>
              <a:t>Click icon to add picture</a:t>
            </a:r>
            <a:endParaRPr lang="en-US" noProof="0" dirty="0"/>
          </a:p>
        </p:txBody>
      </p:sp>
      <p:sp>
        <p:nvSpPr>
          <p:cNvPr id="4" name="Text Placeholder 3"/>
          <p:cNvSpPr>
            <a:spLocks noGrp="1"/>
          </p:cNvSpPr>
          <p:nvPr>
            <p:ph type="body" sz="half" idx="2"/>
          </p:nvPr>
        </p:nvSpPr>
        <p:spPr>
          <a:xfrm>
            <a:off x="164592" y="1296162"/>
            <a:ext cx="2468880" cy="342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a:t>Click to edit Master text styles</a:t>
            </a:r>
          </a:p>
        </p:txBody>
      </p:sp>
      <p:sp>
        <p:nvSpPr>
          <p:cNvPr id="7" name="Date Placeholder 4"/>
          <p:cNvSpPr>
            <a:spLocks noGrp="1"/>
          </p:cNvSpPr>
          <p:nvPr>
            <p:ph type="dt" sz="half" idx="10"/>
          </p:nvPr>
        </p:nvSpPr>
        <p:spPr>
          <a:xfrm>
            <a:off x="165100" y="877888"/>
            <a:ext cx="2522538" cy="150812"/>
          </a:xfrm>
        </p:spPr>
        <p:txBody>
          <a:bodyPr/>
          <a:lstStyle>
            <a:lvl1pPr>
              <a:defRPr/>
            </a:lvl1pPr>
          </a:lstStyle>
          <a:p>
            <a:pPr>
              <a:defRPr/>
            </a:pPr>
            <a:r>
              <a:rPr lang="en-US"/>
              <a:t>27/10/2022</a:t>
            </a:r>
            <a:endParaRPr lang="en-US" dirty="0"/>
          </a:p>
        </p:txBody>
      </p:sp>
      <p:sp>
        <p:nvSpPr>
          <p:cNvPr id="8" name="Footer Placeholder 5"/>
          <p:cNvSpPr>
            <a:spLocks noGrp="1"/>
          </p:cNvSpPr>
          <p:nvPr>
            <p:ph type="ftr" sz="quarter" idx="11"/>
          </p:nvPr>
        </p:nvSpPr>
        <p:spPr>
          <a:xfrm>
            <a:off x="3035300" y="877888"/>
            <a:ext cx="5194300" cy="150812"/>
          </a:xfrm>
        </p:spPr>
        <p:txBody>
          <a:bodyPr/>
          <a:lstStyle>
            <a:lvl1pPr>
              <a:defRPr>
                <a:solidFill>
                  <a:schemeClr val="bg1">
                    <a:shade val="50000"/>
                  </a:schemeClr>
                </a:solidFill>
              </a:defRPr>
            </a:lvl1pPr>
          </a:lstStyle>
          <a:p>
            <a:pPr>
              <a:defRPr/>
            </a:pPr>
            <a:r>
              <a:rPr lang="en-US"/>
              <a:t>(18CSP301L) MINOR PROJECT III - SECOND REVIEW</a:t>
            </a:r>
            <a:endParaRPr lang="en-US" dirty="0"/>
          </a:p>
        </p:txBody>
      </p:sp>
      <p:sp>
        <p:nvSpPr>
          <p:cNvPr id="9" name="Slide Number Placeholder 6"/>
          <p:cNvSpPr>
            <a:spLocks noGrp="1"/>
          </p:cNvSpPr>
          <p:nvPr>
            <p:ph type="sldNum" sz="quarter" idx="12"/>
          </p:nvPr>
        </p:nvSpPr>
        <p:spPr>
          <a:xfrm>
            <a:off x="8339138" y="877888"/>
            <a:ext cx="733425" cy="150812"/>
          </a:xfrm>
        </p:spPr>
        <p:txBody>
          <a:bodyPr/>
          <a:lstStyle>
            <a:lvl1pPr>
              <a:defRPr smtClean="0"/>
            </a:lvl1pPr>
          </a:lstStyle>
          <a:p>
            <a:pPr>
              <a:defRPr/>
            </a:pPr>
            <a:fld id="{7B93E55C-A662-4067-BE20-A4D82E579A38}" type="slidenum">
              <a:rPr lang="en-US" altLang="en-US"/>
              <a:pPr>
                <a:defRPr/>
              </a:pPr>
              <a:t>‹#›</a:t>
            </a:fld>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bwMode="invGray">
          <a:xfrm>
            <a:off x="0" y="1076325"/>
            <a:ext cx="9144000" cy="34925"/>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Rectangle 6"/>
          <p:cNvSpPr/>
          <p:nvPr/>
        </p:nvSpPr>
        <p:spPr bwMode="ltGray">
          <a:xfrm>
            <a:off x="0" y="0"/>
            <a:ext cx="9144000" cy="1074738"/>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Placeholder 1"/>
          <p:cNvSpPr>
            <a:spLocks noGrp="1"/>
          </p:cNvSpPr>
          <p:nvPr>
            <p:ph type="title"/>
          </p:nvPr>
        </p:nvSpPr>
        <p:spPr>
          <a:xfrm>
            <a:off x="457200" y="114300"/>
            <a:ext cx="8229600" cy="938213"/>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lang="en-US"/>
              <a:t>Click to edit Master title style</a:t>
            </a:r>
          </a:p>
        </p:txBody>
      </p:sp>
      <p:sp>
        <p:nvSpPr>
          <p:cNvPr id="1029" name="Text Placeholder 2"/>
          <p:cNvSpPr>
            <a:spLocks noGrp="1"/>
          </p:cNvSpPr>
          <p:nvPr>
            <p:ph type="body" idx="1"/>
          </p:nvPr>
        </p:nvSpPr>
        <p:spPr bwMode="auto">
          <a:xfrm>
            <a:off x="457200" y="1331913"/>
            <a:ext cx="8229600" cy="3468687"/>
          </a:xfrm>
          <a:prstGeom prst="rect">
            <a:avLst/>
          </a:prstGeom>
          <a:noFill/>
          <a:ln w="9525">
            <a:noFill/>
            <a:miter lim="800000"/>
            <a:headEnd/>
            <a:tailEnd/>
          </a:ln>
        </p:spPr>
        <p:txBody>
          <a:bodyPr vert="horz" wrap="square" lIns="54864" tIns="9144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4857750"/>
            <a:ext cx="2133600" cy="206375"/>
          </a:xfrm>
          <a:prstGeom prst="rect">
            <a:avLst/>
          </a:prstGeom>
        </p:spPr>
        <p:txBody>
          <a:bodyPr vert="horz" lIns="109728" rIns="45720" bIns="0" rtlCol="0" anchor="b"/>
          <a:lstStyle>
            <a:lvl1pPr algn="l" eaLnBrk="1" latinLnBrk="0" hangingPunct="1">
              <a:defRPr kumimoji="0" sz="1200">
                <a:solidFill>
                  <a:schemeClr val="tx1">
                    <a:tint val="95000"/>
                  </a:schemeClr>
                </a:solidFill>
                <a:latin typeface="Arial" charset="0"/>
                <a:cs typeface="Arial" charset="0"/>
              </a:defRPr>
            </a:lvl1pPr>
            <a:extLst/>
          </a:lstStyle>
          <a:p>
            <a:pPr>
              <a:defRPr/>
            </a:pPr>
            <a:r>
              <a:rPr lang="en-US"/>
              <a:t>27/10/2022</a:t>
            </a:r>
            <a:endParaRPr lang="en-US" dirty="0"/>
          </a:p>
        </p:txBody>
      </p:sp>
      <p:sp>
        <p:nvSpPr>
          <p:cNvPr id="5" name="Footer Placeholder 4"/>
          <p:cNvSpPr>
            <a:spLocks noGrp="1"/>
          </p:cNvSpPr>
          <p:nvPr>
            <p:ph type="ftr" sz="quarter" idx="3"/>
          </p:nvPr>
        </p:nvSpPr>
        <p:spPr>
          <a:xfrm>
            <a:off x="2640013" y="4857750"/>
            <a:ext cx="5508625" cy="206375"/>
          </a:xfrm>
          <a:prstGeom prst="rect">
            <a:avLst/>
          </a:prstGeom>
        </p:spPr>
        <p:txBody>
          <a:bodyPr vert="horz" lIns="45720" rIns="45720" bIns="0" rtlCol="0" anchor="b"/>
          <a:lstStyle>
            <a:lvl1pPr algn="l" eaLnBrk="1" latinLnBrk="0" hangingPunct="1">
              <a:defRPr kumimoji="0" sz="1200">
                <a:solidFill>
                  <a:schemeClr val="tx1">
                    <a:tint val="95000"/>
                  </a:schemeClr>
                </a:solidFill>
                <a:latin typeface="Arial" charset="0"/>
                <a:cs typeface="Arial" charset="0"/>
              </a:defRPr>
            </a:lvl1pPr>
            <a:extLst/>
          </a:lstStyle>
          <a:p>
            <a:pPr>
              <a:defRPr/>
            </a:pPr>
            <a:r>
              <a:rPr lang="en-US"/>
              <a:t>(18CSP301L) MINOR PROJECT III - SECOND REVIEW</a:t>
            </a:r>
            <a:endParaRPr lang="en-US" dirty="0"/>
          </a:p>
        </p:txBody>
      </p:sp>
      <p:sp>
        <p:nvSpPr>
          <p:cNvPr id="6" name="Slide Number Placeholder 5"/>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prstTxWarp prst="textNoShape">
              <a:avLst/>
            </a:prstTxWarp>
          </a:bodyPr>
          <a:lstStyle>
            <a:lvl1pPr algn="r" eaLnBrk="1" hangingPunct="1">
              <a:defRPr sz="1200" smtClean="0">
                <a:solidFill>
                  <a:srgbClr val="3F3F3F"/>
                </a:solidFill>
              </a:defRPr>
            </a:lvl1pPr>
          </a:lstStyle>
          <a:p>
            <a:pPr>
              <a:defRPr/>
            </a:pPr>
            <a:fld id="{D78D2778-B29C-49DB-A26C-44F5760A332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16" r:id="rId1"/>
    <p:sldLayoutId id="2147484011" r:id="rId2"/>
    <p:sldLayoutId id="2147484017" r:id="rId3"/>
    <p:sldLayoutId id="2147484012" r:id="rId4"/>
    <p:sldLayoutId id="2147484013" r:id="rId5"/>
    <p:sldLayoutId id="2147484014" r:id="rId6"/>
    <p:sldLayoutId id="2147484018" r:id="rId7"/>
    <p:sldLayoutId id="2147484019" r:id="rId8"/>
    <p:sldLayoutId id="2147484020" r:id="rId9"/>
    <p:sldLayoutId id="2147484015" r:id="rId10"/>
    <p:sldLayoutId id="2147484021" r:id="rId11"/>
  </p:sldLayoutIdLst>
  <p:hf hdr="0"/>
  <p:txStyles>
    <p:title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itchFamily="34" charset="0"/>
        </a:defRPr>
      </a:lvl2pPr>
      <a:lvl3pPr algn="l" rtl="0" eaLnBrk="0" fontAlgn="base" hangingPunct="0">
        <a:spcBef>
          <a:spcPct val="0"/>
        </a:spcBef>
        <a:spcAft>
          <a:spcPct val="0"/>
        </a:spcAft>
        <a:defRPr sz="4500" b="1">
          <a:solidFill>
            <a:srgbClr val="FFC800"/>
          </a:solidFill>
          <a:latin typeface="Corbel" pitchFamily="34" charset="0"/>
        </a:defRPr>
      </a:lvl3pPr>
      <a:lvl4pPr algn="l" rtl="0" eaLnBrk="0" fontAlgn="base" hangingPunct="0">
        <a:spcBef>
          <a:spcPct val="0"/>
        </a:spcBef>
        <a:spcAft>
          <a:spcPct val="0"/>
        </a:spcAft>
        <a:defRPr sz="4500" b="1">
          <a:solidFill>
            <a:srgbClr val="FFC800"/>
          </a:solidFill>
          <a:latin typeface="Corbel" pitchFamily="34" charset="0"/>
        </a:defRPr>
      </a:lvl4pPr>
      <a:lvl5pPr algn="l" rtl="0" eaLnBrk="0" fontAlgn="base" hangingPunct="0">
        <a:spcBef>
          <a:spcPct val="0"/>
        </a:spcBef>
        <a:spcAft>
          <a:spcPct val="0"/>
        </a:spcAft>
        <a:defRPr sz="4500" b="1">
          <a:solidFill>
            <a:srgbClr val="FFC800"/>
          </a:solidFill>
          <a:latin typeface="Corbel" pitchFamily="34" charset="0"/>
        </a:defRPr>
      </a:lvl5pPr>
      <a:lvl6pPr marL="457200" algn="l" rtl="0" fontAlgn="base">
        <a:spcBef>
          <a:spcPct val="0"/>
        </a:spcBef>
        <a:spcAft>
          <a:spcPct val="0"/>
        </a:spcAft>
        <a:defRPr sz="4500" b="1">
          <a:solidFill>
            <a:srgbClr val="FFC800"/>
          </a:solidFill>
          <a:latin typeface="Corbel" pitchFamily="34" charset="0"/>
        </a:defRPr>
      </a:lvl6pPr>
      <a:lvl7pPr marL="914400" algn="l" rtl="0" fontAlgn="base">
        <a:spcBef>
          <a:spcPct val="0"/>
        </a:spcBef>
        <a:spcAft>
          <a:spcPct val="0"/>
        </a:spcAft>
        <a:defRPr sz="4500" b="1">
          <a:solidFill>
            <a:srgbClr val="FFC800"/>
          </a:solidFill>
          <a:latin typeface="Corbel" pitchFamily="34" charset="0"/>
        </a:defRPr>
      </a:lvl7pPr>
      <a:lvl8pPr marL="1371600" algn="l" rtl="0" fontAlgn="base">
        <a:spcBef>
          <a:spcPct val="0"/>
        </a:spcBef>
        <a:spcAft>
          <a:spcPct val="0"/>
        </a:spcAft>
        <a:defRPr sz="4500" b="1">
          <a:solidFill>
            <a:srgbClr val="FFC800"/>
          </a:solidFill>
          <a:latin typeface="Corbel" pitchFamily="34" charset="0"/>
        </a:defRPr>
      </a:lvl8pPr>
      <a:lvl9pPr marL="1828800" algn="l" rtl="0" fontAlgn="base">
        <a:spcBef>
          <a:spcPct val="0"/>
        </a:spcBef>
        <a:spcAft>
          <a:spcPct val="0"/>
        </a:spcAft>
        <a:defRPr sz="4500" b="1">
          <a:solidFill>
            <a:srgbClr val="FFC800"/>
          </a:solidFill>
          <a:latin typeface="Corbel" pitchFamily="34" charset="0"/>
        </a:defRPr>
      </a:lvl9pPr>
      <a:extLst/>
    </p:titleStyle>
    <p:bodyStyle>
      <a:lvl1pPr marL="438150" indent="-319088" algn="l" rtl="0" eaLnBrk="0" fontAlgn="base" hangingPunct="0">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5363" indent="-228600" algn="l" rtl="0" eaLnBrk="0" fontAlgn="base" hangingPunct="0">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p:cNvSpPr>
          <p:nvPr>
            <p:ph type="title"/>
          </p:nvPr>
        </p:nvSpPr>
        <p:spPr>
          <a:xfrm>
            <a:off x="0" y="114300"/>
            <a:ext cx="8991600" cy="938297"/>
          </a:xfrm>
        </p:spPr>
        <p:txBody>
          <a:bodyPr>
            <a:noAutofit/>
          </a:bodyPr>
          <a:lstStyle/>
          <a:p>
            <a:pPr algn="ctr"/>
            <a:r>
              <a:rPr lang="en-US" sz="3200" dirty="0">
                <a:solidFill>
                  <a:schemeClr val="accent1">
                    <a:satMod val="150000"/>
                  </a:schemeClr>
                </a:solidFill>
                <a:latin typeface="Times New Roman" pitchFamily="18" charset="0"/>
                <a:cs typeface="Times New Roman" pitchFamily="18" charset="0"/>
              </a:rPr>
              <a:t>HEART DISEASE PREDICTION USING MACHINE LEARNING</a:t>
            </a:r>
          </a:p>
        </p:txBody>
      </p:sp>
      <p:sp>
        <p:nvSpPr>
          <p:cNvPr id="9219" name="Slide Number Placeholder 6"/>
          <p:cNvSpPr>
            <a:spLocks noGrp="1" noChangeArrowheads="1"/>
          </p:cNvSpPr>
          <p:nvPr>
            <p:ph type="sldNum" sz="quarter" idx="12"/>
          </p:nvPr>
        </p:nvSpPr>
        <p:spPr bwMode="auto">
          <a:noFill/>
          <a:ln>
            <a:miter lim="800000"/>
            <a:headEnd/>
            <a:tailEnd/>
          </a:ln>
        </p:spPr>
        <p:txBody>
          <a:bodyPr/>
          <a:lstStyle/>
          <a:p>
            <a:pPr>
              <a:lnSpc>
                <a:spcPct val="90000"/>
              </a:lnSpc>
            </a:pPr>
            <a:fld id="{089DB55B-AF57-424A-AA3C-DDAA088D3F76}" type="slidenum">
              <a:rPr lang="en-US" altLang="en-US" sz="1100"/>
              <a:pPr>
                <a:lnSpc>
                  <a:spcPct val="90000"/>
                </a:lnSpc>
              </a:pPr>
              <a:t>1</a:t>
            </a:fld>
            <a:endParaRPr lang="en-US" altLang="en-US" sz="1100"/>
          </a:p>
        </p:txBody>
      </p:sp>
      <p:sp>
        <p:nvSpPr>
          <p:cNvPr id="7" name="TextBox 4"/>
          <p:cNvSpPr txBox="1">
            <a:spLocks noChangeArrowheads="1"/>
          </p:cNvSpPr>
          <p:nvPr/>
        </p:nvSpPr>
        <p:spPr bwMode="auto">
          <a:xfrm>
            <a:off x="609600" y="2038350"/>
            <a:ext cx="7924800" cy="3170099"/>
          </a:xfrm>
          <a:prstGeom prst="rect">
            <a:avLst/>
          </a:prstGeom>
          <a:noFill/>
          <a:ln w="9525">
            <a:noFill/>
            <a:miter lim="800000"/>
            <a:headEnd/>
            <a:tailEnd/>
          </a:ln>
        </p:spPr>
        <p:txBody>
          <a:bodyPr wrap="square">
            <a:spAutoFit/>
          </a:bodyPr>
          <a:lstStyle/>
          <a:p>
            <a:r>
              <a:rPr lang="en-IN" altLang="en-US" dirty="0"/>
              <a:t>Name of the Candidates	     :  MOHESHWARAN S</a:t>
            </a:r>
          </a:p>
          <a:p>
            <a:r>
              <a:rPr lang="en-IN" altLang="en-US" dirty="0"/>
              <a:t>                                                   PRIYADHARSAN K </a:t>
            </a:r>
          </a:p>
          <a:p>
            <a:r>
              <a:rPr lang="en-IN" altLang="en-US" dirty="0"/>
              <a:t>                                                   RAAJ GANESH S S</a:t>
            </a:r>
          </a:p>
          <a:p>
            <a:r>
              <a:rPr lang="en-IN" altLang="en-US" dirty="0"/>
              <a:t>                                                  </a:t>
            </a:r>
          </a:p>
          <a:p>
            <a:r>
              <a:rPr lang="en-IN" altLang="en-US" dirty="0"/>
              <a:t>Register Numbers	    :   20BCB4022	</a:t>
            </a:r>
          </a:p>
          <a:p>
            <a:r>
              <a:rPr lang="en-IN" altLang="en-US" dirty="0"/>
              <a:t>                                                   20BCB4030 </a:t>
            </a:r>
          </a:p>
          <a:p>
            <a:r>
              <a:rPr lang="en-IN" altLang="en-US" dirty="0"/>
              <a:t>                                                   20BCB4031 </a:t>
            </a:r>
          </a:p>
          <a:p>
            <a:r>
              <a:rPr lang="en-IN" altLang="en-US" dirty="0"/>
              <a:t>                                                   </a:t>
            </a:r>
          </a:p>
          <a:p>
            <a:r>
              <a:rPr lang="en-IN" altLang="en-US" dirty="0"/>
              <a:t>	 </a:t>
            </a:r>
          </a:p>
          <a:p>
            <a:r>
              <a:rPr lang="en-IN" altLang="en-US" dirty="0"/>
              <a:t>		</a:t>
            </a:r>
          </a:p>
          <a:p>
            <a:r>
              <a:rPr lang="en-IN" altLang="en-US" sz="2000" dirty="0"/>
              <a:t>	</a:t>
            </a:r>
          </a:p>
        </p:txBody>
      </p:sp>
      <p:sp>
        <p:nvSpPr>
          <p:cNvPr id="8" name="TextBox 5"/>
          <p:cNvSpPr txBox="1">
            <a:spLocks noChangeArrowheads="1"/>
          </p:cNvSpPr>
          <p:nvPr/>
        </p:nvSpPr>
        <p:spPr bwMode="auto">
          <a:xfrm>
            <a:off x="609600" y="4084757"/>
            <a:ext cx="8153400" cy="923330"/>
          </a:xfrm>
          <a:prstGeom prst="rect">
            <a:avLst/>
          </a:prstGeom>
          <a:noFill/>
          <a:ln w="9525">
            <a:noFill/>
            <a:miter lim="800000"/>
            <a:headEnd/>
            <a:tailEnd/>
          </a:ln>
        </p:spPr>
        <p:txBody>
          <a:bodyPr wrap="square">
            <a:spAutoFit/>
          </a:bodyPr>
          <a:lstStyle/>
          <a:p>
            <a:r>
              <a:rPr lang="en-IN" altLang="en-US" dirty="0"/>
              <a:t> Name of the  Supervisor 	     :  </a:t>
            </a:r>
            <a:r>
              <a:rPr lang="en-IN" altLang="en-US" dirty="0" err="1"/>
              <a:t>Mrs.V.BANUPRIYA</a:t>
            </a:r>
            <a:r>
              <a:rPr lang="en-IN" altLang="en-US" dirty="0"/>
              <a:t>  AP/CSBS</a:t>
            </a:r>
          </a:p>
          <a:p>
            <a:r>
              <a:rPr lang="en-IN" altLang="en-US" dirty="0"/>
              <a:t>      with Designation 	</a:t>
            </a:r>
          </a:p>
          <a:p>
            <a:r>
              <a:rPr lang="en-IN" altLang="en-US" dirty="0"/>
              <a:t>			</a:t>
            </a:r>
          </a:p>
        </p:txBody>
      </p:sp>
      <p:sp>
        <p:nvSpPr>
          <p:cNvPr id="2" name="TextBox 1">
            <a:extLst>
              <a:ext uri="{FF2B5EF4-FFF2-40B4-BE49-F238E27FC236}">
                <a16:creationId xmlns:a16="http://schemas.microsoft.com/office/drawing/2014/main" id="{0AB06633-92E4-9AF0-280F-F11979C18823}"/>
              </a:ext>
            </a:extLst>
          </p:cNvPr>
          <p:cNvSpPr txBox="1"/>
          <p:nvPr/>
        </p:nvSpPr>
        <p:spPr>
          <a:xfrm>
            <a:off x="1676400" y="1225029"/>
            <a:ext cx="5410200" cy="646331"/>
          </a:xfrm>
          <a:prstGeom prst="rect">
            <a:avLst/>
          </a:prstGeom>
          <a:noFill/>
        </p:spPr>
        <p:txBody>
          <a:bodyPr wrap="square" rtlCol="0">
            <a:spAutoFit/>
          </a:bodyPr>
          <a:lstStyle/>
          <a:p>
            <a:r>
              <a:rPr lang="en-US" sz="1800" b="1" dirty="0">
                <a:latin typeface="Times New Roman" pitchFamily="18" charset="0"/>
                <a:cs typeface="Times New Roman" pitchFamily="18" charset="0"/>
              </a:rPr>
              <a:t>(18CSP301L) MINOR PROJECT - FINAL REVIEW</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altLang="en-US" dirty="0">
                <a:solidFill>
                  <a:srgbClr val="FFC000"/>
                </a:solidFill>
              </a:rPr>
              <a:t>Existing System Architecture </a:t>
            </a:r>
          </a:p>
        </p:txBody>
      </p:sp>
      <p:sp>
        <p:nvSpPr>
          <p:cNvPr id="17411" name="Rectangle 3"/>
          <p:cNvSpPr>
            <a:spLocks noGrp="1"/>
          </p:cNvSpPr>
          <p:nvPr>
            <p:ph type="body" idx="1"/>
          </p:nvPr>
        </p:nvSpPr>
        <p:spPr>
          <a:xfrm>
            <a:off x="457200" y="1331913"/>
            <a:ext cx="8229600" cy="3297237"/>
          </a:xfrm>
        </p:spPr>
        <p:txBody>
          <a:bodyPr/>
          <a:lstStyle/>
          <a:p>
            <a:pPr algn="just"/>
            <a:endParaRPr lang="en-US" sz="2400" dirty="0">
              <a:latin typeface="Times New Roman" pitchFamily="18" charset="0"/>
              <a:cs typeface="Times New Roman" pitchFamily="18" charset="0"/>
            </a:endParaRPr>
          </a:p>
          <a:p>
            <a:endParaRPr lang="en-US" altLang="en-US" sz="2400" dirty="0">
              <a:solidFill>
                <a:srgbClr val="0000FF"/>
              </a:solidFill>
            </a:endParaRPr>
          </a:p>
        </p:txBody>
      </p:sp>
      <p:sp>
        <p:nvSpPr>
          <p:cNvPr id="17413" name="Slide Number Placeholder 3"/>
          <p:cNvSpPr>
            <a:spLocks noGrp="1" noChangeArrowheads="1"/>
          </p:cNvSpPr>
          <p:nvPr>
            <p:ph type="sldNum" sz="quarter" idx="12"/>
          </p:nvPr>
        </p:nvSpPr>
        <p:spPr bwMode="auto">
          <a:noFill/>
          <a:ln>
            <a:miter lim="800000"/>
            <a:headEnd/>
            <a:tailEnd/>
          </a:ln>
        </p:spPr>
        <p:txBody>
          <a:bodyPr/>
          <a:lstStyle/>
          <a:p>
            <a:fld id="{E6035934-7A1E-49A9-8F0E-54D446F4B506}" type="slidenum">
              <a:rPr lang="en-US" altLang="en-US"/>
              <a:pPr/>
              <a:t>10</a:t>
            </a:fld>
            <a:endParaRPr lang="en-US" altLang="en-US"/>
          </a:p>
        </p:txBody>
      </p:sp>
      <p:sp>
        <p:nvSpPr>
          <p:cNvPr id="8" name="Cylinder 1">
            <a:extLst>
              <a:ext uri="{FF2B5EF4-FFF2-40B4-BE49-F238E27FC236}">
                <a16:creationId xmlns:a16="http://schemas.microsoft.com/office/drawing/2014/main" id="{DE826F76-310B-465A-A80B-32587933A904}"/>
              </a:ext>
            </a:extLst>
          </p:cNvPr>
          <p:cNvSpPr/>
          <p:nvPr/>
        </p:nvSpPr>
        <p:spPr>
          <a:xfrm>
            <a:off x="838754" y="2224863"/>
            <a:ext cx="838200" cy="91440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solidFill>
                  <a:sysClr val="windowText" lastClr="000000"/>
                </a:solidFill>
              </a:rPr>
              <a:t>Dataset</a:t>
            </a:r>
          </a:p>
        </p:txBody>
      </p:sp>
      <p:cxnSp>
        <p:nvCxnSpPr>
          <p:cNvPr id="9" name="Straight Arrow Connector 8">
            <a:extLst>
              <a:ext uri="{FF2B5EF4-FFF2-40B4-BE49-F238E27FC236}">
                <a16:creationId xmlns:a16="http://schemas.microsoft.com/office/drawing/2014/main" id="{87CA9628-155B-416E-8508-14C14775444C}"/>
              </a:ext>
            </a:extLst>
          </p:cNvPr>
          <p:cNvCxnSpPr/>
          <p:nvPr/>
        </p:nvCxnSpPr>
        <p:spPr>
          <a:xfrm>
            <a:off x="1676954" y="2682063"/>
            <a:ext cx="7063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97242706-A4DF-4721-8C8E-2119F2A51AB2}"/>
              </a:ext>
            </a:extLst>
          </p:cNvPr>
          <p:cNvSpPr/>
          <p:nvPr/>
        </p:nvSpPr>
        <p:spPr>
          <a:xfrm>
            <a:off x="2383352" y="2262963"/>
            <a:ext cx="1256415" cy="838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solidFill>
                  <a:sysClr val="windowText" lastClr="000000"/>
                </a:solidFill>
              </a:rPr>
              <a:t>Data</a:t>
            </a:r>
            <a:r>
              <a:rPr lang="en-IN" sz="1400" dirty="0">
                <a:solidFill>
                  <a:sysClr val="windowText" lastClr="000000"/>
                </a:solidFill>
              </a:rPr>
              <a:t> </a:t>
            </a:r>
          </a:p>
          <a:p>
            <a:pPr algn="ctr"/>
            <a:r>
              <a:rPr lang="en-IN" sz="1300" dirty="0">
                <a:solidFill>
                  <a:sysClr val="windowText" lastClr="000000"/>
                </a:solidFill>
              </a:rPr>
              <a:t>pre-processing</a:t>
            </a:r>
          </a:p>
        </p:txBody>
      </p:sp>
      <p:cxnSp>
        <p:nvCxnSpPr>
          <p:cNvPr id="11" name="Straight Arrow Connector 10">
            <a:extLst>
              <a:ext uri="{FF2B5EF4-FFF2-40B4-BE49-F238E27FC236}">
                <a16:creationId xmlns:a16="http://schemas.microsoft.com/office/drawing/2014/main" id="{945760D7-458C-4117-945E-50CCBB66CBF3}"/>
              </a:ext>
            </a:extLst>
          </p:cNvPr>
          <p:cNvCxnSpPr>
            <a:cxnSpLocks/>
          </p:cNvCxnSpPr>
          <p:nvPr/>
        </p:nvCxnSpPr>
        <p:spPr>
          <a:xfrm flipV="1">
            <a:off x="3639767" y="2681676"/>
            <a:ext cx="695600" cy="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24CAE039-41C7-4BD3-98C6-952B547E527E}"/>
              </a:ext>
            </a:extLst>
          </p:cNvPr>
          <p:cNvSpPr/>
          <p:nvPr/>
        </p:nvSpPr>
        <p:spPr>
          <a:xfrm>
            <a:off x="4335367" y="2262576"/>
            <a:ext cx="1168867" cy="838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ln w="0"/>
                <a:solidFill>
                  <a:schemeClr val="tx1"/>
                </a:solidFill>
                <a:effectLst>
                  <a:outerShdw blurRad="38100" dist="19050" dir="2700000" algn="tl" rotWithShape="0">
                    <a:schemeClr val="dk1">
                      <a:alpha val="40000"/>
                    </a:schemeClr>
                  </a:outerShdw>
                </a:effectLst>
              </a:rPr>
              <a:t>Classification</a:t>
            </a:r>
          </a:p>
        </p:txBody>
      </p:sp>
      <p:cxnSp>
        <p:nvCxnSpPr>
          <p:cNvPr id="13" name="Straight Arrow Connector 12">
            <a:extLst>
              <a:ext uri="{FF2B5EF4-FFF2-40B4-BE49-F238E27FC236}">
                <a16:creationId xmlns:a16="http://schemas.microsoft.com/office/drawing/2014/main" id="{8D3BDC44-1C20-43D0-849D-7797F9B43AD0}"/>
              </a:ext>
            </a:extLst>
          </p:cNvPr>
          <p:cNvCxnSpPr>
            <a:cxnSpLocks/>
          </p:cNvCxnSpPr>
          <p:nvPr/>
        </p:nvCxnSpPr>
        <p:spPr>
          <a:xfrm flipV="1">
            <a:off x="5504234" y="2009296"/>
            <a:ext cx="783648" cy="6723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503D4379-1955-4FAC-ADAB-0F82712E1A35}"/>
              </a:ext>
            </a:extLst>
          </p:cNvPr>
          <p:cNvCxnSpPr>
            <a:cxnSpLocks/>
          </p:cNvCxnSpPr>
          <p:nvPr/>
        </p:nvCxnSpPr>
        <p:spPr>
          <a:xfrm>
            <a:off x="5504235" y="2816355"/>
            <a:ext cx="783647"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0913901-3C32-41D0-B6FF-A02BEB05FE53}"/>
              </a:ext>
            </a:extLst>
          </p:cNvPr>
          <p:cNvSpPr/>
          <p:nvPr/>
        </p:nvSpPr>
        <p:spPr>
          <a:xfrm>
            <a:off x="6287882" y="1546860"/>
            <a:ext cx="533400" cy="9196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solidFill>
                  <a:sysClr val="windowText" lastClr="000000"/>
                </a:solidFill>
              </a:rPr>
              <a:t>KNN</a:t>
            </a:r>
          </a:p>
        </p:txBody>
      </p:sp>
      <p:sp>
        <p:nvSpPr>
          <p:cNvPr id="17" name="Rectangle 16">
            <a:extLst>
              <a:ext uri="{FF2B5EF4-FFF2-40B4-BE49-F238E27FC236}">
                <a16:creationId xmlns:a16="http://schemas.microsoft.com/office/drawing/2014/main" id="{026E339F-9B2D-4444-A5AD-BDD076312F71}"/>
              </a:ext>
            </a:extLst>
          </p:cNvPr>
          <p:cNvSpPr/>
          <p:nvPr/>
        </p:nvSpPr>
        <p:spPr>
          <a:xfrm>
            <a:off x="6287882" y="3044955"/>
            <a:ext cx="533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solidFill>
                  <a:sysClr val="windowText" lastClr="000000"/>
                </a:solidFill>
              </a:rPr>
              <a:t>LR</a:t>
            </a:r>
          </a:p>
        </p:txBody>
      </p:sp>
      <p:cxnSp>
        <p:nvCxnSpPr>
          <p:cNvPr id="18" name="Straight Arrow Connector 17">
            <a:extLst>
              <a:ext uri="{FF2B5EF4-FFF2-40B4-BE49-F238E27FC236}">
                <a16:creationId xmlns:a16="http://schemas.microsoft.com/office/drawing/2014/main" id="{B75E944A-9352-473E-A3CB-B15954B459B3}"/>
              </a:ext>
            </a:extLst>
          </p:cNvPr>
          <p:cNvCxnSpPr>
            <a:cxnSpLocks/>
          </p:cNvCxnSpPr>
          <p:nvPr/>
        </p:nvCxnSpPr>
        <p:spPr>
          <a:xfrm>
            <a:off x="6821282" y="2006678"/>
            <a:ext cx="341518" cy="2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61A7C55C-0DF9-4C29-A233-BCCE62D33A3E}"/>
              </a:ext>
            </a:extLst>
          </p:cNvPr>
          <p:cNvCxnSpPr>
            <a:cxnSpLocks/>
          </p:cNvCxnSpPr>
          <p:nvPr/>
        </p:nvCxnSpPr>
        <p:spPr>
          <a:xfrm>
            <a:off x="6821282" y="3502155"/>
            <a:ext cx="3415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44A66D5C-A472-4D3A-80D5-7F6948A1B73F}"/>
              </a:ext>
            </a:extLst>
          </p:cNvPr>
          <p:cNvCxnSpPr>
            <a:cxnSpLocks/>
          </p:cNvCxnSpPr>
          <p:nvPr/>
        </p:nvCxnSpPr>
        <p:spPr>
          <a:xfrm flipH="1">
            <a:off x="7162800" y="2009296"/>
            <a:ext cx="1" cy="1492859"/>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ED28D000-65E1-4A68-A3D0-3F92D4DE1CAD}"/>
              </a:ext>
            </a:extLst>
          </p:cNvPr>
          <p:cNvCxnSpPr>
            <a:cxnSpLocks/>
          </p:cNvCxnSpPr>
          <p:nvPr/>
        </p:nvCxnSpPr>
        <p:spPr>
          <a:xfrm flipV="1">
            <a:off x="7162800" y="2907940"/>
            <a:ext cx="457200"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23125436-243B-418E-8569-01D4CBB167D8}"/>
              </a:ext>
            </a:extLst>
          </p:cNvPr>
          <p:cNvSpPr/>
          <p:nvPr/>
        </p:nvSpPr>
        <p:spPr>
          <a:xfrm>
            <a:off x="7620000" y="2571750"/>
            <a:ext cx="1066800" cy="6723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solidFill>
                  <a:sysClr val="windowText" lastClr="000000"/>
                </a:solidFill>
              </a:rPr>
              <a:t>Accuracy</a:t>
            </a:r>
          </a:p>
        </p:txBody>
      </p:sp>
      <p:cxnSp>
        <p:nvCxnSpPr>
          <p:cNvPr id="25" name="Straight Arrow Connector 24">
            <a:extLst>
              <a:ext uri="{FF2B5EF4-FFF2-40B4-BE49-F238E27FC236}">
                <a16:creationId xmlns:a16="http://schemas.microsoft.com/office/drawing/2014/main" id="{A825ABBB-36CC-4CD3-BC3B-6C143EDC74D1}"/>
              </a:ext>
            </a:extLst>
          </p:cNvPr>
          <p:cNvCxnSpPr/>
          <p:nvPr/>
        </p:nvCxnSpPr>
        <p:spPr>
          <a:xfrm flipH="1">
            <a:off x="8148638" y="3244130"/>
            <a:ext cx="4762" cy="7371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Rectangle 25">
            <a:extLst>
              <a:ext uri="{FF2B5EF4-FFF2-40B4-BE49-F238E27FC236}">
                <a16:creationId xmlns:a16="http://schemas.microsoft.com/office/drawing/2014/main" id="{3968AF60-83D2-46BF-A3EB-BEA7F6F10DB0}"/>
              </a:ext>
            </a:extLst>
          </p:cNvPr>
          <p:cNvSpPr/>
          <p:nvPr/>
        </p:nvSpPr>
        <p:spPr>
          <a:xfrm>
            <a:off x="7653338" y="3981248"/>
            <a:ext cx="990600" cy="5173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solidFill>
                  <a:sysClr val="windowText" lastClr="000000"/>
                </a:solidFill>
              </a:rPr>
              <a:t>Disease</a:t>
            </a:r>
          </a:p>
          <a:p>
            <a:pPr algn="ctr"/>
            <a:r>
              <a:rPr lang="en-IN" sz="1300" dirty="0">
                <a:solidFill>
                  <a:sysClr val="windowText" lastClr="000000"/>
                </a:solidFill>
              </a:rPr>
              <a:t>prediction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altLang="en-US" dirty="0">
                <a:solidFill>
                  <a:srgbClr val="FFC000"/>
                </a:solidFill>
              </a:rPr>
              <a:t>Proposed  System Architecture </a:t>
            </a:r>
          </a:p>
        </p:txBody>
      </p:sp>
      <p:sp>
        <p:nvSpPr>
          <p:cNvPr id="17411" name="Rectangle 3"/>
          <p:cNvSpPr>
            <a:spLocks noGrp="1"/>
          </p:cNvSpPr>
          <p:nvPr>
            <p:ph type="body" idx="1"/>
          </p:nvPr>
        </p:nvSpPr>
        <p:spPr>
          <a:xfrm>
            <a:off x="457200" y="1331913"/>
            <a:ext cx="8229600" cy="3297237"/>
          </a:xfrm>
        </p:spPr>
        <p:txBody>
          <a:bodyPr/>
          <a:lstStyle/>
          <a:p>
            <a:pPr algn="just"/>
            <a:endParaRPr lang="en-US" sz="2400" dirty="0">
              <a:latin typeface="Times New Roman" pitchFamily="18" charset="0"/>
              <a:cs typeface="Times New Roman" pitchFamily="18" charset="0"/>
            </a:endParaRPr>
          </a:p>
          <a:p>
            <a:endParaRPr lang="en-US" altLang="en-US" sz="2400" dirty="0">
              <a:solidFill>
                <a:srgbClr val="0000FF"/>
              </a:solidFill>
            </a:endParaRPr>
          </a:p>
        </p:txBody>
      </p:sp>
      <p:sp>
        <p:nvSpPr>
          <p:cNvPr id="17413" name="Slide Number Placeholder 3"/>
          <p:cNvSpPr>
            <a:spLocks noGrp="1" noChangeArrowheads="1"/>
          </p:cNvSpPr>
          <p:nvPr>
            <p:ph type="sldNum" sz="quarter" idx="12"/>
          </p:nvPr>
        </p:nvSpPr>
        <p:spPr bwMode="auto">
          <a:noFill/>
          <a:ln>
            <a:miter lim="800000"/>
            <a:headEnd/>
            <a:tailEnd/>
          </a:ln>
        </p:spPr>
        <p:txBody>
          <a:bodyPr/>
          <a:lstStyle/>
          <a:p>
            <a:fld id="{E6035934-7A1E-49A9-8F0E-54D446F4B506}" type="slidenum">
              <a:rPr lang="en-US" altLang="en-US"/>
              <a:pPr/>
              <a:t>11</a:t>
            </a:fld>
            <a:endParaRPr lang="en-US" altLang="en-US"/>
          </a:p>
        </p:txBody>
      </p:sp>
      <p:sp>
        <p:nvSpPr>
          <p:cNvPr id="6" name="Cylinder 3">
            <a:extLst>
              <a:ext uri="{FF2B5EF4-FFF2-40B4-BE49-F238E27FC236}">
                <a16:creationId xmlns:a16="http://schemas.microsoft.com/office/drawing/2014/main" id="{0269C145-4254-428B-946A-3AE44D8EDE2B}"/>
              </a:ext>
            </a:extLst>
          </p:cNvPr>
          <p:cNvSpPr/>
          <p:nvPr/>
        </p:nvSpPr>
        <p:spPr>
          <a:xfrm>
            <a:off x="559594" y="1385316"/>
            <a:ext cx="762000" cy="762000"/>
          </a:xfrm>
          <a:prstGeom prst="can">
            <a:avLst/>
          </a:prstGeom>
          <a:solidFill>
            <a:schemeClr val="bg1"/>
          </a:solidFill>
          <a:ln>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solidFill>
                  <a:schemeClr val="tx1"/>
                </a:solidFill>
              </a:rPr>
              <a:t>Dataset</a:t>
            </a:r>
          </a:p>
        </p:txBody>
      </p:sp>
      <p:sp>
        <p:nvSpPr>
          <p:cNvPr id="7" name="Rectangle 6">
            <a:extLst>
              <a:ext uri="{FF2B5EF4-FFF2-40B4-BE49-F238E27FC236}">
                <a16:creationId xmlns:a16="http://schemas.microsoft.com/office/drawing/2014/main" id="{580A8534-720E-48E0-8870-11A56DBC3361}"/>
              </a:ext>
            </a:extLst>
          </p:cNvPr>
          <p:cNvSpPr/>
          <p:nvPr/>
        </p:nvSpPr>
        <p:spPr>
          <a:xfrm>
            <a:off x="4089795" y="1432941"/>
            <a:ext cx="1219200" cy="68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solidFill>
                  <a:schemeClr val="tx1"/>
                </a:solidFill>
              </a:rPr>
              <a:t>Pre-processing</a:t>
            </a:r>
          </a:p>
          <a:p>
            <a:pPr algn="ctr"/>
            <a:r>
              <a:rPr lang="en-IN" sz="1300" dirty="0">
                <a:solidFill>
                  <a:schemeClr val="tx1"/>
                </a:solidFill>
              </a:rPr>
              <a:t>Of data</a:t>
            </a:r>
          </a:p>
        </p:txBody>
      </p:sp>
      <p:sp>
        <p:nvSpPr>
          <p:cNvPr id="8" name="Rectangle 7">
            <a:extLst>
              <a:ext uri="{FF2B5EF4-FFF2-40B4-BE49-F238E27FC236}">
                <a16:creationId xmlns:a16="http://schemas.microsoft.com/office/drawing/2014/main" id="{9A1D66FB-5F07-46DB-A5CF-18F30763B71B}"/>
              </a:ext>
            </a:extLst>
          </p:cNvPr>
          <p:cNvSpPr/>
          <p:nvPr/>
        </p:nvSpPr>
        <p:spPr>
          <a:xfrm>
            <a:off x="6326980" y="1431619"/>
            <a:ext cx="1143000" cy="68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solidFill>
                  <a:schemeClr val="tx1"/>
                </a:solidFill>
              </a:rPr>
              <a:t>Classification </a:t>
            </a:r>
          </a:p>
          <a:p>
            <a:pPr algn="ctr"/>
            <a:r>
              <a:rPr lang="en-IN" sz="1300" dirty="0">
                <a:solidFill>
                  <a:schemeClr val="tx1"/>
                </a:solidFill>
              </a:rPr>
              <a:t>techniques</a:t>
            </a:r>
          </a:p>
        </p:txBody>
      </p:sp>
      <p:sp>
        <p:nvSpPr>
          <p:cNvPr id="9" name="Rectangle: Rounded Corners 9">
            <a:extLst>
              <a:ext uri="{FF2B5EF4-FFF2-40B4-BE49-F238E27FC236}">
                <a16:creationId xmlns:a16="http://schemas.microsoft.com/office/drawing/2014/main" id="{80189604-35A3-4964-9C7B-1728F0D48AF3}"/>
              </a:ext>
            </a:extLst>
          </p:cNvPr>
          <p:cNvSpPr/>
          <p:nvPr/>
        </p:nvSpPr>
        <p:spPr>
          <a:xfrm>
            <a:off x="457200" y="2828132"/>
            <a:ext cx="99060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solidFill>
                  <a:schemeClr val="tx1"/>
                </a:solidFill>
              </a:rPr>
              <a:t>Patient</a:t>
            </a:r>
          </a:p>
          <a:p>
            <a:pPr algn="ctr"/>
            <a:r>
              <a:rPr lang="en-IN" sz="1300" dirty="0">
                <a:solidFill>
                  <a:schemeClr val="tx1"/>
                </a:solidFill>
              </a:rPr>
              <a:t>details</a:t>
            </a:r>
          </a:p>
        </p:txBody>
      </p:sp>
      <p:cxnSp>
        <p:nvCxnSpPr>
          <p:cNvPr id="10" name="Straight Arrow Connector 9">
            <a:extLst>
              <a:ext uri="{FF2B5EF4-FFF2-40B4-BE49-F238E27FC236}">
                <a16:creationId xmlns:a16="http://schemas.microsoft.com/office/drawing/2014/main" id="{66AC21F9-A997-4859-9A27-21D878A0CC3D}"/>
              </a:ext>
            </a:extLst>
          </p:cNvPr>
          <p:cNvCxnSpPr>
            <a:cxnSpLocks/>
            <a:stCxn id="9" idx="0"/>
            <a:endCxn id="6" idx="3"/>
          </p:cNvCxnSpPr>
          <p:nvPr/>
        </p:nvCxnSpPr>
        <p:spPr>
          <a:xfrm flipH="1" flipV="1">
            <a:off x="940594" y="2147316"/>
            <a:ext cx="11906" cy="6808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AA117D34-D9AD-40C4-806F-A7A268B2121C}"/>
              </a:ext>
            </a:extLst>
          </p:cNvPr>
          <p:cNvSpPr/>
          <p:nvPr/>
        </p:nvSpPr>
        <p:spPr>
          <a:xfrm>
            <a:off x="2184797" y="1447376"/>
            <a:ext cx="990600" cy="6569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solidFill>
                  <a:schemeClr val="tx1"/>
                </a:solidFill>
              </a:rPr>
              <a:t>Attribute </a:t>
            </a:r>
          </a:p>
          <a:p>
            <a:pPr algn="ctr"/>
            <a:r>
              <a:rPr lang="en-IN" sz="1300" dirty="0">
                <a:solidFill>
                  <a:schemeClr val="tx1"/>
                </a:solidFill>
              </a:rPr>
              <a:t>selection</a:t>
            </a:r>
          </a:p>
        </p:txBody>
      </p:sp>
      <p:sp>
        <p:nvSpPr>
          <p:cNvPr id="12" name="Rectangle 11">
            <a:extLst>
              <a:ext uri="{FF2B5EF4-FFF2-40B4-BE49-F238E27FC236}">
                <a16:creationId xmlns:a16="http://schemas.microsoft.com/office/drawing/2014/main" id="{52F9EC53-DA86-4293-82DA-F439427CC807}"/>
              </a:ext>
            </a:extLst>
          </p:cNvPr>
          <p:cNvSpPr/>
          <p:nvPr/>
        </p:nvSpPr>
        <p:spPr>
          <a:xfrm>
            <a:off x="5094683" y="2637631"/>
            <a:ext cx="428625" cy="68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solidFill>
                  <a:schemeClr val="tx1"/>
                </a:solidFill>
              </a:rPr>
              <a:t>LR</a:t>
            </a:r>
          </a:p>
        </p:txBody>
      </p:sp>
      <p:sp>
        <p:nvSpPr>
          <p:cNvPr id="13" name="Rectangle 12">
            <a:extLst>
              <a:ext uri="{FF2B5EF4-FFF2-40B4-BE49-F238E27FC236}">
                <a16:creationId xmlns:a16="http://schemas.microsoft.com/office/drawing/2014/main" id="{7BAE9D46-ACC3-482D-B369-9852E3326A8B}"/>
              </a:ext>
            </a:extLst>
          </p:cNvPr>
          <p:cNvSpPr/>
          <p:nvPr/>
        </p:nvSpPr>
        <p:spPr>
          <a:xfrm>
            <a:off x="5726907" y="2637631"/>
            <a:ext cx="428625" cy="68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solidFill>
                  <a:schemeClr val="tx1"/>
                </a:solidFill>
              </a:rPr>
              <a:t>RF</a:t>
            </a:r>
          </a:p>
        </p:txBody>
      </p:sp>
      <p:sp>
        <p:nvSpPr>
          <p:cNvPr id="14" name="Rectangle 13">
            <a:extLst>
              <a:ext uri="{FF2B5EF4-FFF2-40B4-BE49-F238E27FC236}">
                <a16:creationId xmlns:a16="http://schemas.microsoft.com/office/drawing/2014/main" id="{3580C089-E486-44E4-814E-A1FB7AF30825}"/>
              </a:ext>
            </a:extLst>
          </p:cNvPr>
          <p:cNvSpPr/>
          <p:nvPr/>
        </p:nvSpPr>
        <p:spPr>
          <a:xfrm>
            <a:off x="6326980" y="2637631"/>
            <a:ext cx="428624" cy="68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solidFill>
                  <a:schemeClr val="tx1"/>
                </a:solidFill>
              </a:rPr>
              <a:t>GB</a:t>
            </a:r>
          </a:p>
        </p:txBody>
      </p:sp>
      <p:sp>
        <p:nvSpPr>
          <p:cNvPr id="15" name="Rectangle 14">
            <a:extLst>
              <a:ext uri="{FF2B5EF4-FFF2-40B4-BE49-F238E27FC236}">
                <a16:creationId xmlns:a16="http://schemas.microsoft.com/office/drawing/2014/main" id="{41D19EE3-DB89-473D-AA1D-C72127539D8E}"/>
              </a:ext>
            </a:extLst>
          </p:cNvPr>
          <p:cNvSpPr/>
          <p:nvPr/>
        </p:nvSpPr>
        <p:spPr>
          <a:xfrm>
            <a:off x="6965156" y="2653285"/>
            <a:ext cx="571500" cy="68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solidFill>
                  <a:schemeClr val="tx1"/>
                </a:solidFill>
              </a:rPr>
              <a:t>KNN</a:t>
            </a:r>
          </a:p>
        </p:txBody>
      </p:sp>
      <p:sp>
        <p:nvSpPr>
          <p:cNvPr id="16" name="Rectangle 15">
            <a:extLst>
              <a:ext uri="{FF2B5EF4-FFF2-40B4-BE49-F238E27FC236}">
                <a16:creationId xmlns:a16="http://schemas.microsoft.com/office/drawing/2014/main" id="{389FEEFD-AECE-46D2-AD1F-D8C8DD126CA2}"/>
              </a:ext>
            </a:extLst>
          </p:cNvPr>
          <p:cNvSpPr/>
          <p:nvPr/>
        </p:nvSpPr>
        <p:spPr>
          <a:xfrm>
            <a:off x="7746208" y="2653285"/>
            <a:ext cx="402430" cy="68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solidFill>
                  <a:schemeClr val="tx1"/>
                </a:solidFill>
              </a:rPr>
              <a:t>DT</a:t>
            </a:r>
          </a:p>
        </p:txBody>
      </p:sp>
      <p:sp>
        <p:nvSpPr>
          <p:cNvPr id="17" name="Rectangle 16">
            <a:extLst>
              <a:ext uri="{FF2B5EF4-FFF2-40B4-BE49-F238E27FC236}">
                <a16:creationId xmlns:a16="http://schemas.microsoft.com/office/drawing/2014/main" id="{AF884B6E-1967-47FB-8915-CF57A138481D}"/>
              </a:ext>
            </a:extLst>
          </p:cNvPr>
          <p:cNvSpPr/>
          <p:nvPr/>
        </p:nvSpPr>
        <p:spPr>
          <a:xfrm>
            <a:off x="4452442" y="3904140"/>
            <a:ext cx="1008260" cy="68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solidFill>
                  <a:schemeClr val="tx1"/>
                </a:solidFill>
              </a:rPr>
              <a:t>Disease</a:t>
            </a:r>
          </a:p>
          <a:p>
            <a:pPr algn="ctr"/>
            <a:r>
              <a:rPr lang="en-IN" sz="1300" dirty="0">
                <a:solidFill>
                  <a:schemeClr val="tx1"/>
                </a:solidFill>
              </a:rPr>
              <a:t>Prediction</a:t>
            </a:r>
          </a:p>
        </p:txBody>
      </p:sp>
      <p:cxnSp>
        <p:nvCxnSpPr>
          <p:cNvPr id="18" name="Straight Arrow Connector 17">
            <a:extLst>
              <a:ext uri="{FF2B5EF4-FFF2-40B4-BE49-F238E27FC236}">
                <a16:creationId xmlns:a16="http://schemas.microsoft.com/office/drawing/2014/main" id="{DC7954CF-B423-47A8-876E-43AB25AE801B}"/>
              </a:ext>
            </a:extLst>
          </p:cNvPr>
          <p:cNvCxnSpPr>
            <a:cxnSpLocks/>
            <a:stCxn id="11" idx="3"/>
            <a:endCxn id="7" idx="1"/>
          </p:cNvCxnSpPr>
          <p:nvPr/>
        </p:nvCxnSpPr>
        <p:spPr>
          <a:xfrm>
            <a:off x="3175397" y="1775841"/>
            <a:ext cx="9143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3F32F9F4-3900-4442-804F-57C57D656B10}"/>
              </a:ext>
            </a:extLst>
          </p:cNvPr>
          <p:cNvCxnSpPr>
            <a:cxnSpLocks/>
            <a:stCxn id="6" idx="4"/>
            <a:endCxn id="11" idx="1"/>
          </p:cNvCxnSpPr>
          <p:nvPr/>
        </p:nvCxnSpPr>
        <p:spPr>
          <a:xfrm>
            <a:off x="1321594" y="1766316"/>
            <a:ext cx="863203"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0A782F4B-B3A1-4492-9E74-701248FD50D4}"/>
              </a:ext>
            </a:extLst>
          </p:cNvPr>
          <p:cNvCxnSpPr>
            <a:cxnSpLocks/>
            <a:stCxn id="7" idx="3"/>
            <a:endCxn id="8" idx="1"/>
          </p:cNvCxnSpPr>
          <p:nvPr/>
        </p:nvCxnSpPr>
        <p:spPr>
          <a:xfrm flipV="1">
            <a:off x="5308995" y="1774519"/>
            <a:ext cx="1017985" cy="13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2F8182C-D34D-4A86-AA93-ABB5B6D3D554}"/>
              </a:ext>
            </a:extLst>
          </p:cNvPr>
          <p:cNvCxnSpPr>
            <a:stCxn id="8" idx="2"/>
          </p:cNvCxnSpPr>
          <p:nvPr/>
        </p:nvCxnSpPr>
        <p:spPr>
          <a:xfrm>
            <a:off x="6898480" y="2117419"/>
            <a:ext cx="0" cy="21601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1FE303F-8675-405C-8B9F-FE76E68004A3}"/>
              </a:ext>
            </a:extLst>
          </p:cNvPr>
          <p:cNvCxnSpPr/>
          <p:nvPr/>
        </p:nvCxnSpPr>
        <p:spPr>
          <a:xfrm>
            <a:off x="5308995" y="2343150"/>
            <a:ext cx="3261917" cy="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1D9C94D0-D3CD-4083-8CDC-3C5DA9641043}"/>
              </a:ext>
            </a:extLst>
          </p:cNvPr>
          <p:cNvCxnSpPr>
            <a:endCxn id="12" idx="0"/>
          </p:cNvCxnSpPr>
          <p:nvPr/>
        </p:nvCxnSpPr>
        <p:spPr>
          <a:xfrm>
            <a:off x="5308995" y="2343150"/>
            <a:ext cx="1" cy="2944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1ECF2718-057B-473B-9677-C47CE303440E}"/>
              </a:ext>
            </a:extLst>
          </p:cNvPr>
          <p:cNvCxnSpPr>
            <a:endCxn id="13" idx="0"/>
          </p:cNvCxnSpPr>
          <p:nvPr/>
        </p:nvCxnSpPr>
        <p:spPr>
          <a:xfrm>
            <a:off x="5941219" y="2350977"/>
            <a:ext cx="1" cy="2866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AE6BE487-66E3-48D3-B988-D713CB9CF843}"/>
              </a:ext>
            </a:extLst>
          </p:cNvPr>
          <p:cNvCxnSpPr>
            <a:endCxn id="14" idx="0"/>
          </p:cNvCxnSpPr>
          <p:nvPr/>
        </p:nvCxnSpPr>
        <p:spPr>
          <a:xfrm>
            <a:off x="6541292" y="2354891"/>
            <a:ext cx="0" cy="2827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F08BD47C-C0B4-4099-B8AB-70385106F4D2}"/>
              </a:ext>
            </a:extLst>
          </p:cNvPr>
          <p:cNvCxnSpPr>
            <a:endCxn id="15" idx="0"/>
          </p:cNvCxnSpPr>
          <p:nvPr/>
        </p:nvCxnSpPr>
        <p:spPr>
          <a:xfrm>
            <a:off x="7250906" y="2343150"/>
            <a:ext cx="0" cy="310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92646FCA-5D1A-4AD9-998F-99D94BEA4BCC}"/>
              </a:ext>
            </a:extLst>
          </p:cNvPr>
          <p:cNvCxnSpPr>
            <a:endCxn id="16" idx="0"/>
          </p:cNvCxnSpPr>
          <p:nvPr/>
        </p:nvCxnSpPr>
        <p:spPr>
          <a:xfrm>
            <a:off x="7947423" y="2343150"/>
            <a:ext cx="0" cy="310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F60F01EE-1CF7-4651-8EAD-25F412FAE1F7}"/>
              </a:ext>
            </a:extLst>
          </p:cNvPr>
          <p:cNvCxnSpPr/>
          <p:nvPr/>
        </p:nvCxnSpPr>
        <p:spPr>
          <a:xfrm>
            <a:off x="8570912" y="2343150"/>
            <a:ext cx="0" cy="2986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BCB3F022-5C8F-450E-8C82-6966E76F8BDF}"/>
              </a:ext>
            </a:extLst>
          </p:cNvPr>
          <p:cNvCxnSpPr>
            <a:stCxn id="12" idx="2"/>
          </p:cNvCxnSpPr>
          <p:nvPr/>
        </p:nvCxnSpPr>
        <p:spPr>
          <a:xfrm flipH="1">
            <a:off x="5308995" y="3323431"/>
            <a:ext cx="1" cy="315119"/>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F4C36F65-FCCB-4BC6-987D-27AA5D43FC22}"/>
              </a:ext>
            </a:extLst>
          </p:cNvPr>
          <p:cNvCxnSpPr>
            <a:stCxn id="13" idx="2"/>
          </p:cNvCxnSpPr>
          <p:nvPr/>
        </p:nvCxnSpPr>
        <p:spPr>
          <a:xfrm flipH="1">
            <a:off x="5941219" y="3323431"/>
            <a:ext cx="1" cy="29448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05D0F233-A4AA-475F-A37E-AD6EFDA0E1CE}"/>
              </a:ext>
            </a:extLst>
          </p:cNvPr>
          <p:cNvCxnSpPr/>
          <p:nvPr/>
        </p:nvCxnSpPr>
        <p:spPr>
          <a:xfrm>
            <a:off x="5308995" y="3638550"/>
            <a:ext cx="3261917"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9C2BFA3F-DA4C-42CA-9743-5A96655ECD0E}"/>
              </a:ext>
            </a:extLst>
          </p:cNvPr>
          <p:cNvCxnSpPr>
            <a:stCxn id="14" idx="2"/>
          </p:cNvCxnSpPr>
          <p:nvPr/>
        </p:nvCxnSpPr>
        <p:spPr>
          <a:xfrm>
            <a:off x="6541292" y="3323431"/>
            <a:ext cx="0" cy="315119"/>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26943F0D-9356-454B-9FC4-281CBE75E524}"/>
              </a:ext>
            </a:extLst>
          </p:cNvPr>
          <p:cNvCxnSpPr>
            <a:stCxn id="15" idx="2"/>
          </p:cNvCxnSpPr>
          <p:nvPr/>
        </p:nvCxnSpPr>
        <p:spPr>
          <a:xfrm>
            <a:off x="7250906" y="3339085"/>
            <a:ext cx="0" cy="299465"/>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FA0C5E90-97E0-4D8C-B79A-AD6065F43459}"/>
              </a:ext>
            </a:extLst>
          </p:cNvPr>
          <p:cNvCxnSpPr>
            <a:stCxn id="16" idx="2"/>
          </p:cNvCxnSpPr>
          <p:nvPr/>
        </p:nvCxnSpPr>
        <p:spPr>
          <a:xfrm>
            <a:off x="7947423" y="3339085"/>
            <a:ext cx="0" cy="299465"/>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B577B40D-9A51-4C14-8B8C-75A94309D0D2}"/>
              </a:ext>
            </a:extLst>
          </p:cNvPr>
          <p:cNvCxnSpPr/>
          <p:nvPr/>
        </p:nvCxnSpPr>
        <p:spPr>
          <a:xfrm>
            <a:off x="8570912" y="3327622"/>
            <a:ext cx="0" cy="310928"/>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1F64A455-2ECE-4043-B1DD-3E3F3C4290CC}"/>
              </a:ext>
            </a:extLst>
          </p:cNvPr>
          <p:cNvCxnSpPr>
            <a:cxnSpLocks/>
          </p:cNvCxnSpPr>
          <p:nvPr/>
        </p:nvCxnSpPr>
        <p:spPr>
          <a:xfrm>
            <a:off x="6917033" y="3668887"/>
            <a:ext cx="0" cy="2374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4070C06D-2C8C-4D64-AEA4-8AC7C76155BF}"/>
              </a:ext>
            </a:extLst>
          </p:cNvPr>
          <p:cNvCxnSpPr>
            <a:cxnSpLocks/>
          </p:cNvCxnSpPr>
          <p:nvPr/>
        </p:nvCxnSpPr>
        <p:spPr>
          <a:xfrm flipH="1">
            <a:off x="5493839" y="4220520"/>
            <a:ext cx="9419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a16="http://schemas.microsoft.com/office/drawing/2014/main" id="{EF43D91C-2DF9-B968-F35F-3FBB7C865056}"/>
              </a:ext>
            </a:extLst>
          </p:cNvPr>
          <p:cNvSpPr/>
          <p:nvPr/>
        </p:nvSpPr>
        <p:spPr>
          <a:xfrm>
            <a:off x="6435825" y="3904140"/>
            <a:ext cx="1008255" cy="6572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solidFill>
                  <a:schemeClr val="tx1"/>
                </a:solidFill>
              </a:rPr>
              <a:t>Accuracy</a:t>
            </a:r>
          </a:p>
          <a:p>
            <a:pPr algn="ctr"/>
            <a:r>
              <a:rPr lang="en-IN" sz="1300" dirty="0">
                <a:solidFill>
                  <a:schemeClr val="tx1"/>
                </a:solidFill>
              </a:rPr>
              <a:t>Measure</a:t>
            </a:r>
          </a:p>
        </p:txBody>
      </p:sp>
      <p:sp>
        <p:nvSpPr>
          <p:cNvPr id="39" name="Rectangle 38">
            <a:extLst>
              <a:ext uri="{FF2B5EF4-FFF2-40B4-BE49-F238E27FC236}">
                <a16:creationId xmlns:a16="http://schemas.microsoft.com/office/drawing/2014/main" id="{C155F35D-6755-4158-9CB7-2238514664AE}"/>
              </a:ext>
            </a:extLst>
          </p:cNvPr>
          <p:cNvSpPr/>
          <p:nvPr/>
        </p:nvSpPr>
        <p:spPr>
          <a:xfrm>
            <a:off x="8304212" y="2641822"/>
            <a:ext cx="533400" cy="68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solidFill>
                  <a:schemeClr val="tx1"/>
                </a:solidFill>
              </a:rPr>
              <a:t>SVM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altLang="en-US" dirty="0">
                <a:solidFill>
                  <a:srgbClr val="FFC000"/>
                </a:solidFill>
              </a:rPr>
              <a:t> Modules in Project </a:t>
            </a:r>
          </a:p>
        </p:txBody>
      </p:sp>
      <p:sp>
        <p:nvSpPr>
          <p:cNvPr id="17411" name="Rectangle 3"/>
          <p:cNvSpPr>
            <a:spLocks noGrp="1"/>
          </p:cNvSpPr>
          <p:nvPr>
            <p:ph type="body" idx="1"/>
          </p:nvPr>
        </p:nvSpPr>
        <p:spPr>
          <a:xfrm>
            <a:off x="457200" y="1331913"/>
            <a:ext cx="8229600" cy="3297237"/>
          </a:xfrm>
        </p:spPr>
        <p:txBody>
          <a:bodyPr/>
          <a:lstStyle/>
          <a:p>
            <a:pPr algn="just"/>
            <a:endParaRPr lang="en-US" sz="2400" dirty="0">
              <a:latin typeface="Times New Roman" pitchFamily="18" charset="0"/>
              <a:cs typeface="Times New Roman" pitchFamily="18" charset="0"/>
            </a:endParaRPr>
          </a:p>
          <a:p>
            <a:endParaRPr lang="en-US" altLang="en-US" sz="2400" dirty="0">
              <a:solidFill>
                <a:srgbClr val="0000FF"/>
              </a:solidFill>
            </a:endParaRPr>
          </a:p>
        </p:txBody>
      </p:sp>
      <p:sp>
        <p:nvSpPr>
          <p:cNvPr id="17413" name="Slide Number Placeholder 3"/>
          <p:cNvSpPr>
            <a:spLocks noGrp="1" noChangeArrowheads="1"/>
          </p:cNvSpPr>
          <p:nvPr>
            <p:ph type="sldNum" sz="quarter" idx="12"/>
          </p:nvPr>
        </p:nvSpPr>
        <p:spPr bwMode="auto">
          <a:noFill/>
          <a:ln>
            <a:miter lim="800000"/>
            <a:headEnd/>
            <a:tailEnd/>
          </a:ln>
        </p:spPr>
        <p:txBody>
          <a:bodyPr/>
          <a:lstStyle/>
          <a:p>
            <a:fld id="{E6035934-7A1E-49A9-8F0E-54D446F4B506}" type="slidenum">
              <a:rPr lang="en-US" altLang="en-US"/>
              <a:pPr/>
              <a:t>12</a:t>
            </a:fld>
            <a:endParaRPr lang="en-US" altLang="en-US"/>
          </a:p>
        </p:txBody>
      </p:sp>
      <p:sp>
        <p:nvSpPr>
          <p:cNvPr id="6" name="Rectangle 3"/>
          <p:cNvSpPr txBox="1">
            <a:spLocks/>
          </p:cNvSpPr>
          <p:nvPr/>
        </p:nvSpPr>
        <p:spPr bwMode="auto">
          <a:xfrm>
            <a:off x="609600" y="1484313"/>
            <a:ext cx="8229600" cy="3297237"/>
          </a:xfrm>
          <a:prstGeom prst="rect">
            <a:avLst/>
          </a:prstGeom>
          <a:noFill/>
          <a:ln w="9525">
            <a:noFill/>
            <a:miter lim="800000"/>
            <a:headEnd/>
            <a:tailEnd/>
          </a:ln>
        </p:spPr>
        <p:txBody>
          <a:bodyPr vert="horz" wrap="square" lIns="54864" tIns="91440" rIns="91440" bIns="45720" numCol="1" anchor="t" anchorCtr="0" compatLnSpc="1">
            <a:prstTxWarp prst="textNoShape">
              <a:avLst/>
            </a:prstTxWarp>
          </a:bodyPr>
          <a:lstStyle>
            <a:lvl1pPr marL="438150" indent="-319088" algn="l" rtl="0" eaLnBrk="0" fontAlgn="base" hangingPunct="0">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5363" indent="-228600" algn="l" rtl="0" eaLnBrk="0" fontAlgn="base" hangingPunct="0">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IN" sz="2000" dirty="0">
                <a:latin typeface="Times New Roman" panose="02020603050405020304" pitchFamily="18" charset="0"/>
                <a:cs typeface="Times New Roman" panose="02020603050405020304" pitchFamily="18" charset="0"/>
              </a:rPr>
              <a:t>Attribute Selection</a:t>
            </a:r>
          </a:p>
          <a:p>
            <a:pPr marL="119062" indent="0">
              <a:buFont typeface="Wingdings 2" pitchFamily="18" charset="2"/>
              <a:buNone/>
            </a:pPr>
            <a:endParaRPr lang="en-US" sz="2000" dirty="0">
              <a:latin typeface="Times New Roman" pitchFamily="18" charset="0"/>
              <a:cs typeface="Times New Roman" pitchFamily="18" charset="0"/>
            </a:endParaRPr>
          </a:p>
          <a:p>
            <a:r>
              <a:rPr lang="en-US" altLang="en-US" sz="2000" dirty="0">
                <a:latin typeface="Times New Roman" panose="02020603050405020304" pitchFamily="18" charset="0"/>
                <a:cs typeface="Times New Roman" panose="02020603050405020304" pitchFamily="18" charset="0"/>
              </a:rPr>
              <a:t>Analysis of Algorithm</a:t>
            </a:r>
          </a:p>
          <a:p>
            <a:endParaRPr lang="en-US" altLang="en-US" sz="2000" dirty="0">
              <a:latin typeface="Times New Roman" panose="02020603050405020304" pitchFamily="18" charset="0"/>
              <a:cs typeface="Times New Roman" panose="02020603050405020304" pitchFamily="18" charset="0"/>
            </a:endParaRPr>
          </a:p>
          <a:p>
            <a:r>
              <a:rPr lang="en-US" altLang="en-US" sz="2000" dirty="0">
                <a:latin typeface="Times New Roman" panose="02020603050405020304" pitchFamily="18" charset="0"/>
                <a:cs typeface="Times New Roman" panose="02020603050405020304" pitchFamily="18" charset="0"/>
              </a:rPr>
              <a:t>Heart Disease Prediction</a:t>
            </a:r>
          </a:p>
          <a:p>
            <a:endParaRPr lang="en-US" altLang="en-US" sz="2000" dirty="0">
              <a:solidFill>
                <a:srgbClr val="0000FF"/>
              </a:solidFill>
            </a:endParaRPr>
          </a:p>
          <a:p>
            <a:pPr marL="119062" indent="0">
              <a:buFont typeface="Wingdings 2" pitchFamily="18" charset="2"/>
              <a:buNone/>
            </a:pPr>
            <a:endParaRPr lang="en-US" altLang="en-US" sz="2000" dirty="0">
              <a:solidFill>
                <a:srgbClr val="0000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altLang="en-US" dirty="0">
                <a:solidFill>
                  <a:srgbClr val="FFC000"/>
                </a:solidFill>
              </a:rPr>
              <a:t>Summary of Attribute Selection</a:t>
            </a:r>
          </a:p>
        </p:txBody>
      </p:sp>
      <p:sp>
        <p:nvSpPr>
          <p:cNvPr id="17411" name="Rectangle 3"/>
          <p:cNvSpPr>
            <a:spLocks noGrp="1"/>
          </p:cNvSpPr>
          <p:nvPr>
            <p:ph type="body" idx="1"/>
          </p:nvPr>
        </p:nvSpPr>
        <p:spPr>
          <a:xfrm>
            <a:off x="457200" y="1331913"/>
            <a:ext cx="8229600" cy="3297237"/>
          </a:xfrm>
        </p:spPr>
        <p:txBody>
          <a:bodyPr/>
          <a:lstStyle/>
          <a:p>
            <a:pPr algn="just"/>
            <a:endParaRPr lang="en-US" sz="2400" dirty="0">
              <a:latin typeface="Times New Roman" pitchFamily="18" charset="0"/>
              <a:cs typeface="Times New Roman" pitchFamily="18" charset="0"/>
            </a:endParaRPr>
          </a:p>
          <a:p>
            <a:endParaRPr lang="en-US" altLang="en-US" sz="2400" dirty="0">
              <a:solidFill>
                <a:srgbClr val="0000FF"/>
              </a:solidFill>
            </a:endParaRPr>
          </a:p>
        </p:txBody>
      </p:sp>
      <p:sp>
        <p:nvSpPr>
          <p:cNvPr id="17413" name="Slide Number Placeholder 3"/>
          <p:cNvSpPr>
            <a:spLocks noGrp="1" noChangeArrowheads="1"/>
          </p:cNvSpPr>
          <p:nvPr>
            <p:ph type="sldNum" sz="quarter" idx="12"/>
          </p:nvPr>
        </p:nvSpPr>
        <p:spPr bwMode="auto">
          <a:noFill/>
          <a:ln>
            <a:miter lim="800000"/>
            <a:headEnd/>
            <a:tailEnd/>
          </a:ln>
        </p:spPr>
        <p:txBody>
          <a:bodyPr/>
          <a:lstStyle/>
          <a:p>
            <a:fld id="{E6035934-7A1E-49A9-8F0E-54D446F4B506}" type="slidenum">
              <a:rPr lang="en-US" altLang="en-US"/>
              <a:pPr/>
              <a:t>13</a:t>
            </a:fld>
            <a:endParaRPr lang="en-US" altLang="en-US"/>
          </a:p>
        </p:txBody>
      </p:sp>
      <p:sp>
        <p:nvSpPr>
          <p:cNvPr id="6" name="Rectangle 3"/>
          <p:cNvSpPr txBox="1">
            <a:spLocks/>
          </p:cNvSpPr>
          <p:nvPr/>
        </p:nvSpPr>
        <p:spPr bwMode="auto">
          <a:xfrm>
            <a:off x="609600" y="1484313"/>
            <a:ext cx="8229600" cy="3297237"/>
          </a:xfrm>
          <a:prstGeom prst="rect">
            <a:avLst/>
          </a:prstGeom>
          <a:noFill/>
          <a:ln w="9525">
            <a:noFill/>
            <a:miter lim="800000"/>
            <a:headEnd/>
            <a:tailEnd/>
          </a:ln>
        </p:spPr>
        <p:txBody>
          <a:bodyPr vert="horz" wrap="square" lIns="54864" tIns="91440" rIns="91440" bIns="45720" numCol="1" anchor="t" anchorCtr="0" compatLnSpc="1">
            <a:prstTxWarp prst="textNoShape">
              <a:avLst/>
            </a:prstTxWarp>
          </a:bodyPr>
          <a:lstStyle>
            <a:lvl1pPr marL="438150" indent="-319088" algn="l" rtl="0" eaLnBrk="0" fontAlgn="base" hangingPunct="0">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5363" indent="-228600" algn="l" rtl="0" eaLnBrk="0" fontAlgn="base" hangingPunct="0">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lgn="just"/>
            <a:r>
              <a:rPr lang="en-US" sz="1800">
                <a:latin typeface="Times New Roman" panose="02020603050405020304" pitchFamily="18" charset="0"/>
                <a:cs typeface="Times New Roman" panose="02020603050405020304" pitchFamily="18" charset="0"/>
              </a:rPr>
              <a:t>Attribute or Feature selection includes the selection of appropriate attributes for the prediction system. </a:t>
            </a:r>
          </a:p>
          <a:p>
            <a:pPr marL="119062" indent="0" algn="just">
              <a:buFont typeface="Wingdings 2" pitchFamily="18" charset="2"/>
              <a:buNone/>
            </a:pPr>
            <a:endParaRPr lang="en-US" sz="1800">
              <a:latin typeface="Times New Roman" panose="02020603050405020304" pitchFamily="18" charset="0"/>
              <a:cs typeface="Times New Roman" panose="02020603050405020304" pitchFamily="18" charset="0"/>
            </a:endParaRPr>
          </a:p>
          <a:p>
            <a:pPr algn="just"/>
            <a:r>
              <a:rPr lang="en-US" sz="1800">
                <a:latin typeface="Times New Roman" panose="02020603050405020304" pitchFamily="18" charset="0"/>
                <a:cs typeface="Times New Roman" panose="02020603050405020304" pitchFamily="18" charset="0"/>
              </a:rPr>
              <a:t>This is used to increase the efficiency of the system. </a:t>
            </a:r>
          </a:p>
          <a:p>
            <a:pPr marL="119062" indent="0" algn="just">
              <a:buFont typeface="Wingdings 2" pitchFamily="18" charset="2"/>
              <a:buNone/>
            </a:pPr>
            <a:endParaRPr lang="en-US" sz="1800">
              <a:latin typeface="Times New Roman" panose="02020603050405020304" pitchFamily="18" charset="0"/>
              <a:cs typeface="Times New Roman" panose="02020603050405020304" pitchFamily="18" charset="0"/>
            </a:endParaRPr>
          </a:p>
          <a:p>
            <a:pPr algn="just"/>
            <a:r>
              <a:rPr lang="en-US" sz="1800">
                <a:latin typeface="Times New Roman" panose="02020603050405020304" pitchFamily="18" charset="0"/>
                <a:cs typeface="Times New Roman" panose="02020603050405020304" pitchFamily="18" charset="0"/>
              </a:rPr>
              <a:t>Various attributes of the patient like gender, age, cerebral palsy, cholesterol,</a:t>
            </a:r>
          </a:p>
          <a:p>
            <a:pPr marL="119062" indent="0" algn="just">
              <a:buFont typeface="Wingdings 2" pitchFamily="18" charset="2"/>
              <a:buNone/>
            </a:pPr>
            <a:r>
              <a:rPr lang="en-US" sz="1800">
                <a:latin typeface="Times New Roman" panose="02020603050405020304" pitchFamily="18" charset="0"/>
                <a:cs typeface="Times New Roman" panose="02020603050405020304" pitchFamily="18" charset="0"/>
              </a:rPr>
              <a:t>      restecg etc.. are selected for the prediction.</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Autofit/>
          </a:bodyPr>
          <a:lstStyle/>
          <a:p>
            <a:pPr>
              <a:defRPr/>
            </a:pPr>
            <a:r>
              <a:rPr lang="en-US" altLang="en-US" sz="4300" dirty="0">
                <a:solidFill>
                  <a:srgbClr val="FFC000"/>
                </a:solidFill>
              </a:rPr>
              <a:t>Summary of Analysis of Algorithm</a:t>
            </a:r>
          </a:p>
        </p:txBody>
      </p:sp>
      <p:sp>
        <p:nvSpPr>
          <p:cNvPr id="17411" name="Rectangle 3"/>
          <p:cNvSpPr>
            <a:spLocks noGrp="1"/>
          </p:cNvSpPr>
          <p:nvPr>
            <p:ph type="body" idx="1"/>
          </p:nvPr>
        </p:nvSpPr>
        <p:spPr>
          <a:xfrm>
            <a:off x="457200" y="1331913"/>
            <a:ext cx="8229600" cy="3297237"/>
          </a:xfrm>
        </p:spPr>
        <p:txBody>
          <a:bodyPr/>
          <a:lstStyle/>
          <a:p>
            <a:pPr algn="just"/>
            <a:endParaRPr lang="en-US" sz="2400" dirty="0">
              <a:latin typeface="Times New Roman" pitchFamily="18" charset="0"/>
              <a:cs typeface="Times New Roman" pitchFamily="18" charset="0"/>
            </a:endParaRPr>
          </a:p>
          <a:p>
            <a:endParaRPr lang="en-US" altLang="en-US" sz="2400" dirty="0">
              <a:solidFill>
                <a:srgbClr val="0000FF"/>
              </a:solidFill>
            </a:endParaRPr>
          </a:p>
        </p:txBody>
      </p:sp>
      <p:sp>
        <p:nvSpPr>
          <p:cNvPr id="17413" name="Slide Number Placeholder 3"/>
          <p:cNvSpPr>
            <a:spLocks noGrp="1" noChangeArrowheads="1"/>
          </p:cNvSpPr>
          <p:nvPr>
            <p:ph type="sldNum" sz="quarter" idx="12"/>
          </p:nvPr>
        </p:nvSpPr>
        <p:spPr bwMode="auto">
          <a:noFill/>
          <a:ln>
            <a:miter lim="800000"/>
            <a:headEnd/>
            <a:tailEnd/>
          </a:ln>
        </p:spPr>
        <p:txBody>
          <a:bodyPr/>
          <a:lstStyle/>
          <a:p>
            <a:fld id="{E6035934-7A1E-49A9-8F0E-54D446F4B506}" type="slidenum">
              <a:rPr lang="en-US" altLang="en-US"/>
              <a:pPr/>
              <a:t>14</a:t>
            </a:fld>
            <a:endParaRPr lang="en-US" altLang="en-US"/>
          </a:p>
        </p:txBody>
      </p:sp>
      <p:sp>
        <p:nvSpPr>
          <p:cNvPr id="6" name="Rectangle 3"/>
          <p:cNvSpPr txBox="1">
            <a:spLocks/>
          </p:cNvSpPr>
          <p:nvPr/>
        </p:nvSpPr>
        <p:spPr bwMode="auto">
          <a:xfrm>
            <a:off x="609600" y="1484313"/>
            <a:ext cx="8229600" cy="3297237"/>
          </a:xfrm>
          <a:prstGeom prst="rect">
            <a:avLst/>
          </a:prstGeom>
          <a:noFill/>
          <a:ln w="9525">
            <a:noFill/>
            <a:miter lim="800000"/>
            <a:headEnd/>
            <a:tailEnd/>
          </a:ln>
        </p:spPr>
        <p:txBody>
          <a:bodyPr vert="horz" wrap="square" lIns="54864" tIns="91440" rIns="91440" bIns="45720" numCol="1" anchor="t" anchorCtr="0" compatLnSpc="1">
            <a:prstTxWarp prst="textNoShape">
              <a:avLst/>
            </a:prstTxWarp>
          </a:bodyPr>
          <a:lstStyle>
            <a:lvl1pPr marL="438150" indent="-319088" algn="l" rtl="0" eaLnBrk="0" fontAlgn="base" hangingPunct="0">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5363" indent="-228600" algn="l" rtl="0" eaLnBrk="0" fontAlgn="base" hangingPunct="0">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sz="1800" dirty="0">
                <a:latin typeface="Times New Roman" panose="02020603050405020304" pitchFamily="18" charset="0"/>
                <a:cs typeface="Times New Roman" panose="02020603050405020304" pitchFamily="18" charset="0"/>
              </a:rPr>
              <a:t>Various machine learning algorithms like SVM,  Linear Regression, Decision Tree, Random Forest, Logistic Regression and Gradient Boosting are used for classification.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By comparative analysis which is performed among algorithms and concluded that Logistic Regression gives more accuracy.</a:t>
            </a:r>
            <a:endParaRPr lang="en-US" altLang="en-US" sz="1800" dirty="0">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56246" y="62956"/>
            <a:ext cx="8768316" cy="892176"/>
          </a:xfrm>
        </p:spPr>
        <p:txBody>
          <a:bodyPr>
            <a:noAutofit/>
          </a:bodyPr>
          <a:lstStyle/>
          <a:p>
            <a:pPr>
              <a:defRPr/>
            </a:pPr>
            <a:r>
              <a:rPr lang="en-US" altLang="en-US" sz="4100" dirty="0">
                <a:solidFill>
                  <a:srgbClr val="FFC000"/>
                </a:solidFill>
              </a:rPr>
              <a:t>Summary of Heart disease prediction</a:t>
            </a:r>
          </a:p>
        </p:txBody>
      </p:sp>
      <p:sp>
        <p:nvSpPr>
          <p:cNvPr id="17411" name="Rectangle 3"/>
          <p:cNvSpPr>
            <a:spLocks noGrp="1"/>
          </p:cNvSpPr>
          <p:nvPr>
            <p:ph type="body" idx="1"/>
          </p:nvPr>
        </p:nvSpPr>
        <p:spPr>
          <a:xfrm>
            <a:off x="533400" y="1560513"/>
            <a:ext cx="8229600" cy="3297237"/>
          </a:xfrm>
        </p:spPr>
        <p:txBody>
          <a:bodyPr/>
          <a:lstStyle/>
          <a:p>
            <a:r>
              <a:rPr lang="en-US" altLang="en-US" sz="1800" dirty="0">
                <a:latin typeface="Times New Roman" panose="02020603050405020304" pitchFamily="18" charset="0"/>
                <a:cs typeface="Times New Roman" panose="02020603050405020304" pitchFamily="18" charset="0"/>
              </a:rPr>
              <a:t>Through this, the outcome of the </a:t>
            </a:r>
            <a:r>
              <a:rPr lang="en-US" altLang="en-US" sz="1800">
                <a:latin typeface="Times New Roman" panose="02020603050405020304" pitchFamily="18" charset="0"/>
                <a:cs typeface="Times New Roman" panose="02020603050405020304" pitchFamily="18" charset="0"/>
              </a:rPr>
              <a:t>project will be </a:t>
            </a:r>
            <a:r>
              <a:rPr lang="en-US" altLang="en-US" sz="1800" dirty="0">
                <a:latin typeface="Times New Roman" panose="02020603050405020304" pitchFamily="18" charset="0"/>
                <a:cs typeface="Times New Roman" panose="02020603050405020304" pitchFamily="18" charset="0"/>
              </a:rPr>
              <a:t>predicted</a:t>
            </a:r>
          </a:p>
          <a:p>
            <a:pPr marL="119062" indent="0">
              <a:buNone/>
            </a:pPr>
            <a:endParaRPr lang="en-US" alt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rPr>
              <a:t>Whether the person having heart disease or not</a:t>
            </a:r>
          </a:p>
        </p:txBody>
      </p:sp>
      <p:sp>
        <p:nvSpPr>
          <p:cNvPr id="17413" name="Slide Number Placeholder 3"/>
          <p:cNvSpPr>
            <a:spLocks noGrp="1" noChangeArrowheads="1"/>
          </p:cNvSpPr>
          <p:nvPr>
            <p:ph type="sldNum" sz="quarter" idx="12"/>
          </p:nvPr>
        </p:nvSpPr>
        <p:spPr bwMode="auto">
          <a:noFill/>
          <a:ln>
            <a:miter lim="800000"/>
            <a:headEnd/>
            <a:tailEnd/>
          </a:ln>
        </p:spPr>
        <p:txBody>
          <a:bodyPr/>
          <a:lstStyle/>
          <a:p>
            <a:fld id="{E6035934-7A1E-49A9-8F0E-54D446F4B506}" type="slidenum">
              <a:rPr lang="en-US" altLang="en-US"/>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chor="ctr" anchorCtr="1">
            <a:noAutofit/>
          </a:bodyPr>
          <a:lstStyle/>
          <a:p>
            <a:pPr algn="ctr">
              <a:defRPr/>
            </a:pPr>
            <a:r>
              <a:rPr lang="en-US" altLang="en-US" sz="3500" dirty="0">
                <a:solidFill>
                  <a:srgbClr val="FFC000"/>
                </a:solidFill>
              </a:rPr>
              <a:t>Software &amp; Hardware Requirements  Specification </a:t>
            </a:r>
          </a:p>
        </p:txBody>
      </p:sp>
      <p:sp>
        <p:nvSpPr>
          <p:cNvPr id="17411" name="Rectangle 3"/>
          <p:cNvSpPr>
            <a:spLocks noGrp="1"/>
          </p:cNvSpPr>
          <p:nvPr>
            <p:ph type="body" idx="1"/>
          </p:nvPr>
        </p:nvSpPr>
        <p:spPr>
          <a:xfrm>
            <a:off x="457200" y="1331913"/>
            <a:ext cx="8229600" cy="3297237"/>
          </a:xfrm>
        </p:spPr>
        <p:txBody>
          <a:bodyPr/>
          <a:lstStyle/>
          <a:p>
            <a:pPr algn="just"/>
            <a:endParaRPr lang="en-US" sz="2400" dirty="0">
              <a:latin typeface="Times New Roman" pitchFamily="18" charset="0"/>
              <a:cs typeface="Times New Roman" pitchFamily="18" charset="0"/>
            </a:endParaRPr>
          </a:p>
          <a:p>
            <a:endParaRPr lang="en-US" altLang="en-US" sz="2400" dirty="0">
              <a:solidFill>
                <a:srgbClr val="0000FF"/>
              </a:solidFill>
            </a:endParaRPr>
          </a:p>
        </p:txBody>
      </p:sp>
      <p:sp>
        <p:nvSpPr>
          <p:cNvPr id="17413" name="Slide Number Placeholder 3"/>
          <p:cNvSpPr>
            <a:spLocks noGrp="1" noChangeArrowheads="1"/>
          </p:cNvSpPr>
          <p:nvPr>
            <p:ph type="sldNum" sz="quarter" idx="12"/>
          </p:nvPr>
        </p:nvSpPr>
        <p:spPr bwMode="auto">
          <a:noFill/>
          <a:ln>
            <a:miter lim="800000"/>
            <a:headEnd/>
            <a:tailEnd/>
          </a:ln>
        </p:spPr>
        <p:txBody>
          <a:bodyPr/>
          <a:lstStyle/>
          <a:p>
            <a:fld id="{E6035934-7A1E-49A9-8F0E-54D446F4B506}" type="slidenum">
              <a:rPr lang="en-US" altLang="en-US"/>
              <a:pPr/>
              <a:t>16</a:t>
            </a:fld>
            <a:endParaRPr lang="en-US" altLang="en-US"/>
          </a:p>
        </p:txBody>
      </p:sp>
      <p:sp>
        <p:nvSpPr>
          <p:cNvPr id="6" name="Rectangle 3"/>
          <p:cNvSpPr txBox="1">
            <a:spLocks/>
          </p:cNvSpPr>
          <p:nvPr/>
        </p:nvSpPr>
        <p:spPr bwMode="auto">
          <a:xfrm>
            <a:off x="609600" y="1484313"/>
            <a:ext cx="8229600" cy="3297237"/>
          </a:xfrm>
          <a:prstGeom prst="rect">
            <a:avLst/>
          </a:prstGeom>
          <a:noFill/>
          <a:ln w="9525">
            <a:noFill/>
            <a:miter lim="800000"/>
            <a:headEnd/>
            <a:tailEnd/>
          </a:ln>
        </p:spPr>
        <p:txBody>
          <a:bodyPr vert="horz" wrap="square" lIns="54864" tIns="91440" rIns="91440" bIns="45720" numCol="1" anchor="t" anchorCtr="0" compatLnSpc="1">
            <a:prstTxWarp prst="textNoShape">
              <a:avLst/>
            </a:prstTxWarp>
          </a:bodyPr>
          <a:lstStyle>
            <a:lvl1pPr marL="438150" indent="-319088" algn="l" rtl="0" eaLnBrk="0" fontAlgn="base" hangingPunct="0">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5363" indent="-228600" algn="l" rtl="0" eaLnBrk="0" fontAlgn="base" hangingPunct="0">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lgn="just"/>
            <a:r>
              <a:rPr lang="en-US" sz="1800" dirty="0">
                <a:latin typeface="Times New Roman" pitchFamily="18" charset="0"/>
                <a:cs typeface="Times New Roman" pitchFamily="18" charset="0"/>
              </a:rPr>
              <a:t>HARDWARE REQUIREMENT</a:t>
            </a:r>
          </a:p>
          <a:p>
            <a:pPr marL="119062" indent="0" algn="just">
              <a:buFont typeface="Wingdings 2" pitchFamily="18" charset="2"/>
              <a:buNone/>
            </a:pPr>
            <a:r>
              <a:rPr lang="en-US" sz="2400" dirty="0">
                <a:latin typeface="Times New Roman" pitchFamily="18" charset="0"/>
                <a:cs typeface="Times New Roman" pitchFamily="18" charset="0"/>
              </a:rPr>
              <a:t>           </a:t>
            </a:r>
            <a:r>
              <a:rPr lang="en-US" sz="1800" dirty="0">
                <a:latin typeface="Times New Roman" pitchFamily="18" charset="0"/>
                <a:cs typeface="Times New Roman" pitchFamily="18" charset="0"/>
              </a:rPr>
              <a:t>System – i3 processor</a:t>
            </a:r>
          </a:p>
          <a:p>
            <a:pPr marL="119062" indent="0" algn="just">
              <a:buFont typeface="Wingdings 2" pitchFamily="18" charset="2"/>
              <a:buNone/>
            </a:pPr>
            <a:r>
              <a:rPr lang="en-US" sz="1800" dirty="0">
                <a:latin typeface="Times New Roman" pitchFamily="18" charset="0"/>
                <a:cs typeface="Times New Roman" pitchFamily="18" charset="0"/>
              </a:rPr>
              <a:t>               RAM – 4GB</a:t>
            </a:r>
          </a:p>
          <a:p>
            <a:pPr marL="119062" indent="0" algn="just">
              <a:buFont typeface="Wingdings 2" pitchFamily="18" charset="2"/>
              <a:buNone/>
            </a:pPr>
            <a:r>
              <a:rPr lang="en-US" sz="1800" dirty="0">
                <a:latin typeface="Times New Roman" pitchFamily="18" charset="0"/>
                <a:cs typeface="Times New Roman" pitchFamily="18" charset="0"/>
              </a:rPr>
              <a:t>               Hard Disk – 500 GB</a:t>
            </a:r>
          </a:p>
          <a:p>
            <a:pPr marL="119062" indent="0" algn="just">
              <a:buFont typeface="Wingdings 2" pitchFamily="18" charset="2"/>
              <a:buNone/>
            </a:pPr>
            <a:endParaRPr lang="en-US" sz="1800" dirty="0">
              <a:latin typeface="Times New Roman" pitchFamily="18" charset="0"/>
              <a:cs typeface="Times New Roman" pitchFamily="18" charset="0"/>
            </a:endParaRPr>
          </a:p>
          <a:p>
            <a:r>
              <a:rPr lang="en-US" altLang="en-US" sz="1800" dirty="0">
                <a:latin typeface="Times New Roman" panose="02020603050405020304" pitchFamily="18" charset="0"/>
                <a:cs typeface="Times New Roman" panose="02020603050405020304" pitchFamily="18" charset="0"/>
              </a:rPr>
              <a:t>SOFTWARE REQUIREMENT</a:t>
            </a:r>
          </a:p>
          <a:p>
            <a:pPr marL="119062" indent="0">
              <a:buFont typeface="Wingdings 2" pitchFamily="18" charset="2"/>
              <a:buNone/>
            </a:pPr>
            <a:r>
              <a:rPr lang="en-US" altLang="en-US" sz="1800" dirty="0">
                <a:latin typeface="Times New Roman" panose="02020603050405020304" pitchFamily="18" charset="0"/>
                <a:cs typeface="Times New Roman" panose="02020603050405020304" pitchFamily="18" charset="0"/>
              </a:rPr>
              <a:t>                Operating System – Windows 10</a:t>
            </a:r>
          </a:p>
          <a:p>
            <a:pPr marL="119062" indent="0">
              <a:buFont typeface="Wingdings 2" pitchFamily="18" charset="2"/>
              <a:buNone/>
            </a:pPr>
            <a:r>
              <a:rPr lang="en-US" altLang="en-US" sz="1800" dirty="0">
                <a:latin typeface="Times New Roman" panose="02020603050405020304" pitchFamily="18" charset="0"/>
                <a:cs typeface="Times New Roman" panose="02020603050405020304" pitchFamily="18" charset="0"/>
              </a:rPr>
              <a:t>                Coding language – Python 3.8   </a:t>
            </a:r>
          </a:p>
          <a:p>
            <a:pPr marL="119062" indent="0">
              <a:buFont typeface="Wingdings 2" pitchFamily="18" charset="2"/>
              <a:buNone/>
            </a:pPr>
            <a:r>
              <a:rPr lang="en-US" altLang="en-US" sz="1800" dirty="0">
                <a:latin typeface="Times New Roman" panose="02020603050405020304" pitchFamily="18" charset="0"/>
                <a:cs typeface="Times New Roman" panose="02020603050405020304" pitchFamily="18" charset="0"/>
              </a:rPr>
              <a:t>                Web Framework - </a:t>
            </a:r>
            <a:r>
              <a:rPr lang="en-US" altLang="en-US" sz="1800" dirty="0" err="1">
                <a:latin typeface="Times New Roman" panose="02020603050405020304" pitchFamily="18" charset="0"/>
                <a:cs typeface="Times New Roman" panose="02020603050405020304" pitchFamily="18" charset="0"/>
              </a:rPr>
              <a:t>Tkinter</a:t>
            </a:r>
            <a:endParaRPr lang="en-US" altLang="en-US" sz="1800" dirty="0">
              <a:latin typeface="Times New Roman" panose="02020603050405020304" pitchFamily="18" charset="0"/>
              <a:cs typeface="Times New Roman" panose="02020603050405020304" pitchFamily="18" charset="0"/>
            </a:endParaRPr>
          </a:p>
          <a:p>
            <a:pPr marL="119062" indent="0">
              <a:buFont typeface="Wingdings 2" pitchFamily="18" charset="2"/>
              <a:buNone/>
            </a:pPr>
            <a:endParaRPr lang="en-US" alt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0" y="57150"/>
            <a:ext cx="9144000" cy="939546"/>
          </a:xfrm>
        </p:spPr>
        <p:txBody>
          <a:bodyPr>
            <a:normAutofit/>
          </a:bodyPr>
          <a:lstStyle/>
          <a:p>
            <a:pPr algn="ctr">
              <a:defRPr/>
            </a:pPr>
            <a:r>
              <a:rPr lang="en-US" altLang="en-US" sz="3500" dirty="0">
                <a:solidFill>
                  <a:srgbClr val="FFC000"/>
                </a:solidFill>
                <a:latin typeface="Times New Roman" panose="02020603050405020304" pitchFamily="18" charset="0"/>
                <a:cs typeface="Times New Roman" panose="02020603050405020304" pitchFamily="18" charset="0"/>
              </a:rPr>
              <a:t>Implementation of Attribute Selection </a:t>
            </a:r>
            <a:r>
              <a:rPr lang="en-US" altLang="en-US" sz="3500" dirty="0">
                <a:solidFill>
                  <a:srgbClr val="FFC000"/>
                </a:solidFill>
              </a:rPr>
              <a:t>Module</a:t>
            </a:r>
          </a:p>
        </p:txBody>
      </p:sp>
      <p:sp>
        <p:nvSpPr>
          <p:cNvPr id="22531" name="Rectangle 3"/>
          <p:cNvSpPr>
            <a:spLocks noGrp="1"/>
          </p:cNvSpPr>
          <p:nvPr>
            <p:ph type="body" idx="1"/>
          </p:nvPr>
        </p:nvSpPr>
        <p:spPr>
          <a:xfrm>
            <a:off x="457200" y="1200150"/>
            <a:ext cx="8229600" cy="3581400"/>
          </a:xfrm>
        </p:spPr>
        <p:txBody>
          <a:bodyPr/>
          <a:lstStyle/>
          <a:p>
            <a:pPr>
              <a:buNone/>
            </a:pPr>
            <a:endParaRPr lang="en-US" sz="1200" dirty="0">
              <a:latin typeface="Times New Roman" pitchFamily="18" charset="0"/>
              <a:cs typeface="Times New Roman" pitchFamily="18" charset="0"/>
            </a:endParaRPr>
          </a:p>
          <a:p>
            <a:pPr>
              <a:buAutoNum type="arabicPeriod" startAt="5"/>
            </a:pPr>
            <a:endParaRPr lang="en-US" sz="1200" dirty="0">
              <a:latin typeface="Times New Roman" pitchFamily="18" charset="0"/>
              <a:cs typeface="Times New Roman" pitchFamily="18" charset="0"/>
            </a:endParaRPr>
          </a:p>
          <a:p>
            <a:pPr>
              <a:buAutoNum type="arabicPeriod" startAt="5"/>
            </a:pPr>
            <a:endParaRPr lang="en-US" sz="1200" dirty="0">
              <a:latin typeface="Times New Roman" pitchFamily="18" charset="0"/>
              <a:cs typeface="Times New Roman" pitchFamily="18" charset="0"/>
            </a:endParaRPr>
          </a:p>
          <a:p>
            <a:pPr>
              <a:buNone/>
            </a:pPr>
            <a:endParaRPr lang="en-US" sz="1200" dirty="0">
              <a:latin typeface="Times New Roman" pitchFamily="18" charset="0"/>
              <a:cs typeface="Times New Roman" pitchFamily="18" charset="0"/>
            </a:endParaRPr>
          </a:p>
          <a:p>
            <a:pPr>
              <a:buNone/>
            </a:pPr>
            <a:endParaRPr lang="en-US" sz="1200" dirty="0">
              <a:latin typeface="Times New Roman" pitchFamily="18" charset="0"/>
              <a:cs typeface="Times New Roman" pitchFamily="18" charset="0"/>
            </a:endParaRPr>
          </a:p>
          <a:p>
            <a:pPr>
              <a:buNone/>
            </a:pPr>
            <a:endParaRPr lang="en-US" sz="1200" dirty="0">
              <a:latin typeface="Times New Roman" pitchFamily="18" charset="0"/>
              <a:cs typeface="Times New Roman" pitchFamily="18" charset="0"/>
            </a:endParaRPr>
          </a:p>
          <a:p>
            <a:pPr>
              <a:spcBef>
                <a:spcPct val="30000"/>
              </a:spcBef>
              <a:spcAft>
                <a:spcPct val="30000"/>
              </a:spcAft>
            </a:pPr>
            <a:endParaRPr lang="en-US" altLang="en-US" sz="1800" dirty="0">
              <a:solidFill>
                <a:srgbClr val="0000FF"/>
              </a:solidFill>
              <a:latin typeface="Times New Roman" pitchFamily="18" charset="0"/>
              <a:cs typeface="Times New Roman" pitchFamily="18" charset="0"/>
            </a:endParaRPr>
          </a:p>
        </p:txBody>
      </p:sp>
      <p:sp>
        <p:nvSpPr>
          <p:cNvPr id="22533" name="Slide Number Placeholder 3"/>
          <p:cNvSpPr>
            <a:spLocks noGrp="1" noChangeArrowheads="1"/>
          </p:cNvSpPr>
          <p:nvPr>
            <p:ph type="sldNum" sz="quarter" idx="12"/>
          </p:nvPr>
        </p:nvSpPr>
        <p:spPr bwMode="auto">
          <a:noFill/>
          <a:ln>
            <a:miter lim="800000"/>
            <a:headEnd/>
            <a:tailEnd/>
          </a:ln>
        </p:spPr>
        <p:txBody>
          <a:bodyPr/>
          <a:lstStyle/>
          <a:p>
            <a:fld id="{00166CF0-84B4-4016-8045-F92C16523328}" type="slidenum">
              <a:rPr lang="en-US" altLang="en-US"/>
              <a:pPr/>
              <a:t>17</a:t>
            </a:fld>
            <a:endParaRPr lang="en-US" altLang="en-US"/>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21852" r="36775" b="7037"/>
          <a:stretch/>
        </p:blipFill>
        <p:spPr>
          <a:xfrm>
            <a:off x="685800" y="1192953"/>
            <a:ext cx="7772400" cy="3505200"/>
          </a:xfrm>
          <a:prstGeom prst="rect">
            <a:avLst/>
          </a:prstGeom>
        </p:spPr>
      </p:pic>
    </p:spTree>
    <p:extLst>
      <p:ext uri="{BB962C8B-B14F-4D97-AF65-F5344CB8AC3E}">
        <p14:creationId xmlns:p14="http://schemas.microsoft.com/office/powerpoint/2010/main" val="164570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82612" y="99446"/>
            <a:ext cx="8408988" cy="939546"/>
          </a:xfrm>
        </p:spPr>
        <p:txBody>
          <a:bodyPr>
            <a:noAutofit/>
          </a:bodyPr>
          <a:lstStyle/>
          <a:p>
            <a:pPr algn="ctr">
              <a:defRPr/>
            </a:pPr>
            <a:r>
              <a:rPr lang="en-US" altLang="en-US" sz="3500" dirty="0">
                <a:solidFill>
                  <a:srgbClr val="FFC000"/>
                </a:solidFill>
                <a:latin typeface="Times New Roman" panose="02020603050405020304" pitchFamily="18" charset="0"/>
                <a:cs typeface="Times New Roman" panose="02020603050405020304" pitchFamily="18" charset="0"/>
              </a:rPr>
              <a:t>Implementation of Analysis of Algorithm Module</a:t>
            </a:r>
          </a:p>
        </p:txBody>
      </p:sp>
      <p:sp>
        <p:nvSpPr>
          <p:cNvPr id="22531" name="Rectangle 3"/>
          <p:cNvSpPr>
            <a:spLocks noGrp="1"/>
          </p:cNvSpPr>
          <p:nvPr>
            <p:ph type="body" idx="1"/>
          </p:nvPr>
        </p:nvSpPr>
        <p:spPr>
          <a:xfrm>
            <a:off x="457200" y="1200150"/>
            <a:ext cx="8229600" cy="3581400"/>
          </a:xfrm>
        </p:spPr>
        <p:txBody>
          <a:bodyPr/>
          <a:lstStyle/>
          <a:p>
            <a:pPr>
              <a:buNone/>
            </a:pPr>
            <a:endParaRPr lang="en-US" sz="1200" dirty="0">
              <a:latin typeface="Times New Roman" pitchFamily="18" charset="0"/>
              <a:cs typeface="Times New Roman" pitchFamily="18" charset="0"/>
            </a:endParaRPr>
          </a:p>
          <a:p>
            <a:pPr>
              <a:buAutoNum type="arabicPeriod" startAt="5"/>
            </a:pPr>
            <a:endParaRPr lang="en-US" sz="1200" dirty="0">
              <a:latin typeface="Times New Roman" pitchFamily="18" charset="0"/>
              <a:cs typeface="Times New Roman" pitchFamily="18" charset="0"/>
            </a:endParaRPr>
          </a:p>
          <a:p>
            <a:pPr>
              <a:buAutoNum type="arabicPeriod" startAt="5"/>
            </a:pPr>
            <a:endParaRPr lang="en-US" sz="1200" dirty="0">
              <a:latin typeface="Times New Roman" pitchFamily="18" charset="0"/>
              <a:cs typeface="Times New Roman" pitchFamily="18" charset="0"/>
            </a:endParaRPr>
          </a:p>
          <a:p>
            <a:pPr>
              <a:buNone/>
            </a:pPr>
            <a:endParaRPr lang="en-US" sz="1200" dirty="0">
              <a:latin typeface="Times New Roman" pitchFamily="18" charset="0"/>
              <a:cs typeface="Times New Roman" pitchFamily="18" charset="0"/>
            </a:endParaRPr>
          </a:p>
          <a:p>
            <a:pPr>
              <a:buNone/>
            </a:pPr>
            <a:endParaRPr lang="en-US" sz="1200" dirty="0">
              <a:latin typeface="Times New Roman" pitchFamily="18" charset="0"/>
              <a:cs typeface="Times New Roman" pitchFamily="18" charset="0"/>
            </a:endParaRPr>
          </a:p>
          <a:p>
            <a:pPr>
              <a:buNone/>
            </a:pPr>
            <a:endParaRPr lang="en-US" sz="1200" dirty="0">
              <a:latin typeface="Times New Roman" pitchFamily="18" charset="0"/>
              <a:cs typeface="Times New Roman" pitchFamily="18" charset="0"/>
            </a:endParaRPr>
          </a:p>
          <a:p>
            <a:pPr>
              <a:spcBef>
                <a:spcPct val="30000"/>
              </a:spcBef>
              <a:spcAft>
                <a:spcPct val="30000"/>
              </a:spcAft>
            </a:pPr>
            <a:endParaRPr lang="en-US" altLang="en-US" sz="1800" dirty="0">
              <a:solidFill>
                <a:srgbClr val="0000FF"/>
              </a:solidFill>
              <a:latin typeface="Times New Roman" pitchFamily="18" charset="0"/>
              <a:cs typeface="Times New Roman" pitchFamily="18" charset="0"/>
            </a:endParaRPr>
          </a:p>
        </p:txBody>
      </p:sp>
      <p:sp>
        <p:nvSpPr>
          <p:cNvPr id="22533" name="Slide Number Placeholder 3"/>
          <p:cNvSpPr>
            <a:spLocks noGrp="1" noChangeArrowheads="1"/>
          </p:cNvSpPr>
          <p:nvPr>
            <p:ph type="sldNum" sz="quarter" idx="12"/>
          </p:nvPr>
        </p:nvSpPr>
        <p:spPr bwMode="auto">
          <a:noFill/>
          <a:ln>
            <a:miter lim="800000"/>
            <a:headEnd/>
            <a:tailEnd/>
          </a:ln>
        </p:spPr>
        <p:txBody>
          <a:bodyPr/>
          <a:lstStyle/>
          <a:p>
            <a:fld id="{00166CF0-84B4-4016-8045-F92C16523328}" type="slidenum">
              <a:rPr lang="en-US" altLang="en-US"/>
              <a:pPr/>
              <a:t>18</a:t>
            </a:fld>
            <a:endParaRPr lang="en-US" alt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17407" b="4074"/>
          <a:stretch/>
        </p:blipFill>
        <p:spPr>
          <a:xfrm>
            <a:off x="331787" y="1112229"/>
            <a:ext cx="8480425" cy="3745521"/>
          </a:xfrm>
          <a:prstGeom prst="rect">
            <a:avLst/>
          </a:prstGeom>
        </p:spPr>
      </p:pic>
      <p:sp>
        <p:nvSpPr>
          <p:cNvPr id="3" name="Date Placeholder 2">
            <a:extLst>
              <a:ext uri="{FF2B5EF4-FFF2-40B4-BE49-F238E27FC236}">
                <a16:creationId xmlns:a16="http://schemas.microsoft.com/office/drawing/2014/main" id="{26B76FB5-035C-C64F-EE34-58B16BBE11DB}"/>
              </a:ext>
            </a:extLst>
          </p:cNvPr>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1774146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116586"/>
            <a:ext cx="8839200" cy="939546"/>
          </a:xfrm>
        </p:spPr>
        <p:txBody>
          <a:bodyPr>
            <a:normAutofit/>
          </a:bodyPr>
          <a:lstStyle/>
          <a:p>
            <a:pPr>
              <a:defRPr/>
            </a:pPr>
            <a:r>
              <a:rPr lang="en-US" altLang="en-US" sz="4000" dirty="0">
                <a:solidFill>
                  <a:srgbClr val="FFC000"/>
                </a:solidFill>
              </a:rPr>
              <a:t>Implementation of Completed Modules </a:t>
            </a:r>
          </a:p>
        </p:txBody>
      </p:sp>
      <p:sp>
        <p:nvSpPr>
          <p:cNvPr id="22531" name="Rectangle 3"/>
          <p:cNvSpPr>
            <a:spLocks noGrp="1"/>
          </p:cNvSpPr>
          <p:nvPr>
            <p:ph type="body" idx="1"/>
          </p:nvPr>
        </p:nvSpPr>
        <p:spPr>
          <a:xfrm>
            <a:off x="457200" y="1200150"/>
            <a:ext cx="8229600" cy="3581400"/>
          </a:xfrm>
        </p:spPr>
        <p:txBody>
          <a:bodyPr/>
          <a:lstStyle/>
          <a:p>
            <a:pPr>
              <a:buNone/>
            </a:pPr>
            <a:endParaRPr lang="en-US" sz="1200" dirty="0">
              <a:latin typeface="Times New Roman" pitchFamily="18" charset="0"/>
              <a:cs typeface="Times New Roman" pitchFamily="18" charset="0"/>
            </a:endParaRPr>
          </a:p>
          <a:p>
            <a:pPr>
              <a:buAutoNum type="arabicPeriod" startAt="5"/>
            </a:pPr>
            <a:endParaRPr lang="en-US" sz="1200" dirty="0">
              <a:latin typeface="Times New Roman" pitchFamily="18" charset="0"/>
              <a:cs typeface="Times New Roman" pitchFamily="18" charset="0"/>
            </a:endParaRPr>
          </a:p>
          <a:p>
            <a:pPr>
              <a:buAutoNum type="arabicPeriod" startAt="5"/>
            </a:pPr>
            <a:endParaRPr lang="en-US" sz="1200" dirty="0">
              <a:latin typeface="Times New Roman" pitchFamily="18" charset="0"/>
              <a:cs typeface="Times New Roman" pitchFamily="18" charset="0"/>
            </a:endParaRPr>
          </a:p>
          <a:p>
            <a:pPr>
              <a:buNone/>
            </a:pPr>
            <a:endParaRPr lang="en-US" sz="1200" dirty="0">
              <a:latin typeface="Times New Roman" pitchFamily="18" charset="0"/>
              <a:cs typeface="Times New Roman" pitchFamily="18" charset="0"/>
            </a:endParaRPr>
          </a:p>
          <a:p>
            <a:pPr>
              <a:buNone/>
            </a:pPr>
            <a:endParaRPr lang="en-US" sz="1200" dirty="0">
              <a:latin typeface="Times New Roman" pitchFamily="18" charset="0"/>
              <a:cs typeface="Times New Roman" pitchFamily="18" charset="0"/>
            </a:endParaRPr>
          </a:p>
          <a:p>
            <a:pPr>
              <a:buNone/>
            </a:pPr>
            <a:endParaRPr lang="en-US" sz="1200" dirty="0">
              <a:latin typeface="Times New Roman" pitchFamily="18" charset="0"/>
              <a:cs typeface="Times New Roman" pitchFamily="18" charset="0"/>
            </a:endParaRPr>
          </a:p>
          <a:p>
            <a:pPr>
              <a:spcBef>
                <a:spcPct val="30000"/>
              </a:spcBef>
              <a:spcAft>
                <a:spcPct val="30000"/>
              </a:spcAft>
            </a:pPr>
            <a:endParaRPr lang="en-US" altLang="en-US" sz="1800" dirty="0">
              <a:solidFill>
                <a:srgbClr val="0000FF"/>
              </a:solidFill>
              <a:latin typeface="Times New Roman" pitchFamily="18" charset="0"/>
              <a:cs typeface="Times New Roman" pitchFamily="18" charset="0"/>
            </a:endParaRPr>
          </a:p>
        </p:txBody>
      </p:sp>
      <p:sp>
        <p:nvSpPr>
          <p:cNvPr id="22533" name="Slide Number Placeholder 3"/>
          <p:cNvSpPr>
            <a:spLocks noGrp="1" noChangeArrowheads="1"/>
          </p:cNvSpPr>
          <p:nvPr>
            <p:ph type="sldNum" sz="quarter" idx="12"/>
          </p:nvPr>
        </p:nvSpPr>
        <p:spPr bwMode="auto">
          <a:noFill/>
          <a:ln>
            <a:miter lim="800000"/>
            <a:headEnd/>
            <a:tailEnd/>
          </a:ln>
        </p:spPr>
        <p:txBody>
          <a:bodyPr/>
          <a:lstStyle/>
          <a:p>
            <a:fld id="{00166CF0-84B4-4016-8045-F92C16523328}" type="slidenum">
              <a:rPr lang="en-US" altLang="en-US"/>
              <a:pPr/>
              <a:t>19</a:t>
            </a:fld>
            <a:endParaRPr lang="en-US" altLang="en-US"/>
          </a:p>
        </p:txBody>
      </p:sp>
      <p:sp>
        <p:nvSpPr>
          <p:cNvPr id="2" name="Footer Placeholder 1"/>
          <p:cNvSpPr>
            <a:spLocks noGrp="1"/>
          </p:cNvSpPr>
          <p:nvPr>
            <p:ph type="ftr" sz="quarter" idx="11"/>
          </p:nvPr>
        </p:nvSpPr>
        <p:spPr>
          <a:xfrm>
            <a:off x="2454275" y="4944618"/>
            <a:ext cx="5508625" cy="206375"/>
          </a:xfrm>
        </p:spPr>
        <p:txBody>
          <a:bodyPr/>
          <a:lstStyle/>
          <a:p>
            <a:pPr>
              <a:defRPr/>
            </a:pPr>
            <a:endParaRPr lang="en-US" dirty="0"/>
          </a:p>
        </p:txBody>
      </p:sp>
      <p:pic>
        <p:nvPicPr>
          <p:cNvPr id="4" name="Picture 3">
            <a:extLst>
              <a:ext uri="{FF2B5EF4-FFF2-40B4-BE49-F238E27FC236}">
                <a16:creationId xmlns:a16="http://schemas.microsoft.com/office/drawing/2014/main" id="{66047096-6CB5-83EB-5196-0ED2054A618F}"/>
              </a:ext>
            </a:extLst>
          </p:cNvPr>
          <p:cNvPicPr>
            <a:picLocks noChangeAspect="1"/>
          </p:cNvPicPr>
          <p:nvPr/>
        </p:nvPicPr>
        <p:blipFill rotWithShape="1">
          <a:blip r:embed="rId3">
            <a:extLst>
              <a:ext uri="{28A0092B-C50C-407E-A947-70E740481C1C}">
                <a14:useLocalDpi xmlns:a14="http://schemas.microsoft.com/office/drawing/2010/main" val="0"/>
              </a:ext>
            </a:extLst>
          </a:blip>
          <a:srcRect l="34758" t="9384" r="44584" b="44111"/>
          <a:stretch/>
        </p:blipFill>
        <p:spPr>
          <a:xfrm>
            <a:off x="1676400" y="1117600"/>
            <a:ext cx="5791200" cy="3890147"/>
          </a:xfrm>
          <a:prstGeom prst="rect">
            <a:avLst/>
          </a:prstGeom>
        </p:spPr>
      </p:pic>
      <p:sp>
        <p:nvSpPr>
          <p:cNvPr id="3" name="Date Placeholder 2">
            <a:extLst>
              <a:ext uri="{FF2B5EF4-FFF2-40B4-BE49-F238E27FC236}">
                <a16:creationId xmlns:a16="http://schemas.microsoft.com/office/drawing/2014/main" id="{AD599C37-A38C-9419-5DC3-C9C322DCDCBA}"/>
              </a:ext>
            </a:extLst>
          </p:cNvPr>
          <p:cNvSpPr>
            <a:spLocks noGrp="1"/>
          </p:cNvSpPr>
          <p:nvPr>
            <p:ph type="dt" sz="half" idx="10"/>
          </p:nvPr>
        </p:nvSpPr>
        <p:spPr/>
        <p:txBody>
          <a:bodyPr/>
          <a:lstStyle/>
          <a:p>
            <a:pPr>
              <a:defRPr/>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BC6A013-7BD3-3D50-9716-2851EACBA8DE}"/>
              </a:ext>
            </a:extLst>
          </p:cNvPr>
          <p:cNvSpPr>
            <a:spLocks noGrp="1"/>
          </p:cNvSpPr>
          <p:nvPr>
            <p:ph type="title"/>
          </p:nvPr>
        </p:nvSpPr>
        <p:spPr>
          <a:xfrm>
            <a:off x="2895600" y="116586"/>
            <a:ext cx="5791200" cy="939546"/>
          </a:xfrm>
        </p:spPr>
        <p:txBody>
          <a:bodyPr/>
          <a:lstStyle/>
          <a:p>
            <a:r>
              <a:rPr lang="en-IN" dirty="0"/>
              <a:t>Introduction</a:t>
            </a:r>
          </a:p>
        </p:txBody>
      </p:sp>
      <p:sp>
        <p:nvSpPr>
          <p:cNvPr id="9" name="Content Placeholder 8">
            <a:extLst>
              <a:ext uri="{FF2B5EF4-FFF2-40B4-BE49-F238E27FC236}">
                <a16:creationId xmlns:a16="http://schemas.microsoft.com/office/drawing/2014/main" id="{FF7AEE9F-97A3-B18E-D241-068A690397EE}"/>
              </a:ext>
            </a:extLst>
          </p:cNvPr>
          <p:cNvSpPr>
            <a:spLocks noGrp="1"/>
          </p:cNvSpPr>
          <p:nvPr>
            <p:ph idx="1"/>
          </p:nvPr>
        </p:nvSpPr>
        <p:spPr/>
        <p:txBody>
          <a:bodyPr/>
          <a:lstStyle/>
          <a:p>
            <a:r>
              <a:rPr lang="en-IN" sz="1800" dirty="0">
                <a:latin typeface="Times New Roman" panose="02020603050405020304" pitchFamily="18" charset="0"/>
                <a:cs typeface="Times New Roman" panose="02020603050405020304" pitchFamily="18" charset="0"/>
              </a:rPr>
              <a:t>According to the World Health Organization, every year 12 million deaths occur worldwide due to Heart Disease.</a:t>
            </a:r>
          </a:p>
          <a:p>
            <a:r>
              <a:rPr lang="en-IN" sz="1800" dirty="0">
                <a:latin typeface="Times New Roman" panose="02020603050405020304" pitchFamily="18" charset="0"/>
                <a:cs typeface="Times New Roman" panose="02020603050405020304" pitchFamily="18" charset="0"/>
              </a:rPr>
              <a:t>The early diagnosis of heart disease plays a vital role in making decisions on lifestyle changes in high-risk patients and in turn reduces the complications.</a:t>
            </a:r>
          </a:p>
          <a:p>
            <a:r>
              <a:rPr lang="en-IN" sz="1800" dirty="0">
                <a:latin typeface="Times New Roman" panose="02020603050405020304" pitchFamily="18" charset="0"/>
                <a:cs typeface="Times New Roman" panose="02020603050405020304" pitchFamily="18" charset="0"/>
              </a:rPr>
              <a:t>Machine learning proves to be effective in assisting in making decisions and predictions from the large quantity of data produced by the health care industry. This project aims to predict future Heart Disease by </a:t>
            </a:r>
            <a:r>
              <a:rPr lang="en-IN" sz="1800" dirty="0" err="1">
                <a:latin typeface="Times New Roman" panose="02020603050405020304" pitchFamily="18" charset="0"/>
                <a:cs typeface="Times New Roman" panose="02020603050405020304" pitchFamily="18" charset="0"/>
              </a:rPr>
              <a:t>analyzing</a:t>
            </a:r>
            <a:r>
              <a:rPr lang="en-IN" sz="1800" dirty="0">
                <a:latin typeface="Times New Roman" panose="02020603050405020304" pitchFamily="18" charset="0"/>
                <a:cs typeface="Times New Roman" panose="02020603050405020304" pitchFamily="18" charset="0"/>
              </a:rPr>
              <a:t> data of patients which classifies whether they have heart disease or not using machine-learning algorithm.</a:t>
            </a:r>
          </a:p>
          <a:p>
            <a:r>
              <a:rPr lang="en-IN" sz="1800" dirty="0">
                <a:latin typeface="Times New Roman" panose="02020603050405020304" pitchFamily="18" charset="0"/>
                <a:cs typeface="Times New Roman" panose="02020603050405020304" pitchFamily="18" charset="0"/>
              </a:rPr>
              <a:t>By collecting the data from various sources, classifying them under suitable headings &amp; finally analysing to extract the desired data we can say that this technique can be very well adapted to do the prediction of heart disease.</a:t>
            </a:r>
            <a:endParaRPr lang="en-US" sz="18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07924864-8DE2-A775-C2B5-C161C38A614F}"/>
              </a:ext>
            </a:extLst>
          </p:cNvPr>
          <p:cNvSpPr>
            <a:spLocks noGrp="1"/>
          </p:cNvSpPr>
          <p:nvPr>
            <p:ph type="sldNum" sz="quarter" idx="12"/>
          </p:nvPr>
        </p:nvSpPr>
        <p:spPr/>
        <p:txBody>
          <a:bodyPr/>
          <a:lstStyle/>
          <a:p>
            <a:pPr>
              <a:defRPr/>
            </a:pPr>
            <a:fld id="{DB554FDC-F986-4516-81A3-5CBC9634E9C1}" type="slidenum">
              <a:rPr lang="en-US" altLang="en-US" smtClean="0"/>
              <a:pPr>
                <a:defRPr/>
              </a:pPr>
              <a:t>2</a:t>
            </a:fld>
            <a:endParaRPr lang="en-US" altLang="en-US"/>
          </a:p>
        </p:txBody>
      </p:sp>
    </p:spTree>
    <p:extLst>
      <p:ext uri="{BB962C8B-B14F-4D97-AF65-F5344CB8AC3E}">
        <p14:creationId xmlns:p14="http://schemas.microsoft.com/office/powerpoint/2010/main" val="280089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B456202-B288-4543-0DF1-230EAF397099}"/>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6999" t="19994" r="62467" b="31546"/>
          <a:stretch/>
        </p:blipFill>
        <p:spPr>
          <a:xfrm>
            <a:off x="1665287" y="1124708"/>
            <a:ext cx="5813425" cy="3767653"/>
          </a:xfrm>
        </p:spPr>
      </p:pic>
      <p:sp>
        <p:nvSpPr>
          <p:cNvPr id="4" name="Footer Placeholder 3"/>
          <p:cNvSpPr>
            <a:spLocks noGrp="1"/>
          </p:cNvSpPr>
          <p:nvPr>
            <p:ph type="ftr" sz="quarter" idx="11"/>
          </p:nvPr>
        </p:nvSpPr>
        <p:spPr>
          <a:xfrm>
            <a:off x="2438400" y="4960937"/>
            <a:ext cx="5508625" cy="206375"/>
          </a:xfrm>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0E14ABD8-B1EB-4C07-9937-C8C4E38BDF00}" type="slidenum">
              <a:rPr lang="en-US" altLang="en-US" smtClean="0"/>
              <a:pPr>
                <a:defRPr/>
              </a:pPr>
              <a:t>20</a:t>
            </a:fld>
            <a:endParaRPr lang="en-US" altLang="en-US"/>
          </a:p>
        </p:txBody>
      </p:sp>
      <p:sp>
        <p:nvSpPr>
          <p:cNvPr id="6" name="Rectangle 2"/>
          <p:cNvSpPr>
            <a:spLocks noGrp="1" noChangeArrowheads="1"/>
          </p:cNvSpPr>
          <p:nvPr>
            <p:ph type="title"/>
          </p:nvPr>
        </p:nvSpPr>
        <p:spPr/>
        <p:txBody>
          <a:bodyPr>
            <a:normAutofit fontScale="90000"/>
          </a:bodyPr>
          <a:lstStyle/>
          <a:p>
            <a:pPr>
              <a:defRPr/>
            </a:pPr>
            <a:r>
              <a:rPr lang="en-US" altLang="en-US" dirty="0">
                <a:solidFill>
                  <a:srgbClr val="FFC000"/>
                </a:solidFill>
              </a:rPr>
              <a:t>Demo of Implementations Modules </a:t>
            </a:r>
          </a:p>
        </p:txBody>
      </p:sp>
      <p:sp>
        <p:nvSpPr>
          <p:cNvPr id="2" name="Date Placeholder 1">
            <a:extLst>
              <a:ext uri="{FF2B5EF4-FFF2-40B4-BE49-F238E27FC236}">
                <a16:creationId xmlns:a16="http://schemas.microsoft.com/office/drawing/2014/main" id="{90142752-7B41-482B-87EC-1315104C1BD4}"/>
              </a:ext>
            </a:extLst>
          </p:cNvPr>
          <p:cNvSpPr>
            <a:spLocks noGrp="1"/>
          </p:cNvSpPr>
          <p:nvPr>
            <p:ph type="dt" sz="half" idx="10"/>
          </p:nvPr>
        </p:nvSpPr>
        <p:spPr/>
        <p:txBody>
          <a:bodyPr/>
          <a:lstStyle/>
          <a:p>
            <a:pPr>
              <a:defRPr/>
            </a:pPr>
            <a:endParaRPr lang="en-US" dirty="0"/>
          </a:p>
        </p:txBody>
      </p:sp>
    </p:spTree>
    <p:extLst>
      <p:ext uri="{BB962C8B-B14F-4D97-AF65-F5344CB8AC3E}">
        <p14:creationId xmlns:p14="http://schemas.microsoft.com/office/powerpoint/2010/main" val="595003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5" name="Slide Number Placeholder 4"/>
          <p:cNvSpPr>
            <a:spLocks noGrp="1"/>
          </p:cNvSpPr>
          <p:nvPr>
            <p:ph type="sldNum" sz="quarter" idx="12"/>
          </p:nvPr>
        </p:nvSpPr>
        <p:spPr/>
        <p:txBody>
          <a:bodyPr/>
          <a:lstStyle/>
          <a:p>
            <a:pPr>
              <a:defRPr/>
            </a:pPr>
            <a:fld id="{0E14ABD8-B1EB-4C07-9937-C8C4E38BDF00}" type="slidenum">
              <a:rPr lang="en-US" altLang="en-US" smtClean="0"/>
              <a:pPr>
                <a:defRPr/>
              </a:pPr>
              <a:t>21</a:t>
            </a:fld>
            <a:endParaRPr lang="en-US" altLang="en-US"/>
          </a:p>
        </p:txBody>
      </p:sp>
      <p:sp>
        <p:nvSpPr>
          <p:cNvPr id="6" name="Rectangle 3"/>
          <p:cNvSpPr txBox="1">
            <a:spLocks/>
          </p:cNvSpPr>
          <p:nvPr/>
        </p:nvSpPr>
        <p:spPr bwMode="auto">
          <a:xfrm>
            <a:off x="457200" y="1200150"/>
            <a:ext cx="8229600" cy="2895600"/>
          </a:xfrm>
          <a:prstGeom prst="rect">
            <a:avLst/>
          </a:prstGeom>
          <a:noFill/>
          <a:ln w="9525">
            <a:noFill/>
            <a:miter lim="800000"/>
            <a:headEnd/>
            <a:tailEnd/>
          </a:ln>
        </p:spPr>
        <p:txBody>
          <a:bodyPr vert="horz" wrap="square" lIns="54864" tIns="91440" rIns="91440" bIns="45720" numCol="1" anchor="t" anchorCtr="0" compatLnSpc="1">
            <a:prstTxWarp prst="textNoShape">
              <a:avLst/>
            </a:prstTxWarp>
          </a:bodyPr>
          <a:lstStyle>
            <a:lvl1pPr marL="438150" indent="-319088" algn="l" rtl="0" eaLnBrk="0" fontAlgn="base" hangingPunct="0">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5363" indent="-228600" algn="l" rtl="0" eaLnBrk="0" fontAlgn="base" hangingPunct="0">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buFont typeface="Wingdings 2" pitchFamily="18" charset="2"/>
              <a:buNone/>
            </a:pPr>
            <a:endParaRPr lang="en-US" sz="1200">
              <a:latin typeface="Times New Roman" pitchFamily="18" charset="0"/>
              <a:cs typeface="Times New Roman" pitchFamily="18" charset="0"/>
            </a:endParaRPr>
          </a:p>
          <a:p>
            <a:pPr>
              <a:spcBef>
                <a:spcPct val="30000"/>
              </a:spcBef>
              <a:spcAft>
                <a:spcPct val="30000"/>
              </a:spcAft>
            </a:pPr>
            <a:r>
              <a:rPr lang="en-US" altLang="en-US" sz="1800">
                <a:latin typeface="Times New Roman" pitchFamily="18" charset="0"/>
                <a:cs typeface="Times New Roman" pitchFamily="18" charset="0"/>
              </a:rPr>
              <a:t>Heart disease is one of the major concerns for society today.</a:t>
            </a:r>
          </a:p>
          <a:p>
            <a:pPr>
              <a:spcBef>
                <a:spcPct val="30000"/>
              </a:spcBef>
              <a:spcAft>
                <a:spcPct val="30000"/>
              </a:spcAft>
            </a:pPr>
            <a:r>
              <a:rPr lang="en-US" altLang="en-US" sz="1800">
                <a:latin typeface="Times New Roman" pitchFamily="18" charset="0"/>
                <a:cs typeface="Times New Roman" pitchFamily="18" charset="0"/>
              </a:rPr>
              <a:t>It is difficult to manually determine the odds of getting heart disease based on risk factors. </a:t>
            </a:r>
          </a:p>
          <a:p>
            <a:pPr>
              <a:spcBef>
                <a:spcPct val="30000"/>
              </a:spcBef>
              <a:spcAft>
                <a:spcPct val="30000"/>
              </a:spcAft>
            </a:pPr>
            <a:r>
              <a:rPr lang="en-US" altLang="en-US" sz="1800">
                <a:latin typeface="Times New Roman" pitchFamily="18" charset="0"/>
                <a:cs typeface="Times New Roman" pitchFamily="18" charset="0"/>
              </a:rPr>
              <a:t>However, machine learning techniques are useful to predict the output from existing data.</a:t>
            </a:r>
            <a:endParaRPr lang="en-US" altLang="en-US" sz="1800"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EA6F549A-682A-65FC-8E59-BE37E4EF11FF}"/>
              </a:ext>
            </a:extLst>
          </p:cNvPr>
          <p:cNvSpPr txBox="1"/>
          <p:nvPr/>
        </p:nvSpPr>
        <p:spPr>
          <a:xfrm flipH="1">
            <a:off x="1409700" y="3726418"/>
            <a:ext cx="6515100" cy="369332"/>
          </a:xfrm>
          <a:prstGeom prst="rect">
            <a:avLst/>
          </a:prstGeom>
          <a:noFill/>
        </p:spPr>
        <p:txBody>
          <a:bodyPr wrap="square" rtlCol="0">
            <a:spAutoFit/>
          </a:bodyPr>
          <a:lstStyle/>
          <a:p>
            <a:r>
              <a:rPr lang="en-IN" b="1" dirty="0"/>
              <a:t>“Remember that prediction is far much better than cure!!”</a:t>
            </a:r>
          </a:p>
        </p:txBody>
      </p:sp>
    </p:spTree>
    <p:extLst>
      <p:ext uri="{BB962C8B-B14F-4D97-AF65-F5344CB8AC3E}">
        <p14:creationId xmlns:p14="http://schemas.microsoft.com/office/powerpoint/2010/main" val="686388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0E14ABD8-B1EB-4C07-9937-C8C4E38BDF00}" type="slidenum">
              <a:rPr lang="en-US" altLang="en-US" smtClean="0"/>
              <a:pPr>
                <a:defRPr/>
              </a:pPr>
              <a:t>22</a:t>
            </a:fld>
            <a:endParaRPr lang="en-US" altLang="en-US"/>
          </a:p>
        </p:txBody>
      </p:sp>
      <p:sp>
        <p:nvSpPr>
          <p:cNvPr id="3" name="TextBox 2">
            <a:extLst>
              <a:ext uri="{FF2B5EF4-FFF2-40B4-BE49-F238E27FC236}">
                <a16:creationId xmlns:a16="http://schemas.microsoft.com/office/drawing/2014/main" id="{14659817-694E-3ACC-BAB9-4190C2BD2BFA}"/>
              </a:ext>
            </a:extLst>
          </p:cNvPr>
          <p:cNvSpPr txBox="1"/>
          <p:nvPr/>
        </p:nvSpPr>
        <p:spPr>
          <a:xfrm>
            <a:off x="2514600" y="2038350"/>
            <a:ext cx="4693919" cy="830997"/>
          </a:xfrm>
          <a:prstGeom prst="rect">
            <a:avLst/>
          </a:prstGeom>
          <a:noFill/>
        </p:spPr>
        <p:txBody>
          <a:bodyPr wrap="square" rtlCol="0">
            <a:spAutoFit/>
          </a:bodyPr>
          <a:lstStyle/>
          <a:p>
            <a:r>
              <a:rPr lang="en-IN" sz="4800" dirty="0"/>
              <a:t>THANK YOU</a:t>
            </a:r>
          </a:p>
        </p:txBody>
      </p:sp>
    </p:spTree>
    <p:extLst>
      <p:ext uri="{BB962C8B-B14F-4D97-AF65-F5344CB8AC3E}">
        <p14:creationId xmlns:p14="http://schemas.microsoft.com/office/powerpoint/2010/main" val="131658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45FE0-8DC4-60C1-2798-84CF72A35245}"/>
              </a:ext>
            </a:extLst>
          </p:cNvPr>
          <p:cNvSpPr>
            <a:spLocks noGrp="1"/>
          </p:cNvSpPr>
          <p:nvPr>
            <p:ph type="title"/>
          </p:nvPr>
        </p:nvSpPr>
        <p:spPr>
          <a:xfrm>
            <a:off x="1981200" y="95704"/>
            <a:ext cx="5181600" cy="939546"/>
          </a:xfrm>
        </p:spPr>
        <p:txBody>
          <a:bodyPr/>
          <a:lstStyle/>
          <a:p>
            <a:r>
              <a:rPr lang="en-IN" dirty="0"/>
              <a:t>Problem Statement</a:t>
            </a:r>
          </a:p>
        </p:txBody>
      </p:sp>
      <p:sp>
        <p:nvSpPr>
          <p:cNvPr id="3" name="Content Placeholder 2">
            <a:extLst>
              <a:ext uri="{FF2B5EF4-FFF2-40B4-BE49-F238E27FC236}">
                <a16:creationId xmlns:a16="http://schemas.microsoft.com/office/drawing/2014/main" id="{2F927CA5-C95C-0E8E-46E4-C172B2CE7C5B}"/>
              </a:ext>
            </a:extLst>
          </p:cNvPr>
          <p:cNvSpPr>
            <a:spLocks noGrp="1"/>
          </p:cNvSpPr>
          <p:nvPr>
            <p:ph idx="1"/>
          </p:nvPr>
        </p:nvSpPr>
        <p:spPr/>
        <p:txBody>
          <a:bodyPr/>
          <a:lstStyle/>
          <a:p>
            <a:r>
              <a:rPr lang="en-IN" sz="1800" dirty="0">
                <a:latin typeface="Times New Roman" panose="02020603050405020304" pitchFamily="18" charset="0"/>
                <a:cs typeface="Times New Roman" panose="02020603050405020304" pitchFamily="18" charset="0"/>
              </a:rPr>
              <a:t>The major challenge in heart disease is its detection. There are instruments available which can predict heart disease but either it are expensive or are not efficient  to calculate chance of heart disease in human. Early detection of cardiac diseases can decrease the mortality rate and overall complications. However, it is not possible to monitor patients everyday in all cases accurately and consultation of a patient for 24 hours by a doctor is not available since it requires more sapience, time and expertise. Since we have a good amount of data in today’s world, we can use various machine learning algorithms to </a:t>
            </a:r>
            <a:r>
              <a:rPr lang="en-IN" sz="1800" dirty="0" err="1">
                <a:latin typeface="Times New Roman" panose="02020603050405020304" pitchFamily="18" charset="0"/>
                <a:cs typeface="Times New Roman" panose="02020603050405020304" pitchFamily="18" charset="0"/>
              </a:rPr>
              <a:t>analyze</a:t>
            </a:r>
            <a:r>
              <a:rPr lang="en-IN" sz="1800" dirty="0">
                <a:latin typeface="Times New Roman" panose="02020603050405020304" pitchFamily="18" charset="0"/>
                <a:cs typeface="Times New Roman" panose="02020603050405020304" pitchFamily="18" charset="0"/>
              </a:rPr>
              <a:t> the data for hidden patterns. The hidden patterns can be used for health diagnosis in medicinal data.</a:t>
            </a:r>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C11E28ED-C080-794C-DE33-DC1D919641D7}"/>
              </a:ext>
            </a:extLst>
          </p:cNvPr>
          <p:cNvSpPr>
            <a:spLocks noGrp="1"/>
          </p:cNvSpPr>
          <p:nvPr>
            <p:ph type="ftr" sz="quarter" idx="11"/>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EE12C6F9-E319-5B10-C290-6433DAC4C109}"/>
              </a:ext>
            </a:extLst>
          </p:cNvPr>
          <p:cNvSpPr>
            <a:spLocks noGrp="1"/>
          </p:cNvSpPr>
          <p:nvPr>
            <p:ph type="sldNum" sz="quarter" idx="12"/>
          </p:nvPr>
        </p:nvSpPr>
        <p:spPr/>
        <p:txBody>
          <a:bodyPr/>
          <a:lstStyle/>
          <a:p>
            <a:pPr>
              <a:defRPr/>
            </a:pPr>
            <a:fld id="{0E14ABD8-B1EB-4C07-9937-C8C4E38BDF00}" type="slidenum">
              <a:rPr lang="en-US" altLang="en-US" smtClean="0"/>
              <a:pPr>
                <a:defRPr/>
              </a:pPr>
              <a:t>3</a:t>
            </a:fld>
            <a:endParaRPr lang="en-US" altLang="en-US"/>
          </a:p>
        </p:txBody>
      </p:sp>
    </p:spTree>
    <p:extLst>
      <p:ext uri="{BB962C8B-B14F-4D97-AF65-F5344CB8AC3E}">
        <p14:creationId xmlns:p14="http://schemas.microsoft.com/office/powerpoint/2010/main" val="2482170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BBE1D-F952-79C7-949C-A10451AB3E08}"/>
              </a:ext>
            </a:extLst>
          </p:cNvPr>
          <p:cNvSpPr>
            <a:spLocks noGrp="1"/>
          </p:cNvSpPr>
          <p:nvPr>
            <p:ph type="title"/>
          </p:nvPr>
        </p:nvSpPr>
        <p:spPr>
          <a:xfrm>
            <a:off x="3200400" y="116586"/>
            <a:ext cx="5486400" cy="939546"/>
          </a:xfrm>
        </p:spPr>
        <p:txBody>
          <a:bodyPr/>
          <a:lstStyle/>
          <a:p>
            <a:r>
              <a:rPr lang="en-IN" dirty="0"/>
              <a:t>Abstract</a:t>
            </a:r>
          </a:p>
        </p:txBody>
      </p:sp>
      <p:sp>
        <p:nvSpPr>
          <p:cNvPr id="3" name="Content Placeholder 2">
            <a:extLst>
              <a:ext uri="{FF2B5EF4-FFF2-40B4-BE49-F238E27FC236}">
                <a16:creationId xmlns:a16="http://schemas.microsoft.com/office/drawing/2014/main" id="{A12262AB-269E-1AE3-53A0-442792D5BFE8}"/>
              </a:ext>
            </a:extLst>
          </p:cNvPr>
          <p:cNvSpPr>
            <a:spLocks noGrp="1"/>
          </p:cNvSpPr>
          <p:nvPr>
            <p:ph idx="1"/>
          </p:nvPr>
        </p:nvSpPr>
        <p:spPr/>
        <p:txBody>
          <a:bodyPr/>
          <a:lstStyle/>
          <a:p>
            <a:r>
              <a:rPr lang="en-IN" sz="1800" dirty="0">
                <a:latin typeface="Times New Roman" panose="02020603050405020304" pitchFamily="18" charset="0"/>
                <a:cs typeface="Times New Roman" panose="02020603050405020304" pitchFamily="18" charset="0"/>
              </a:rPr>
              <a:t>Machine Learning is used across many ranges around the world. Machine Learning can play an Essential role in predicting presence/absence of locomotors disorders, Heart diseases and more. Such information, if predicted well in advance, can provide important intuitions to doctors who can Then adapt their diagnosis and dealing per patient basis. We work on predicting possible Heart Diseases in people using Machine Learning algorithms. In this project we perform the comparative Analysis of classifiers like decision tree, Naïve Bayes, Logistic Regression, SVM and Random Forest And we propose an ensemble classifier which perform hybrid classification by taking strong and Weak classifiers</a:t>
            </a:r>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A10BC901-23E6-6B4E-8C07-609CF09025A0}"/>
              </a:ext>
            </a:extLst>
          </p:cNvPr>
          <p:cNvSpPr>
            <a:spLocks noGrp="1"/>
          </p:cNvSpPr>
          <p:nvPr>
            <p:ph type="sldNum" sz="quarter" idx="12"/>
          </p:nvPr>
        </p:nvSpPr>
        <p:spPr/>
        <p:txBody>
          <a:bodyPr/>
          <a:lstStyle/>
          <a:p>
            <a:pPr>
              <a:defRPr/>
            </a:pPr>
            <a:fld id="{0E14ABD8-B1EB-4C07-9937-C8C4E38BDF00}" type="slidenum">
              <a:rPr lang="en-US" altLang="en-US" smtClean="0"/>
              <a:pPr>
                <a:defRPr/>
              </a:pPr>
              <a:t>4</a:t>
            </a:fld>
            <a:endParaRPr lang="en-US" altLang="en-US"/>
          </a:p>
        </p:txBody>
      </p:sp>
    </p:spTree>
    <p:extLst>
      <p:ext uri="{BB962C8B-B14F-4D97-AF65-F5344CB8AC3E}">
        <p14:creationId xmlns:p14="http://schemas.microsoft.com/office/powerpoint/2010/main" val="3088644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0" y="116586"/>
            <a:ext cx="9144000" cy="939546"/>
          </a:xfrm>
        </p:spPr>
        <p:txBody>
          <a:bodyPr>
            <a:normAutofit/>
          </a:bodyPr>
          <a:lstStyle/>
          <a:p>
            <a:pPr algn="ctr">
              <a:defRPr/>
            </a:pPr>
            <a:r>
              <a:rPr lang="en-US" altLang="en-US" dirty="0">
                <a:solidFill>
                  <a:srgbClr val="FFC000"/>
                </a:solidFill>
              </a:rPr>
              <a:t>Objectives of  the  Project </a:t>
            </a:r>
          </a:p>
        </p:txBody>
      </p:sp>
      <p:sp>
        <p:nvSpPr>
          <p:cNvPr id="13317" name="Slide Number Placeholder 3"/>
          <p:cNvSpPr>
            <a:spLocks noGrp="1" noChangeArrowheads="1"/>
          </p:cNvSpPr>
          <p:nvPr>
            <p:ph type="sldNum" sz="quarter" idx="12"/>
          </p:nvPr>
        </p:nvSpPr>
        <p:spPr bwMode="auto">
          <a:noFill/>
          <a:ln>
            <a:miter lim="800000"/>
            <a:headEnd/>
            <a:tailEnd/>
          </a:ln>
        </p:spPr>
        <p:txBody>
          <a:bodyPr/>
          <a:lstStyle/>
          <a:p>
            <a:fld id="{16E5D142-761C-4AC0-BD20-EECEB6996668}" type="slidenum">
              <a:rPr lang="en-US" altLang="en-US"/>
              <a:pPr/>
              <a:t>5</a:t>
            </a:fld>
            <a:endParaRPr lang="en-US" altLang="en-US"/>
          </a:p>
        </p:txBody>
      </p:sp>
      <p:sp>
        <p:nvSpPr>
          <p:cNvPr id="9" name="Rectangle 3"/>
          <p:cNvSpPr txBox="1">
            <a:spLocks/>
          </p:cNvSpPr>
          <p:nvPr/>
        </p:nvSpPr>
        <p:spPr bwMode="auto">
          <a:xfrm>
            <a:off x="495300" y="1330325"/>
            <a:ext cx="8153400" cy="3276600"/>
          </a:xfrm>
          <a:prstGeom prst="rect">
            <a:avLst/>
          </a:prstGeom>
          <a:noFill/>
          <a:ln w="9525">
            <a:noFill/>
            <a:miter lim="800000"/>
            <a:headEnd/>
            <a:tailEnd/>
          </a:ln>
        </p:spPr>
        <p:txBody>
          <a:bodyPr vert="horz" wrap="square" lIns="54864" tIns="91440" rIns="91440" bIns="45720" numCol="1" anchor="t" anchorCtr="0" compatLnSpc="1">
            <a:prstTxWarp prst="textNoShape">
              <a:avLst/>
            </a:prstTxWarp>
          </a:bodyPr>
          <a:lstStyle>
            <a:lvl1pPr marL="438150" indent="-319088" algn="l" rtl="0" eaLnBrk="0" fontAlgn="base" hangingPunct="0">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5363" indent="-228600" algn="l" rtl="0" eaLnBrk="0" fontAlgn="base" hangingPunct="0">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0" indent="0">
              <a:buNone/>
            </a:pPr>
            <a:r>
              <a:rPr lang="en-IN" sz="1600" dirty="0"/>
              <a:t>Heart disease is even being highlighted as a silent killer which leads to the death of a person without obvious symptoms. The nature of the disease is the cause of growing anxiety about the disease &amp; its consequences. Hence continued efforts are being done to predict the possibility of this deadly disease in prior. So that various tools &amp; techniques are regularly being experimented with to suit the present-day health needs. Machine Learning techniques can be a boon in this regard. Even though heart disease can occur in different forms, there is a common set of core risk factors that Influence whether someone will ultimately be at risk for heart disease or not. By collecting the data from various sources, classifying them under suitable headings &amp; finally analysing to extract the desired data we can conclude. This technique can be very well adapted to the do the prediction of heart disease. As the well-known quote says “Prevention is better than cure”, early prediction &amp; its control can be helpful to prevent &amp; decrease the death rates due to heart disease.</a:t>
            </a:r>
            <a:endParaRPr lang="en-US" sz="1600" dirty="0"/>
          </a:p>
          <a:p>
            <a:pPr marL="119062" indent="0">
              <a:buFont typeface="Wingdings 2" pitchFamily="18" charset="2"/>
              <a:buNone/>
            </a:pPr>
            <a:endParaRPr lang="en-US" sz="1600" dirty="0">
              <a:latin typeface="Times New Roman" panose="02020603050405020304" pitchFamily="18" charset="0"/>
              <a:cs typeface="Times New Roman" panose="02020603050405020304" pitchFamily="18" charset="0"/>
            </a:endParaRPr>
          </a:p>
          <a:p>
            <a:endParaRPr lang="en-US" altLang="en-US" sz="1800" dirty="0">
              <a:solidFill>
                <a:srgbClr val="0000FF"/>
              </a:solidFill>
              <a:latin typeface="Times New Roman" panose="02020603050405020304" pitchFamily="18" charset="0"/>
              <a:cs typeface="Times New Roman" panose="02020603050405020304" pitchFamily="18" charset="0"/>
            </a:endParaRPr>
          </a:p>
          <a:p>
            <a:endParaRPr lang="en-US" altLang="en-US" sz="1800" dirty="0">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21144-5977-880C-3F42-341DFA8EB37E}"/>
              </a:ext>
            </a:extLst>
          </p:cNvPr>
          <p:cNvSpPr>
            <a:spLocks noGrp="1"/>
          </p:cNvSpPr>
          <p:nvPr>
            <p:ph type="title"/>
          </p:nvPr>
        </p:nvSpPr>
        <p:spPr>
          <a:xfrm>
            <a:off x="2324100" y="28847"/>
            <a:ext cx="4495800" cy="939546"/>
          </a:xfrm>
        </p:spPr>
        <p:txBody>
          <a:bodyPr/>
          <a:lstStyle/>
          <a:p>
            <a:r>
              <a:rPr lang="en-IN" dirty="0"/>
              <a:t>Literature Survey</a:t>
            </a:r>
          </a:p>
        </p:txBody>
      </p:sp>
      <p:pic>
        <p:nvPicPr>
          <p:cNvPr id="8" name="Content Placeholder 7">
            <a:extLst>
              <a:ext uri="{FF2B5EF4-FFF2-40B4-BE49-F238E27FC236}">
                <a16:creationId xmlns:a16="http://schemas.microsoft.com/office/drawing/2014/main" id="{005385AA-F6FB-651B-1CA9-25762AE6A292}"/>
              </a:ext>
            </a:extLst>
          </p:cNvPr>
          <p:cNvPicPr>
            <a:picLocks noGrp="1" noChangeAspect="1"/>
          </p:cNvPicPr>
          <p:nvPr>
            <p:ph idx="1"/>
          </p:nvPr>
        </p:nvPicPr>
        <p:blipFill>
          <a:blip r:embed="rId3"/>
          <a:stretch>
            <a:fillRect/>
          </a:stretch>
        </p:blipFill>
        <p:spPr>
          <a:xfrm>
            <a:off x="76200" y="1200150"/>
            <a:ext cx="8991600" cy="3581399"/>
          </a:xfrm>
        </p:spPr>
      </p:pic>
      <p:sp>
        <p:nvSpPr>
          <p:cNvPr id="6" name="Slide Number Placeholder 5">
            <a:extLst>
              <a:ext uri="{FF2B5EF4-FFF2-40B4-BE49-F238E27FC236}">
                <a16:creationId xmlns:a16="http://schemas.microsoft.com/office/drawing/2014/main" id="{7631A89C-79C4-EACD-1EB3-30D52030056B}"/>
              </a:ext>
            </a:extLst>
          </p:cNvPr>
          <p:cNvSpPr>
            <a:spLocks noGrp="1"/>
          </p:cNvSpPr>
          <p:nvPr>
            <p:ph type="sldNum" sz="quarter" idx="12"/>
          </p:nvPr>
        </p:nvSpPr>
        <p:spPr/>
        <p:txBody>
          <a:bodyPr/>
          <a:lstStyle/>
          <a:p>
            <a:pPr>
              <a:defRPr/>
            </a:pPr>
            <a:fld id="{0E14ABD8-B1EB-4C07-9937-C8C4E38BDF00}" type="slidenum">
              <a:rPr lang="en-US" altLang="en-US" smtClean="0"/>
              <a:pPr>
                <a:defRPr/>
              </a:pPr>
              <a:t>6</a:t>
            </a:fld>
            <a:endParaRPr lang="en-US" altLang="en-US"/>
          </a:p>
        </p:txBody>
      </p:sp>
    </p:spTree>
    <p:extLst>
      <p:ext uri="{BB962C8B-B14F-4D97-AF65-F5344CB8AC3E}">
        <p14:creationId xmlns:p14="http://schemas.microsoft.com/office/powerpoint/2010/main" val="4095508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0717C-4DF6-5C7B-1997-A44AF27E11BA}"/>
              </a:ext>
            </a:extLst>
          </p:cNvPr>
          <p:cNvSpPr>
            <a:spLocks noGrp="1"/>
          </p:cNvSpPr>
          <p:nvPr>
            <p:ph type="title"/>
          </p:nvPr>
        </p:nvSpPr>
        <p:spPr/>
        <p:txBody>
          <a:bodyPr/>
          <a:lstStyle/>
          <a:p>
            <a:endParaRPr lang="en-IN"/>
          </a:p>
        </p:txBody>
      </p:sp>
      <p:sp>
        <p:nvSpPr>
          <p:cNvPr id="6" name="Slide Number Placeholder 5">
            <a:extLst>
              <a:ext uri="{FF2B5EF4-FFF2-40B4-BE49-F238E27FC236}">
                <a16:creationId xmlns:a16="http://schemas.microsoft.com/office/drawing/2014/main" id="{0143D14A-9034-0FA2-10AD-822E305DFF23}"/>
              </a:ext>
            </a:extLst>
          </p:cNvPr>
          <p:cNvSpPr>
            <a:spLocks noGrp="1"/>
          </p:cNvSpPr>
          <p:nvPr>
            <p:ph type="sldNum" sz="quarter" idx="12"/>
          </p:nvPr>
        </p:nvSpPr>
        <p:spPr/>
        <p:txBody>
          <a:bodyPr/>
          <a:lstStyle/>
          <a:p>
            <a:pPr>
              <a:defRPr/>
            </a:pPr>
            <a:fld id="{0E14ABD8-B1EB-4C07-9937-C8C4E38BDF00}" type="slidenum">
              <a:rPr lang="en-US" altLang="en-US" smtClean="0"/>
              <a:pPr>
                <a:defRPr/>
              </a:pPr>
              <a:t>7</a:t>
            </a:fld>
            <a:endParaRPr lang="en-US" altLang="en-US"/>
          </a:p>
        </p:txBody>
      </p:sp>
      <p:pic>
        <p:nvPicPr>
          <p:cNvPr id="7" name="Content Placeholder 6">
            <a:extLst>
              <a:ext uri="{FF2B5EF4-FFF2-40B4-BE49-F238E27FC236}">
                <a16:creationId xmlns:a16="http://schemas.microsoft.com/office/drawing/2014/main" id="{76F8F0DC-748C-084C-96D6-A78BFBDDB0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9144000" cy="4800600"/>
          </a:xfrm>
          <a:prstGeom prst="rect">
            <a:avLst/>
          </a:prstGeom>
        </p:spPr>
      </p:pic>
    </p:spTree>
    <p:extLst>
      <p:ext uri="{BB962C8B-B14F-4D97-AF65-F5344CB8AC3E}">
        <p14:creationId xmlns:p14="http://schemas.microsoft.com/office/powerpoint/2010/main" val="907074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A9CF9-C4AB-3A59-0D00-D3050887A8EE}"/>
              </a:ext>
            </a:extLst>
          </p:cNvPr>
          <p:cNvSpPr>
            <a:spLocks noGrp="1"/>
          </p:cNvSpPr>
          <p:nvPr>
            <p:ph type="title"/>
          </p:nvPr>
        </p:nvSpPr>
        <p:spPr>
          <a:xfrm>
            <a:off x="3352800" y="0"/>
            <a:ext cx="2438400" cy="939546"/>
          </a:xfrm>
        </p:spPr>
        <p:txBody>
          <a:bodyPr/>
          <a:lstStyle/>
          <a:p>
            <a:r>
              <a:rPr lang="en-IN" dirty="0"/>
              <a:t>Data Set</a:t>
            </a:r>
          </a:p>
        </p:txBody>
      </p:sp>
      <p:pic>
        <p:nvPicPr>
          <p:cNvPr id="8" name="Content Placeholder 7">
            <a:extLst>
              <a:ext uri="{FF2B5EF4-FFF2-40B4-BE49-F238E27FC236}">
                <a16:creationId xmlns:a16="http://schemas.microsoft.com/office/drawing/2014/main" id="{3FF5B279-E262-4D69-6518-A2916C546BD9}"/>
              </a:ext>
            </a:extLst>
          </p:cNvPr>
          <p:cNvPicPr>
            <a:picLocks noGrp="1" noChangeAspect="1"/>
          </p:cNvPicPr>
          <p:nvPr>
            <p:ph idx="1"/>
          </p:nvPr>
        </p:nvPicPr>
        <p:blipFill>
          <a:blip r:embed="rId2"/>
          <a:stretch>
            <a:fillRect/>
          </a:stretch>
        </p:blipFill>
        <p:spPr>
          <a:xfrm>
            <a:off x="0" y="1056132"/>
            <a:ext cx="9144000" cy="3661399"/>
          </a:xfrm>
        </p:spPr>
      </p:pic>
      <p:sp>
        <p:nvSpPr>
          <p:cNvPr id="6" name="Slide Number Placeholder 5">
            <a:extLst>
              <a:ext uri="{FF2B5EF4-FFF2-40B4-BE49-F238E27FC236}">
                <a16:creationId xmlns:a16="http://schemas.microsoft.com/office/drawing/2014/main" id="{DB265833-B65B-59C3-EA70-40DA7D528EBF}"/>
              </a:ext>
            </a:extLst>
          </p:cNvPr>
          <p:cNvSpPr>
            <a:spLocks noGrp="1"/>
          </p:cNvSpPr>
          <p:nvPr>
            <p:ph type="sldNum" sz="quarter" idx="12"/>
          </p:nvPr>
        </p:nvSpPr>
        <p:spPr/>
        <p:txBody>
          <a:bodyPr/>
          <a:lstStyle/>
          <a:p>
            <a:pPr>
              <a:defRPr/>
            </a:pPr>
            <a:fld id="{0E14ABD8-B1EB-4C07-9937-C8C4E38BDF00}" type="slidenum">
              <a:rPr lang="en-US" altLang="en-US" smtClean="0"/>
              <a:pPr>
                <a:defRPr/>
              </a:pPr>
              <a:t>8</a:t>
            </a:fld>
            <a:endParaRPr lang="en-US" altLang="en-US"/>
          </a:p>
        </p:txBody>
      </p:sp>
    </p:spTree>
    <p:extLst>
      <p:ext uri="{BB962C8B-B14F-4D97-AF65-F5344CB8AC3E}">
        <p14:creationId xmlns:p14="http://schemas.microsoft.com/office/powerpoint/2010/main" val="1457229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CB369-4651-F7DF-9574-3F4E9F261DF1}"/>
              </a:ext>
            </a:extLst>
          </p:cNvPr>
          <p:cNvSpPr>
            <a:spLocks noGrp="1"/>
          </p:cNvSpPr>
          <p:nvPr>
            <p:ph type="title"/>
          </p:nvPr>
        </p:nvSpPr>
        <p:spPr/>
        <p:txBody>
          <a:bodyPr/>
          <a:lstStyle/>
          <a:p>
            <a:r>
              <a:rPr lang="en-IN" dirty="0"/>
              <a:t>System Architecture</a:t>
            </a:r>
          </a:p>
        </p:txBody>
      </p:sp>
      <p:sp>
        <p:nvSpPr>
          <p:cNvPr id="3" name="Content Placeholder 2">
            <a:extLst>
              <a:ext uri="{FF2B5EF4-FFF2-40B4-BE49-F238E27FC236}">
                <a16:creationId xmlns:a16="http://schemas.microsoft.com/office/drawing/2014/main" id="{DD82BCDC-F498-9C83-7062-33DFF2CFA00E}"/>
              </a:ext>
            </a:extLst>
          </p:cNvPr>
          <p:cNvSpPr>
            <a:spLocks noGrp="1"/>
          </p:cNvSpPr>
          <p:nvPr>
            <p:ph idx="1"/>
          </p:nvPr>
        </p:nvSpPr>
        <p:spPr/>
        <p:txBody>
          <a:bodyPr/>
          <a:lstStyle/>
          <a:p>
            <a:pPr marL="0" indent="0">
              <a:buNone/>
            </a:pPr>
            <a:r>
              <a:rPr lang="en-IN" sz="1800" b="1" dirty="0">
                <a:latin typeface="Times New Roman" panose="02020603050405020304" pitchFamily="18" charset="0"/>
                <a:cs typeface="Times New Roman" panose="02020603050405020304" pitchFamily="18" charset="0"/>
              </a:rPr>
              <a:t>The working of this system is described as follows:</a:t>
            </a:r>
          </a:p>
          <a:p>
            <a:pPr marL="0" indent="0">
              <a:buNone/>
            </a:pPr>
            <a:r>
              <a:rPr lang="en-IN" sz="1800" dirty="0">
                <a:latin typeface="Times New Roman" panose="02020603050405020304" pitchFamily="18" charset="0"/>
                <a:cs typeface="Times New Roman" panose="02020603050405020304" pitchFamily="18" charset="0"/>
              </a:rPr>
              <a:t>Dataset collection is collecting data which contains patient details. Attributes selection process selects the useful attributes for the prediction of heart disease. After identifying the available data resources, they are further selected, cleaned, made into the desired form. Different classification techniques as stated will be applied on </a:t>
            </a:r>
            <a:r>
              <a:rPr lang="en-IN" sz="1800" dirty="0" err="1">
                <a:latin typeface="Times New Roman" panose="02020603050405020304" pitchFamily="18" charset="0"/>
                <a:cs typeface="Times New Roman" panose="02020603050405020304" pitchFamily="18" charset="0"/>
              </a:rPr>
              <a:t>preprocessed</a:t>
            </a:r>
            <a:r>
              <a:rPr lang="en-IN" sz="1800" dirty="0">
                <a:latin typeface="Times New Roman" panose="02020603050405020304" pitchFamily="18" charset="0"/>
                <a:cs typeface="Times New Roman" panose="02020603050405020304" pitchFamily="18" charset="0"/>
              </a:rPr>
              <a:t> data to predict the accuracy of heart disease. Accuracy measure compares the accuracy of different classifiers.</a:t>
            </a:r>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4BAE9D-3DD1-73EA-9779-0DE34F7CA803}"/>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F47EE88D-F229-52EB-9C69-9691AB9856D4}"/>
              </a:ext>
            </a:extLst>
          </p:cNvPr>
          <p:cNvSpPr>
            <a:spLocks noGrp="1"/>
          </p:cNvSpPr>
          <p:nvPr>
            <p:ph type="ftr" sz="quarter" idx="11"/>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59105BCD-F6DE-AD11-FCA2-51A5E537104A}"/>
              </a:ext>
            </a:extLst>
          </p:cNvPr>
          <p:cNvSpPr>
            <a:spLocks noGrp="1"/>
          </p:cNvSpPr>
          <p:nvPr>
            <p:ph type="sldNum" sz="quarter" idx="12"/>
          </p:nvPr>
        </p:nvSpPr>
        <p:spPr/>
        <p:txBody>
          <a:bodyPr/>
          <a:lstStyle/>
          <a:p>
            <a:pPr>
              <a:defRPr/>
            </a:pPr>
            <a:fld id="{0E14ABD8-B1EB-4C07-9937-C8C4E38BDF00}" type="slidenum">
              <a:rPr lang="en-US" altLang="en-US" smtClean="0"/>
              <a:pPr>
                <a:defRPr/>
              </a:pPr>
              <a:t>9</a:t>
            </a:fld>
            <a:endParaRPr lang="en-US" altLang="en-US"/>
          </a:p>
        </p:txBody>
      </p:sp>
    </p:spTree>
    <p:extLst>
      <p:ext uri="{BB962C8B-B14F-4D97-AF65-F5344CB8AC3E}">
        <p14:creationId xmlns:p14="http://schemas.microsoft.com/office/powerpoint/2010/main" val="27343195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2.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Droplet</Template>
  <TotalTime>0</TotalTime>
  <Words>1063</Words>
  <Application>Microsoft Office PowerPoint</Application>
  <PresentationFormat>On-screen Show (16:9)</PresentationFormat>
  <Paragraphs>151</Paragraphs>
  <Slides>22</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Corbel</vt:lpstr>
      <vt:lpstr>Times New Roman</vt:lpstr>
      <vt:lpstr>Wingdings</vt:lpstr>
      <vt:lpstr>Wingdings 2</vt:lpstr>
      <vt:lpstr>Wingdings 3</vt:lpstr>
      <vt:lpstr>Module</vt:lpstr>
      <vt:lpstr>HEART DISEASE PREDICTION USING MACHINE LEARNING</vt:lpstr>
      <vt:lpstr>Introduction</vt:lpstr>
      <vt:lpstr>Problem Statement</vt:lpstr>
      <vt:lpstr>Abstract</vt:lpstr>
      <vt:lpstr>Objectives of  the  Project </vt:lpstr>
      <vt:lpstr>Literature Survey</vt:lpstr>
      <vt:lpstr>PowerPoint Presentation</vt:lpstr>
      <vt:lpstr>Data Set</vt:lpstr>
      <vt:lpstr>System Architecture</vt:lpstr>
      <vt:lpstr>Existing System Architecture </vt:lpstr>
      <vt:lpstr>Proposed  System Architecture </vt:lpstr>
      <vt:lpstr> Modules in Project </vt:lpstr>
      <vt:lpstr>Summary of Attribute Selection</vt:lpstr>
      <vt:lpstr>Summary of Analysis of Algorithm</vt:lpstr>
      <vt:lpstr>Summary of Heart disease prediction</vt:lpstr>
      <vt:lpstr>Software &amp; Hardware Requirements  Specification </vt:lpstr>
      <vt:lpstr>Implementation of Attribute Selection Module</vt:lpstr>
      <vt:lpstr>Implementation of Analysis of Algorithm Module</vt:lpstr>
      <vt:lpstr>Implementation of Completed Modules </vt:lpstr>
      <vt:lpstr>Demo of Implementations Modules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M.KUMARASAMY COLLEGE OF ENGINEERING ,  DEPT OF CSE – B.E  </dc:title>
  <dc:creator/>
  <cp:lastModifiedBy/>
  <cp:revision>2</cp:revision>
  <dcterms:modified xsi:type="dcterms:W3CDTF">2022-12-27T06:52:03Z</dcterms:modified>
</cp:coreProperties>
</file>