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1" r:id="rId1"/>
  </p:sldMasterIdLst>
  <p:notesMasterIdLst>
    <p:notesMasterId r:id="rId20"/>
  </p:notesMasterIdLst>
  <p:handoutMasterIdLst>
    <p:handoutMasterId r:id="rId21"/>
  </p:handoutMasterIdLst>
  <p:sldIdLst>
    <p:sldId id="258" r:id="rId2"/>
    <p:sldId id="496" r:id="rId3"/>
    <p:sldId id="498" r:id="rId4"/>
    <p:sldId id="497" r:id="rId5"/>
    <p:sldId id="348" r:id="rId6"/>
    <p:sldId id="479" r:id="rId7"/>
    <p:sldId id="499" r:id="rId8"/>
    <p:sldId id="463" r:id="rId9"/>
    <p:sldId id="481" r:id="rId10"/>
    <p:sldId id="482" r:id="rId11"/>
    <p:sldId id="483" r:id="rId12"/>
    <p:sldId id="485" r:id="rId13"/>
    <p:sldId id="486" r:id="rId14"/>
    <p:sldId id="488" r:id="rId15"/>
    <p:sldId id="494" r:id="rId16"/>
    <p:sldId id="495" r:id="rId17"/>
    <p:sldId id="491" r:id="rId18"/>
    <p:sldId id="493" r:id="rId19"/>
  </p:sldIdLst>
  <p:sldSz cx="9144000" cy="5143500" type="screen16x9"/>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741" autoAdjust="0"/>
  </p:normalViewPr>
  <p:slideViewPr>
    <p:cSldViewPr>
      <p:cViewPr varScale="1">
        <p:scale>
          <a:sx n="88" d="100"/>
          <a:sy n="88" d="100"/>
        </p:scale>
        <p:origin x="564" y="5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12/25/2022</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0417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12/25/2022</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9649860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a:t>
            </a:fld>
            <a:endParaRPr lang="en-US" altLang="en-US"/>
          </a:p>
        </p:txBody>
      </p:sp>
    </p:spTree>
    <p:extLst>
      <p:ext uri="{BB962C8B-B14F-4D97-AF65-F5344CB8AC3E}">
        <p14:creationId xmlns:p14="http://schemas.microsoft.com/office/powerpoint/2010/main" val="161986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401448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15</a:t>
            </a:fld>
            <a:endParaRPr lang="en-US" altLang="en-US"/>
          </a:p>
        </p:txBody>
      </p:sp>
    </p:spTree>
    <p:extLst>
      <p:ext uri="{BB962C8B-B14F-4D97-AF65-F5344CB8AC3E}">
        <p14:creationId xmlns:p14="http://schemas.microsoft.com/office/powerpoint/2010/main" val="403445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16</a:t>
            </a:fld>
            <a:endParaRPr lang="en-US" altLang="en-US"/>
          </a:p>
        </p:txBody>
      </p:sp>
    </p:spTree>
    <p:extLst>
      <p:ext uri="{BB962C8B-B14F-4D97-AF65-F5344CB8AC3E}">
        <p14:creationId xmlns:p14="http://schemas.microsoft.com/office/powerpoint/2010/main" val="786086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C0A8E10E-36D1-42AB-939C-34BEB33CD9E4}"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0C11DA-FA02-4E33-93FC-C378FAF95FB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B1E085C4-C07B-4C80-B337-90438D59D3C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14ABD8-B1EB-4C07-9937-C8C4E38BDF0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BEE0AD74-942B-45F6-8EEE-203197083F56}"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554FDC-F986-4516-81A3-5CBC9634E9C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2A63921-D0A8-45BD-ADF0-24CC5F135FE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E540F1-D866-4735-9E65-A1952EADD02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27/10/2022</a:t>
            </a: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571F5BB-190B-45BA-B754-2541F8CA6F4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r>
              <a:rPr lang="en-US"/>
              <a:t>27/10/2022</a:t>
            </a:r>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4B3D1EAA-7E8D-49EA-BCBB-3C5BA424400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877888"/>
            <a:ext cx="2522538" cy="150812"/>
          </a:xfrm>
        </p:spPr>
        <p:txBody>
          <a:bodyPr/>
          <a:lstStyle>
            <a:lvl1pPr>
              <a:defRPr/>
            </a:lvl1pPr>
          </a:lstStyle>
          <a:p>
            <a:pPr>
              <a:defRPr/>
            </a:pPr>
            <a:r>
              <a:rPr lang="en-US"/>
              <a:t>27/10/2022</a:t>
            </a:r>
            <a:endParaRPr lang="en-US" dirty="0"/>
          </a:p>
        </p:txBody>
      </p:sp>
      <p:sp>
        <p:nvSpPr>
          <p:cNvPr id="8" name="Footer Placeholder 5"/>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US"/>
              <a:t>(18CSP301L) MINOR PROJECT III - SECOND REVIEW</a:t>
            </a:r>
            <a:endParaRPr lang="en-US" dirty="0"/>
          </a:p>
        </p:txBody>
      </p:sp>
      <p:sp>
        <p:nvSpPr>
          <p:cNvPr id="9" name="Slide Number Placeholder 6"/>
          <p:cNvSpPr>
            <a:spLocks noGrp="1"/>
          </p:cNvSpPr>
          <p:nvPr>
            <p:ph type="sldNum" sz="quarter" idx="12"/>
          </p:nvPr>
        </p:nvSpPr>
        <p:spPr>
          <a:xfrm>
            <a:off x="8339138" y="877888"/>
            <a:ext cx="733425" cy="150812"/>
          </a:xfrm>
        </p:spPr>
        <p:txBody>
          <a:bodyPr/>
          <a:lstStyle>
            <a:lvl1pPr>
              <a:defRPr smtClean="0"/>
            </a:lvl1pPr>
          </a:lstStyle>
          <a:p>
            <a:pPr>
              <a:defRPr/>
            </a:pPr>
            <a:fld id="{7B93E55C-A662-4067-BE20-A4D82E579A38}"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331913"/>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27/10/2022</a:t>
            </a:r>
            <a:endParaRPr lang="en-US" dirty="0"/>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(18CSP301L) MINOR PROJECT III - SECOND REVIEW</a:t>
            </a:r>
            <a:endParaRPr lang="en-US" dirty="0"/>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defRPr>
            </a:lvl1pPr>
          </a:lstStyle>
          <a:p>
            <a:pPr>
              <a:defRPr/>
            </a:pPr>
            <a:fld id="{D78D2778-B29C-49DB-A26C-44F5760A33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1" r:id="rId2"/>
    <p:sldLayoutId id="2147484017" r:id="rId3"/>
    <p:sldLayoutId id="2147484012" r:id="rId4"/>
    <p:sldLayoutId id="2147484013" r:id="rId5"/>
    <p:sldLayoutId id="2147484014" r:id="rId6"/>
    <p:sldLayoutId id="2147484018" r:id="rId7"/>
    <p:sldLayoutId id="2147484019" r:id="rId8"/>
    <p:sldLayoutId id="2147484020" r:id="rId9"/>
    <p:sldLayoutId id="2147484015" r:id="rId10"/>
    <p:sldLayoutId id="2147484021" r:id="rId11"/>
  </p:sldLayoutIdLst>
  <p:hf hdr="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ngimg.com/download/66675"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0"/>
            <a:ext cx="8991600" cy="938297"/>
          </a:xfrm>
        </p:spPr>
        <p:txBody>
          <a:bodyPr>
            <a:noAutofit/>
          </a:bodyPr>
          <a:lstStyle/>
          <a:p>
            <a:pPr algn="ctr"/>
            <a:r>
              <a:rPr lang="en-US" sz="3200" dirty="0">
                <a:solidFill>
                  <a:schemeClr val="accent1">
                    <a:satMod val="150000"/>
                  </a:schemeClr>
                </a:solidFill>
                <a:latin typeface="Times New Roman" pitchFamily="18" charset="0"/>
                <a:cs typeface="Times New Roman" pitchFamily="18" charset="0"/>
              </a:rPr>
              <a:t>HEART DISEASE PREDICTION</a:t>
            </a:r>
          </a:p>
        </p:txBody>
      </p:sp>
      <p:sp>
        <p:nvSpPr>
          <p:cNvPr id="9219" name="Slide Number Placeholder 6"/>
          <p:cNvSpPr>
            <a:spLocks noGrp="1" noChangeArrowheads="1"/>
          </p:cNvSpPr>
          <p:nvPr>
            <p:ph type="sldNum" sz="quarter" idx="12"/>
          </p:nvPr>
        </p:nvSpPr>
        <p:spPr bwMode="auto">
          <a:noFill/>
          <a:ln>
            <a:miter lim="800000"/>
            <a:headEnd/>
            <a:tailEnd/>
          </a:ln>
        </p:spPr>
        <p:txBody>
          <a:bodyPr/>
          <a:lstStyle/>
          <a:p>
            <a:pPr>
              <a:lnSpc>
                <a:spcPct val="90000"/>
              </a:lnSpc>
            </a:pPr>
            <a:fld id="{089DB55B-AF57-424A-AA3C-DDAA088D3F76}" type="slidenum">
              <a:rPr lang="en-US" altLang="en-US" sz="1100"/>
              <a:pPr>
                <a:lnSpc>
                  <a:spcPct val="90000"/>
                </a:lnSpc>
              </a:pPr>
              <a:t>1</a:t>
            </a:fld>
            <a:endParaRPr lang="en-US" altLang="en-US" sz="1100"/>
          </a:p>
        </p:txBody>
      </p:sp>
      <p:sp>
        <p:nvSpPr>
          <p:cNvPr id="7" name="TextBox 4"/>
          <p:cNvSpPr txBox="1">
            <a:spLocks noChangeArrowheads="1"/>
          </p:cNvSpPr>
          <p:nvPr/>
        </p:nvSpPr>
        <p:spPr bwMode="auto">
          <a:xfrm>
            <a:off x="685800" y="1504950"/>
            <a:ext cx="7772400" cy="3170099"/>
          </a:xfrm>
          <a:prstGeom prst="rect">
            <a:avLst/>
          </a:prstGeom>
          <a:noFill/>
          <a:ln w="9525">
            <a:noFill/>
            <a:miter lim="800000"/>
            <a:headEnd/>
            <a:tailEnd/>
          </a:ln>
        </p:spPr>
        <p:txBody>
          <a:bodyPr wrap="square">
            <a:spAutoFit/>
          </a:bodyPr>
          <a:lstStyle/>
          <a:p>
            <a:r>
              <a:rPr lang="en-IN" altLang="en-US" dirty="0"/>
              <a:t>Name of the Candidates	     :  MOHESHWARAN S</a:t>
            </a:r>
          </a:p>
          <a:p>
            <a:r>
              <a:rPr lang="en-IN" altLang="en-US" dirty="0"/>
              <a:t>                                                   PRIYADHARSAN K </a:t>
            </a:r>
          </a:p>
          <a:p>
            <a:r>
              <a:rPr lang="en-IN" altLang="en-US" dirty="0"/>
              <a:t>                                                   RAAJ GANESH S S</a:t>
            </a:r>
          </a:p>
          <a:p>
            <a:r>
              <a:rPr lang="en-IN" altLang="en-US" dirty="0"/>
              <a:t>                                                  </a:t>
            </a:r>
          </a:p>
          <a:p>
            <a:r>
              <a:rPr lang="en-IN" altLang="en-US" dirty="0"/>
              <a:t>Register Numbers	    :   20BCB4022	</a:t>
            </a:r>
          </a:p>
          <a:p>
            <a:r>
              <a:rPr lang="en-IN" altLang="en-US" dirty="0"/>
              <a:t>                                                   20BCB4030 </a:t>
            </a:r>
          </a:p>
          <a:p>
            <a:r>
              <a:rPr lang="en-IN" altLang="en-US" dirty="0"/>
              <a:t>                                                   20BCB4031 </a:t>
            </a:r>
          </a:p>
          <a:p>
            <a:r>
              <a:rPr lang="en-IN" altLang="en-US" dirty="0"/>
              <a:t>                                                   </a:t>
            </a:r>
          </a:p>
          <a:p>
            <a:r>
              <a:rPr lang="en-IN" altLang="en-US" dirty="0"/>
              <a:t>	 </a:t>
            </a:r>
          </a:p>
          <a:p>
            <a:r>
              <a:rPr lang="en-IN" altLang="en-US" dirty="0"/>
              <a:t>		</a:t>
            </a:r>
          </a:p>
          <a:p>
            <a:r>
              <a:rPr lang="en-IN" altLang="en-US" sz="2000" dirty="0"/>
              <a:t>	</a:t>
            </a:r>
          </a:p>
        </p:txBody>
      </p:sp>
      <p:sp>
        <p:nvSpPr>
          <p:cNvPr id="8" name="TextBox 5"/>
          <p:cNvSpPr txBox="1">
            <a:spLocks noChangeArrowheads="1"/>
          </p:cNvSpPr>
          <p:nvPr/>
        </p:nvSpPr>
        <p:spPr bwMode="auto">
          <a:xfrm>
            <a:off x="609600" y="4084757"/>
            <a:ext cx="8153400" cy="923330"/>
          </a:xfrm>
          <a:prstGeom prst="rect">
            <a:avLst/>
          </a:prstGeom>
          <a:noFill/>
          <a:ln w="9525">
            <a:noFill/>
            <a:miter lim="800000"/>
            <a:headEnd/>
            <a:tailEnd/>
          </a:ln>
        </p:spPr>
        <p:txBody>
          <a:bodyPr wrap="square">
            <a:spAutoFit/>
          </a:bodyPr>
          <a:lstStyle/>
          <a:p>
            <a:r>
              <a:rPr lang="en-IN" altLang="en-US" dirty="0"/>
              <a:t> Name of the  Supervisor 	      :  </a:t>
            </a:r>
            <a:r>
              <a:rPr lang="en-IN" altLang="en-US" dirty="0" err="1"/>
              <a:t>Mrs.V.BANUPRIYA</a:t>
            </a:r>
            <a:r>
              <a:rPr lang="en-IN" altLang="en-US" dirty="0"/>
              <a:t>  AP/CSBS</a:t>
            </a:r>
          </a:p>
          <a:p>
            <a:r>
              <a:rPr lang="en-IN" altLang="en-US" dirty="0"/>
              <a:t>      with Designation 	</a:t>
            </a:r>
          </a:p>
          <a:p>
            <a:r>
              <a:rPr lang="en-I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 Modules in Project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10</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IN" sz="2000" dirty="0">
                <a:latin typeface="Times New Roman" panose="02020603050405020304" pitchFamily="18" charset="0"/>
                <a:cs typeface="Times New Roman" panose="02020603050405020304" pitchFamily="18" charset="0"/>
              </a:rPr>
              <a:t>Attribute Selection</a:t>
            </a:r>
          </a:p>
          <a:p>
            <a:pPr marL="119062" indent="0">
              <a:buFont typeface="Wingdings 2" pitchFamily="18" charset="2"/>
              <a:buNone/>
            </a:pPr>
            <a:endParaRPr lang="en-US" sz="2000" dirty="0">
              <a:latin typeface="Times New Roman" pitchFamily="18" charset="0"/>
              <a:cs typeface="Times New Roman" pitchFamily="18" charset="0"/>
            </a:endParaRPr>
          </a:p>
          <a:p>
            <a:r>
              <a:rPr lang="en-US" altLang="en-US" sz="2000" dirty="0">
                <a:latin typeface="Times New Roman" panose="02020603050405020304" pitchFamily="18" charset="0"/>
                <a:cs typeface="Times New Roman" panose="02020603050405020304" pitchFamily="18" charset="0"/>
              </a:rPr>
              <a:t>Analysis of Algorithm</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Heart Disease Prediction</a:t>
            </a:r>
          </a:p>
          <a:p>
            <a:endParaRPr lang="en-US" altLang="en-US" sz="2000" dirty="0">
              <a:solidFill>
                <a:srgbClr val="0000FF"/>
              </a:solidFill>
            </a:endParaRPr>
          </a:p>
          <a:p>
            <a:pPr marL="119062" indent="0">
              <a:buFont typeface="Wingdings 2" pitchFamily="18" charset="2"/>
              <a:buNone/>
            </a:pPr>
            <a:endParaRPr lang="en-US" altLang="en-US" sz="20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Summary of Attribute Selection</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11</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r>
              <a:rPr lang="en-US" sz="1800">
                <a:latin typeface="Times New Roman" panose="02020603050405020304" pitchFamily="18" charset="0"/>
                <a:cs typeface="Times New Roman" panose="02020603050405020304" pitchFamily="18" charset="0"/>
              </a:rPr>
              <a:t>Attribute or Feature selection includes the selection of appropriate attributes for the prediction system. </a:t>
            </a:r>
          </a:p>
          <a:p>
            <a:pPr marL="119062" indent="0" algn="just">
              <a:buFont typeface="Wingdings 2" pitchFamily="18" charset="2"/>
              <a:buNone/>
            </a:pP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This is used to increase the efficiency of the system. </a:t>
            </a:r>
          </a:p>
          <a:p>
            <a:pPr marL="119062" indent="0" algn="just">
              <a:buFont typeface="Wingdings 2" pitchFamily="18" charset="2"/>
              <a:buNone/>
            </a:pP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Various attributes of the patient like gender, age, cerebral palsy, cholesterol,</a:t>
            </a:r>
          </a:p>
          <a:p>
            <a:pPr marL="119062" indent="0" algn="just">
              <a:buFont typeface="Wingdings 2" pitchFamily="18" charset="2"/>
              <a:buNone/>
            </a:pPr>
            <a:r>
              <a:rPr lang="en-US" sz="1800">
                <a:latin typeface="Times New Roman" panose="02020603050405020304" pitchFamily="18" charset="0"/>
                <a:cs typeface="Times New Roman" panose="02020603050405020304" pitchFamily="18" charset="0"/>
              </a:rPr>
              <a:t>      restecg etc.. are selected for the prediction.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Autofit/>
          </a:bodyPr>
          <a:lstStyle/>
          <a:p>
            <a:pPr>
              <a:defRPr/>
            </a:pPr>
            <a:r>
              <a:rPr lang="en-US" altLang="en-US" sz="4300" dirty="0">
                <a:solidFill>
                  <a:srgbClr val="FFC000"/>
                </a:solidFill>
              </a:rPr>
              <a:t>Summary of Analysis of Algorithm</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12</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1800" dirty="0">
                <a:latin typeface="Times New Roman" panose="02020603050405020304" pitchFamily="18" charset="0"/>
                <a:cs typeface="Times New Roman" panose="02020603050405020304" pitchFamily="18" charset="0"/>
              </a:rPr>
              <a:t>Various machine learning algorithms like SVM,  Linear Regression, Decision Tree, Random Forest, Logistic Regression and Gradient Boosting are used for classification.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By comparative analysis which is performed among algorithms and concluded that Logistic Regression gives more accuracy.</a:t>
            </a:r>
            <a:endParaRPr lang="en-US" altLang="en-US" sz="18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6246" y="62956"/>
            <a:ext cx="8768316" cy="892176"/>
          </a:xfrm>
        </p:spPr>
        <p:txBody>
          <a:bodyPr>
            <a:noAutofit/>
          </a:bodyPr>
          <a:lstStyle/>
          <a:p>
            <a:pPr>
              <a:defRPr/>
            </a:pPr>
            <a:r>
              <a:rPr lang="en-US" altLang="en-US" sz="4100" dirty="0">
                <a:solidFill>
                  <a:srgbClr val="FFC000"/>
                </a:solidFill>
              </a:rPr>
              <a:t>Summary of Heart disease prediction</a:t>
            </a:r>
          </a:p>
        </p:txBody>
      </p:sp>
      <p:sp>
        <p:nvSpPr>
          <p:cNvPr id="17411" name="Rectangle 3"/>
          <p:cNvSpPr>
            <a:spLocks noGrp="1"/>
          </p:cNvSpPr>
          <p:nvPr>
            <p:ph type="body" idx="1"/>
          </p:nvPr>
        </p:nvSpPr>
        <p:spPr>
          <a:xfrm>
            <a:off x="533400" y="1560513"/>
            <a:ext cx="8229600" cy="3297237"/>
          </a:xfrm>
        </p:spPr>
        <p:txBody>
          <a:bodyPr/>
          <a:lstStyle/>
          <a:p>
            <a:r>
              <a:rPr lang="en-US" altLang="en-US" sz="1800" dirty="0">
                <a:latin typeface="Times New Roman" panose="02020603050405020304" pitchFamily="18" charset="0"/>
                <a:cs typeface="Times New Roman" panose="02020603050405020304" pitchFamily="18" charset="0"/>
              </a:rPr>
              <a:t>Through this, the outcome of the </a:t>
            </a:r>
            <a:r>
              <a:rPr lang="en-US" altLang="en-US" sz="1800">
                <a:latin typeface="Times New Roman" panose="02020603050405020304" pitchFamily="18" charset="0"/>
                <a:cs typeface="Times New Roman" panose="02020603050405020304" pitchFamily="18" charset="0"/>
              </a:rPr>
              <a:t>project will be </a:t>
            </a:r>
            <a:r>
              <a:rPr lang="en-US" altLang="en-US" sz="1800" dirty="0">
                <a:latin typeface="Times New Roman" panose="02020603050405020304" pitchFamily="18" charset="0"/>
                <a:cs typeface="Times New Roman" panose="02020603050405020304" pitchFamily="18" charset="0"/>
              </a:rPr>
              <a:t>predicted</a:t>
            </a:r>
          </a:p>
          <a:p>
            <a:pPr marL="119062" indent="0">
              <a:buNone/>
            </a:pP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Whether the person having heart disease or not</a:t>
            </a: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chor="ctr" anchorCtr="1">
            <a:noAutofit/>
          </a:bodyPr>
          <a:lstStyle/>
          <a:p>
            <a:pPr algn="ctr">
              <a:defRPr/>
            </a:pPr>
            <a:r>
              <a:rPr lang="en-US" altLang="en-US" sz="3500" dirty="0">
                <a:solidFill>
                  <a:srgbClr val="FFC000"/>
                </a:solidFill>
              </a:rPr>
              <a:t>Software &amp; Hardware Requirements  Specification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14</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r>
              <a:rPr lang="en-US" sz="1800" dirty="0">
                <a:latin typeface="Times New Roman" pitchFamily="18" charset="0"/>
                <a:cs typeface="Times New Roman" pitchFamily="18" charset="0"/>
              </a:rPr>
              <a:t>HARDWARE REQUIREMENT</a:t>
            </a:r>
          </a:p>
          <a:p>
            <a:pPr marL="119062" indent="0" algn="just">
              <a:buFont typeface="Wingdings 2" pitchFamily="18" charset="2"/>
              <a:buNone/>
            </a:pP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System – i3 processor</a:t>
            </a:r>
          </a:p>
          <a:p>
            <a:pPr marL="119062" indent="0" algn="just">
              <a:buFont typeface="Wingdings 2" pitchFamily="18" charset="2"/>
              <a:buNone/>
            </a:pPr>
            <a:r>
              <a:rPr lang="en-US" sz="1800" dirty="0">
                <a:latin typeface="Times New Roman" pitchFamily="18" charset="0"/>
                <a:cs typeface="Times New Roman" pitchFamily="18" charset="0"/>
              </a:rPr>
              <a:t>               RAM – 4GB</a:t>
            </a:r>
          </a:p>
          <a:p>
            <a:pPr marL="119062" indent="0" algn="just">
              <a:buFont typeface="Wingdings 2" pitchFamily="18" charset="2"/>
              <a:buNone/>
            </a:pPr>
            <a:r>
              <a:rPr lang="en-US" sz="1800" dirty="0">
                <a:latin typeface="Times New Roman" pitchFamily="18" charset="0"/>
                <a:cs typeface="Times New Roman" pitchFamily="18" charset="0"/>
              </a:rPr>
              <a:t>               Hard Disk – 500 GB</a:t>
            </a:r>
          </a:p>
          <a:p>
            <a:pPr marL="119062" indent="0" algn="just">
              <a:buFont typeface="Wingdings 2" pitchFamily="18" charset="2"/>
              <a:buNone/>
            </a:pPr>
            <a:endParaRPr lang="en-US" sz="1800" dirty="0">
              <a:latin typeface="Times New Roman" pitchFamily="18" charset="0"/>
              <a:cs typeface="Times New Roman" pitchFamily="18" charset="0"/>
            </a:endParaRPr>
          </a:p>
          <a:p>
            <a:r>
              <a:rPr lang="en-US" altLang="en-US" sz="1800" dirty="0">
                <a:latin typeface="Times New Roman" panose="02020603050405020304" pitchFamily="18" charset="0"/>
                <a:cs typeface="Times New Roman" panose="02020603050405020304" pitchFamily="18" charset="0"/>
              </a:rPr>
              <a:t>SOFTWARE REQUIREMENT</a:t>
            </a:r>
          </a:p>
          <a:p>
            <a:pPr marL="119062" indent="0">
              <a:buFont typeface="Wingdings 2" pitchFamily="18" charset="2"/>
              <a:buNone/>
            </a:pPr>
            <a:r>
              <a:rPr lang="en-US" altLang="en-US" sz="1800" dirty="0">
                <a:latin typeface="Times New Roman" panose="02020603050405020304" pitchFamily="18" charset="0"/>
                <a:cs typeface="Times New Roman" panose="02020603050405020304" pitchFamily="18" charset="0"/>
              </a:rPr>
              <a:t>                Operating System – Windows 10</a:t>
            </a:r>
          </a:p>
          <a:p>
            <a:pPr marL="119062" indent="0">
              <a:buFont typeface="Wingdings 2" pitchFamily="18" charset="2"/>
              <a:buNone/>
            </a:pPr>
            <a:r>
              <a:rPr lang="en-US" altLang="en-US" sz="1800" dirty="0">
                <a:latin typeface="Times New Roman" panose="02020603050405020304" pitchFamily="18" charset="0"/>
                <a:cs typeface="Times New Roman" panose="02020603050405020304" pitchFamily="18" charset="0"/>
              </a:rPr>
              <a:t>                Coding language – Python 3.8   </a:t>
            </a:r>
          </a:p>
          <a:p>
            <a:pPr marL="119062" indent="0">
              <a:buFont typeface="Wingdings 2" pitchFamily="18" charset="2"/>
              <a:buNone/>
            </a:pPr>
            <a:r>
              <a:rPr lang="en-US" altLang="en-US" sz="1800" dirty="0">
                <a:latin typeface="Times New Roman" panose="02020603050405020304" pitchFamily="18" charset="0"/>
                <a:cs typeface="Times New Roman" panose="02020603050405020304" pitchFamily="18" charset="0"/>
              </a:rPr>
              <a:t>                Web Framework - </a:t>
            </a:r>
            <a:r>
              <a:rPr lang="en-US" altLang="en-US" sz="1800" dirty="0" err="1">
                <a:latin typeface="Times New Roman" panose="02020603050405020304" pitchFamily="18" charset="0"/>
                <a:cs typeface="Times New Roman" panose="02020603050405020304" pitchFamily="18" charset="0"/>
              </a:rPr>
              <a:t>Tkinter</a:t>
            </a:r>
            <a:endParaRPr lang="en-US" altLang="en-US" sz="1800" dirty="0">
              <a:latin typeface="Times New Roman" panose="02020603050405020304" pitchFamily="18" charset="0"/>
              <a:cs typeface="Times New Roman" panose="02020603050405020304" pitchFamily="18" charset="0"/>
            </a:endParaRPr>
          </a:p>
          <a:p>
            <a:pPr marL="119062" indent="0">
              <a:buFont typeface="Wingdings 2" pitchFamily="18" charset="2"/>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57150"/>
            <a:ext cx="9144000" cy="939546"/>
          </a:xfrm>
        </p:spPr>
        <p:txBody>
          <a:bodyPr>
            <a:normAutofit/>
          </a:bodyPr>
          <a:lstStyle/>
          <a:p>
            <a:pPr algn="ctr">
              <a:defRPr/>
            </a:pPr>
            <a:r>
              <a:rPr lang="en-US" altLang="en-US" sz="3500" dirty="0">
                <a:solidFill>
                  <a:srgbClr val="FFC000"/>
                </a:solidFill>
                <a:latin typeface="Times New Roman" panose="02020603050405020304" pitchFamily="18" charset="0"/>
                <a:cs typeface="Times New Roman" panose="02020603050405020304" pitchFamily="18" charset="0"/>
              </a:rPr>
              <a:t>Implementation of Attribute Selection </a:t>
            </a:r>
            <a:r>
              <a:rPr lang="en-US" altLang="en-US" sz="3500" dirty="0">
                <a:solidFill>
                  <a:srgbClr val="FFC000"/>
                </a:solidFill>
              </a:rPr>
              <a:t>Module</a:t>
            </a:r>
          </a:p>
        </p:txBody>
      </p:sp>
      <p:sp>
        <p:nvSpPr>
          <p:cNvPr id="22531" name="Rectangle 3"/>
          <p:cNvSpPr>
            <a:spLocks noGrp="1"/>
          </p:cNvSpPr>
          <p:nvPr>
            <p:ph type="body"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15</a:t>
            </a:fld>
            <a:endParaRPr lang="en-US" alt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1852" r="36775" b="7037"/>
          <a:stretch/>
        </p:blipFill>
        <p:spPr>
          <a:xfrm>
            <a:off x="685800" y="1192953"/>
            <a:ext cx="7772400" cy="3505200"/>
          </a:xfrm>
          <a:prstGeom prst="rect">
            <a:avLst/>
          </a:prstGeom>
        </p:spPr>
      </p:pic>
    </p:spTree>
    <p:extLst>
      <p:ext uri="{BB962C8B-B14F-4D97-AF65-F5344CB8AC3E}">
        <p14:creationId xmlns:p14="http://schemas.microsoft.com/office/powerpoint/2010/main" val="16457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82612" y="99446"/>
            <a:ext cx="8408988" cy="939546"/>
          </a:xfrm>
        </p:spPr>
        <p:txBody>
          <a:bodyPr>
            <a:noAutofit/>
          </a:bodyPr>
          <a:lstStyle/>
          <a:p>
            <a:pPr algn="ctr">
              <a:defRPr/>
            </a:pPr>
            <a:r>
              <a:rPr lang="en-US" altLang="en-US" sz="3500" dirty="0">
                <a:solidFill>
                  <a:srgbClr val="FFC000"/>
                </a:solidFill>
                <a:latin typeface="Times New Roman" panose="02020603050405020304" pitchFamily="18" charset="0"/>
                <a:cs typeface="Times New Roman" panose="02020603050405020304" pitchFamily="18" charset="0"/>
              </a:rPr>
              <a:t>Implementation of Analysis of Algorithm Module</a:t>
            </a:r>
          </a:p>
        </p:txBody>
      </p:sp>
      <p:sp>
        <p:nvSpPr>
          <p:cNvPr id="22531" name="Rectangle 3"/>
          <p:cNvSpPr>
            <a:spLocks noGrp="1"/>
          </p:cNvSpPr>
          <p:nvPr>
            <p:ph type="body"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16</a:t>
            </a:fld>
            <a:endParaRPr lang="en-US" alt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07" b="4074"/>
          <a:stretch/>
        </p:blipFill>
        <p:spPr>
          <a:xfrm>
            <a:off x="331787" y="1112229"/>
            <a:ext cx="8480425" cy="3745521"/>
          </a:xfrm>
          <a:prstGeom prst="rect">
            <a:avLst/>
          </a:prstGeom>
        </p:spPr>
      </p:pic>
      <p:sp>
        <p:nvSpPr>
          <p:cNvPr id="3" name="Date Placeholder 2">
            <a:extLst>
              <a:ext uri="{FF2B5EF4-FFF2-40B4-BE49-F238E27FC236}">
                <a16:creationId xmlns:a16="http://schemas.microsoft.com/office/drawing/2014/main" id="{26B76FB5-035C-C64F-EE34-58B16BBE11DB}"/>
              </a:ext>
            </a:extLst>
          </p:cNvPr>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77414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6" name="Rectangle 3"/>
          <p:cNvSpPr txBox="1">
            <a:spLocks/>
          </p:cNvSpPr>
          <p:nvPr/>
        </p:nvSpPr>
        <p:spPr bwMode="auto">
          <a:xfrm>
            <a:off x="457200" y="1200150"/>
            <a:ext cx="8229600" cy="2895600"/>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 typeface="Wingdings 2" pitchFamily="18" charset="2"/>
              <a:buNone/>
            </a:pPr>
            <a:endParaRPr lang="en-US" sz="1200">
              <a:latin typeface="Times New Roman" pitchFamily="18" charset="0"/>
              <a:cs typeface="Times New Roman" pitchFamily="18" charset="0"/>
            </a:endParaRPr>
          </a:p>
          <a:p>
            <a:pPr>
              <a:spcBef>
                <a:spcPct val="30000"/>
              </a:spcBef>
              <a:spcAft>
                <a:spcPct val="30000"/>
              </a:spcAft>
            </a:pPr>
            <a:r>
              <a:rPr lang="en-US" altLang="en-US" sz="1800">
                <a:latin typeface="Times New Roman" pitchFamily="18" charset="0"/>
                <a:cs typeface="Times New Roman" pitchFamily="18" charset="0"/>
              </a:rPr>
              <a:t>Heart disease is one of the major concerns for society today.</a:t>
            </a:r>
          </a:p>
          <a:p>
            <a:pPr>
              <a:spcBef>
                <a:spcPct val="30000"/>
              </a:spcBef>
              <a:spcAft>
                <a:spcPct val="30000"/>
              </a:spcAft>
            </a:pPr>
            <a:r>
              <a:rPr lang="en-US" altLang="en-US" sz="1800">
                <a:latin typeface="Times New Roman" pitchFamily="18" charset="0"/>
                <a:cs typeface="Times New Roman" pitchFamily="18" charset="0"/>
              </a:rPr>
              <a:t>It is difficult to manually determine the odds of getting heart disease based on risk factors. </a:t>
            </a:r>
          </a:p>
          <a:p>
            <a:pPr>
              <a:spcBef>
                <a:spcPct val="30000"/>
              </a:spcBef>
              <a:spcAft>
                <a:spcPct val="30000"/>
              </a:spcAft>
            </a:pPr>
            <a:r>
              <a:rPr lang="en-US" altLang="en-US" sz="1800">
                <a:latin typeface="Times New Roman" pitchFamily="18" charset="0"/>
                <a:cs typeface="Times New Roman" pitchFamily="18" charset="0"/>
              </a:rPr>
              <a:t>However, machine learning techniques are useful to predict the output from existing data.</a:t>
            </a:r>
            <a:endParaRPr lang="en-US" alt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EA6F549A-682A-65FC-8E59-BE37E4EF11FF}"/>
              </a:ext>
            </a:extLst>
          </p:cNvPr>
          <p:cNvSpPr txBox="1"/>
          <p:nvPr/>
        </p:nvSpPr>
        <p:spPr>
          <a:xfrm flipH="1">
            <a:off x="1409700" y="3726418"/>
            <a:ext cx="6515100" cy="369332"/>
          </a:xfrm>
          <a:prstGeom prst="rect">
            <a:avLst/>
          </a:prstGeom>
          <a:noFill/>
        </p:spPr>
        <p:txBody>
          <a:bodyPr wrap="square" rtlCol="0">
            <a:spAutoFit/>
          </a:bodyPr>
          <a:lstStyle/>
          <a:p>
            <a:r>
              <a:rPr lang="en-IN" b="1" dirty="0"/>
              <a:t>“Remember that prediction is far much better than cure!!”</a:t>
            </a:r>
          </a:p>
        </p:txBody>
      </p:sp>
    </p:spTree>
    <p:extLst>
      <p:ext uri="{BB962C8B-B14F-4D97-AF65-F5344CB8AC3E}">
        <p14:creationId xmlns:p14="http://schemas.microsoft.com/office/powerpoint/2010/main" val="68638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pic>
        <p:nvPicPr>
          <p:cNvPr id="7" name="Picture 6">
            <a:extLst>
              <a:ext uri="{FF2B5EF4-FFF2-40B4-BE49-F238E27FC236}">
                <a16:creationId xmlns:a16="http://schemas.microsoft.com/office/drawing/2014/main" id="{BB6C840F-6953-0C63-7998-1F7CFD086B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265" y="1428750"/>
            <a:ext cx="9144000" cy="2880986"/>
          </a:xfrm>
          <a:prstGeom prst="rect">
            <a:avLst/>
          </a:prstGeom>
        </p:spPr>
      </p:pic>
    </p:spTree>
    <p:extLst>
      <p:ext uri="{BB962C8B-B14F-4D97-AF65-F5344CB8AC3E}">
        <p14:creationId xmlns:p14="http://schemas.microsoft.com/office/powerpoint/2010/main" val="13165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C6A013-7BD3-3D50-9716-2851EACBA8DE}"/>
              </a:ext>
            </a:extLst>
          </p:cNvPr>
          <p:cNvSpPr>
            <a:spLocks noGrp="1"/>
          </p:cNvSpPr>
          <p:nvPr>
            <p:ph type="title"/>
          </p:nvPr>
        </p:nvSpPr>
        <p:spPr>
          <a:xfrm>
            <a:off x="2895600" y="116586"/>
            <a:ext cx="5791200" cy="939546"/>
          </a:xfrm>
        </p:spPr>
        <p:txBody>
          <a:bodyPr/>
          <a:lstStyle/>
          <a:p>
            <a:r>
              <a:rPr lang="en-IN" dirty="0"/>
              <a:t>Introduction</a:t>
            </a:r>
          </a:p>
        </p:txBody>
      </p:sp>
      <p:sp>
        <p:nvSpPr>
          <p:cNvPr id="9" name="Content Placeholder 8">
            <a:extLst>
              <a:ext uri="{FF2B5EF4-FFF2-40B4-BE49-F238E27FC236}">
                <a16:creationId xmlns:a16="http://schemas.microsoft.com/office/drawing/2014/main" id="{FF7AEE9F-97A3-B18E-D241-068A690397EE}"/>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According to the World Health Organization, every year 12 million deaths occur worldwide due to Heart Disease.</a:t>
            </a:r>
          </a:p>
          <a:p>
            <a:r>
              <a:rPr lang="en-IN" sz="1800" dirty="0">
                <a:latin typeface="Times New Roman" panose="02020603050405020304" pitchFamily="18" charset="0"/>
                <a:cs typeface="Times New Roman" panose="02020603050405020304" pitchFamily="18" charset="0"/>
              </a:rPr>
              <a:t>The early diagnosis of heart disease plays a vital role in making decisions on lifestyle changes in high-risk patients and in turn reduces the complications.</a:t>
            </a:r>
          </a:p>
          <a:p>
            <a:r>
              <a:rPr lang="en-IN" sz="1800" dirty="0">
                <a:latin typeface="Times New Roman" panose="02020603050405020304" pitchFamily="18" charset="0"/>
                <a:cs typeface="Times New Roman" panose="02020603050405020304" pitchFamily="18" charset="0"/>
              </a:rPr>
              <a:t>Machine learning proves to be effective in assisting in making decisions and predictions from the large quantity of data produced by the health care industry. This project aims to predict future Heart Disease by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data of patients which classifies whether they have heart disease or not using machine-learning algorithm.</a:t>
            </a:r>
          </a:p>
          <a:p>
            <a:r>
              <a:rPr lang="en-IN" sz="1800" dirty="0">
                <a:latin typeface="Times New Roman" panose="02020603050405020304" pitchFamily="18" charset="0"/>
                <a:cs typeface="Times New Roman" panose="02020603050405020304" pitchFamily="18" charset="0"/>
              </a:rPr>
              <a:t>By collecting the data from various sources, classifying them under suitable headings &amp; finally analysing to extract the desired data we can say that this technique can be very well adapted to do the prediction of heart disease.</a:t>
            </a:r>
            <a:endParaRPr lang="en-US"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A57EC32-651D-00D0-8AD1-B68A93D02168}"/>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C6907959-A542-8919-A5F3-083A9EC0DB55}"/>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07924864-8DE2-A775-C2B5-C161C38A614F}"/>
              </a:ext>
            </a:extLst>
          </p:cNvPr>
          <p:cNvSpPr>
            <a:spLocks noGrp="1"/>
          </p:cNvSpPr>
          <p:nvPr>
            <p:ph type="sldNum" sz="quarter" idx="12"/>
          </p:nvPr>
        </p:nvSpPr>
        <p:spPr/>
        <p:txBody>
          <a:bodyPr/>
          <a:lstStyle/>
          <a:p>
            <a:pPr>
              <a:defRPr/>
            </a:pPr>
            <a:fld id="{DB554FDC-F986-4516-81A3-5CBC9634E9C1}" type="slidenum">
              <a:rPr lang="en-US" altLang="en-US" smtClean="0"/>
              <a:pPr>
                <a:defRPr/>
              </a:pPr>
              <a:t>2</a:t>
            </a:fld>
            <a:endParaRPr lang="en-US" altLang="en-US"/>
          </a:p>
        </p:txBody>
      </p:sp>
    </p:spTree>
    <p:extLst>
      <p:ext uri="{BB962C8B-B14F-4D97-AF65-F5344CB8AC3E}">
        <p14:creationId xmlns:p14="http://schemas.microsoft.com/office/powerpoint/2010/main" val="28008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5FE0-8DC4-60C1-2798-84CF72A35245}"/>
              </a:ext>
            </a:extLst>
          </p:cNvPr>
          <p:cNvSpPr>
            <a:spLocks noGrp="1"/>
          </p:cNvSpPr>
          <p:nvPr>
            <p:ph type="title"/>
          </p:nvPr>
        </p:nvSpPr>
        <p:spPr>
          <a:xfrm>
            <a:off x="1981200" y="95704"/>
            <a:ext cx="5181600" cy="939546"/>
          </a:xfrm>
        </p:spPr>
        <p:txBody>
          <a:bodyPr/>
          <a:lstStyle/>
          <a:p>
            <a:r>
              <a:rPr lang="en-IN" dirty="0"/>
              <a:t>Problem Statement</a:t>
            </a:r>
          </a:p>
        </p:txBody>
      </p:sp>
      <p:sp>
        <p:nvSpPr>
          <p:cNvPr id="3" name="Content Placeholder 2">
            <a:extLst>
              <a:ext uri="{FF2B5EF4-FFF2-40B4-BE49-F238E27FC236}">
                <a16:creationId xmlns:a16="http://schemas.microsoft.com/office/drawing/2014/main" id="{2F927CA5-C95C-0E8E-46E4-C172B2CE7C5B}"/>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The major challenge in heart disease is its detection. There are instruments available which can predict heart disease but either it are expensive or are not efficient  to calculate chance of heart disease in human. Early detection of cardiac diseases can decrease the mortality rate and overall complications. However, it is not possible to monitor patients everyday in all cases accurately and consultation of a patient for 24 hours by a doctor is not available since it requires more sapience, time and expertise. Since we have a good amount of data in today’s world, we can use various machine learning algorithms to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the data for hidden patterns. The hidden patterns can be used for health diagnosis in medicinal data.</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422773-BE42-5728-DCB6-E6F2565825D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11E28ED-C080-794C-DE33-DC1D919641D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EE12C6F9-E319-5B10-C290-6433DAC4C109}"/>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Tree>
    <p:extLst>
      <p:ext uri="{BB962C8B-B14F-4D97-AF65-F5344CB8AC3E}">
        <p14:creationId xmlns:p14="http://schemas.microsoft.com/office/powerpoint/2010/main" val="248217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BE1D-F952-79C7-949C-A10451AB3E08}"/>
              </a:ext>
            </a:extLst>
          </p:cNvPr>
          <p:cNvSpPr>
            <a:spLocks noGrp="1"/>
          </p:cNvSpPr>
          <p:nvPr>
            <p:ph type="title"/>
          </p:nvPr>
        </p:nvSpPr>
        <p:spPr>
          <a:xfrm>
            <a:off x="3200400" y="116586"/>
            <a:ext cx="5486400" cy="939546"/>
          </a:xfrm>
        </p:spPr>
        <p:txBody>
          <a:bodyPr/>
          <a:lstStyle/>
          <a:p>
            <a:r>
              <a:rPr lang="en-IN" dirty="0"/>
              <a:t>Abstract</a:t>
            </a:r>
          </a:p>
        </p:txBody>
      </p:sp>
      <p:sp>
        <p:nvSpPr>
          <p:cNvPr id="3" name="Content Placeholder 2">
            <a:extLst>
              <a:ext uri="{FF2B5EF4-FFF2-40B4-BE49-F238E27FC236}">
                <a16:creationId xmlns:a16="http://schemas.microsoft.com/office/drawing/2014/main" id="{A12262AB-269E-1AE3-53A0-442792D5BFE8}"/>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Machine Learning is used across many ranges around the world. Machine Learning can play an Essential role in predicting presence/absence of locomotors disorders, Heart diseases and more. Such information, if predicted well in advance, can provide important intuitions to doctors who can Then adapt their diagnosis and dealing per patient basis. We work on predicting possible Heart Diseases in people using Machine Learning algorithms. In this project we perform the comparative Analysis of classifiers like decision tree, Naïve Bayes, Logistic Regression, SVM and Random Forest And we propose an ensemble classifier which perform hybrid classification by taking strong and Weak classifiers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6E69EA5-5BF4-18FB-8635-BD2665818DD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179AAD07-7288-7CA5-B21F-804556FD6D34}"/>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A10BC901-23E6-6B4E-8C07-609CF09025A0}"/>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Tree>
    <p:extLst>
      <p:ext uri="{BB962C8B-B14F-4D97-AF65-F5344CB8AC3E}">
        <p14:creationId xmlns:p14="http://schemas.microsoft.com/office/powerpoint/2010/main" val="308864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116586"/>
            <a:ext cx="9144000" cy="939546"/>
          </a:xfrm>
        </p:spPr>
        <p:txBody>
          <a:bodyPr>
            <a:normAutofit/>
          </a:bodyPr>
          <a:lstStyle/>
          <a:p>
            <a:pPr algn="ctr">
              <a:defRPr/>
            </a:pPr>
            <a:r>
              <a:rPr lang="en-US" altLang="en-US" dirty="0">
                <a:solidFill>
                  <a:srgbClr val="FFC000"/>
                </a:solidFill>
              </a:rPr>
              <a:t>Objectives of  the  Project </a:t>
            </a: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5</a:t>
            </a:fld>
            <a:endParaRPr lang="en-US" altLang="en-US"/>
          </a:p>
        </p:txBody>
      </p:sp>
      <p:sp>
        <p:nvSpPr>
          <p:cNvPr id="9" name="Rectangle 3"/>
          <p:cNvSpPr txBox="1">
            <a:spLocks/>
          </p:cNvSpPr>
          <p:nvPr/>
        </p:nvSpPr>
        <p:spPr bwMode="auto">
          <a:xfrm>
            <a:off x="457200" y="1123950"/>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 typeface="Wingdings 2" pitchFamily="18" charset="2"/>
              <a:buNone/>
            </a:pP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main objective is to </a:t>
            </a:r>
            <a:r>
              <a:rPr lang="en-US" sz="1800" dirty="0">
                <a:latin typeface="Times New Roman" panose="02020603050405020304" pitchFamily="18" charset="0"/>
                <a:cs typeface="Times New Roman" panose="02020603050405020304" pitchFamily="18" charset="0"/>
              </a:rPr>
              <a:t>effectively predict if the patient is suffering from any kind of heart diseases.</a:t>
            </a:r>
          </a:p>
          <a:p>
            <a:pPr marL="119062" indent="0">
              <a:buFont typeface="Wingdings 2" pitchFamily="18" charset="2"/>
              <a:buNone/>
            </a:pPr>
            <a:endParaRPr lang="en-US" sz="1800" dirty="0">
              <a:latin typeface="Times New Roman" panose="02020603050405020304" pitchFamily="18" charset="0"/>
              <a:cs typeface="Times New Roman" panose="02020603050405020304" pitchFamily="18" charset="0"/>
            </a:endParaRPr>
          </a:p>
          <a:p>
            <a:r>
              <a:rPr lang="en-US" sz="1800" dirty="0">
                <a:solidFill>
                  <a:srgbClr val="202124"/>
                </a:solidFill>
                <a:latin typeface="Times New Roman" panose="02020603050405020304" pitchFamily="18" charset="0"/>
                <a:cs typeface="Times New Roman" panose="02020603050405020304" pitchFamily="18" charset="0"/>
              </a:rPr>
              <a:t>The goal of heart disease prediction is to determine if a patient should be diagnosed with heart disease or not, which is a binary outcome.</a:t>
            </a:r>
            <a:endParaRPr lang="en-US" sz="1800" dirty="0">
              <a:latin typeface="Times New Roman" panose="02020603050405020304" pitchFamily="18" charset="0"/>
              <a:cs typeface="Times New Roman" panose="02020603050405020304" pitchFamily="18" charset="0"/>
            </a:endParaRPr>
          </a:p>
          <a:p>
            <a:pPr marL="119062" indent="0">
              <a:buFont typeface="Wingdings 2" pitchFamily="18" charset="2"/>
              <a:buNone/>
            </a:pP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heart plays the most crucial role in the circulatory system.</a:t>
            </a:r>
          </a:p>
          <a:p>
            <a:pPr marL="119062" indent="0">
              <a:buFont typeface="Wingdings 2" pitchFamily="18" charset="2"/>
              <a:buNone/>
            </a:pP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If the heart does not function properly then it will lead to serious health issues sometimes even to death. </a:t>
            </a:r>
          </a:p>
          <a:p>
            <a:pPr marL="119062" indent="0">
              <a:buFont typeface="Wingdings 2" pitchFamily="18" charset="2"/>
              <a:buNone/>
            </a:pPr>
            <a:endParaRPr lang="en-US" sz="1800" dirty="0">
              <a:latin typeface="Times New Roman" panose="02020603050405020304" pitchFamily="18" charset="0"/>
              <a:cs typeface="Times New Roman" panose="02020603050405020304" pitchFamily="18" charset="0"/>
            </a:endParaRPr>
          </a:p>
          <a:p>
            <a:endParaRPr lang="en-US" altLang="en-US" sz="1800" dirty="0">
              <a:solidFill>
                <a:srgbClr val="0000FF"/>
              </a:solidFill>
              <a:latin typeface="Times New Roman" panose="02020603050405020304" pitchFamily="18" charset="0"/>
              <a:cs typeface="Times New Roman" panose="02020603050405020304" pitchFamily="18" charset="0"/>
            </a:endParaRPr>
          </a:p>
          <a:p>
            <a:endParaRPr lang="en-US" altLang="en-US" sz="18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Objectives of the  Project  Cont..</a:t>
            </a:r>
          </a:p>
        </p:txBody>
      </p:sp>
      <p:sp>
        <p:nvSpPr>
          <p:cNvPr id="13315" name="Rectangle 3"/>
          <p:cNvSpPr>
            <a:spLocks noGrp="1"/>
          </p:cNvSpPr>
          <p:nvPr>
            <p:ph type="body" idx="1"/>
          </p:nvPr>
        </p:nvSpPr>
        <p:spPr>
          <a:xfrm>
            <a:off x="457200" y="1123950"/>
            <a:ext cx="8229600" cy="3468687"/>
          </a:xfrm>
        </p:spPr>
        <p:txBody>
          <a:bodyPr/>
          <a:lstStyle/>
          <a:p>
            <a:pPr>
              <a:buNone/>
            </a:pPr>
            <a:endParaRPr lang="en-US" sz="2400" dirty="0"/>
          </a:p>
          <a:p>
            <a:endParaRPr lang="en-US" altLang="en-US" sz="2400" dirty="0">
              <a:solidFill>
                <a:srgbClr val="0000FF"/>
              </a:solidFill>
            </a:endParaRPr>
          </a:p>
          <a:p>
            <a:endParaRPr lang="en-US" altLang="en-US" sz="2400" dirty="0">
              <a:solidFill>
                <a:srgbClr val="0000FF"/>
              </a:solidFill>
            </a:endParaRP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6</a:t>
            </a:fld>
            <a:endParaRPr lang="en-US" altLang="en-US"/>
          </a:p>
        </p:txBody>
      </p:sp>
      <p:sp>
        <p:nvSpPr>
          <p:cNvPr id="6" name="Rectangle 3"/>
          <p:cNvSpPr txBox="1">
            <a:spLocks/>
          </p:cNvSpPr>
          <p:nvPr/>
        </p:nvSpPr>
        <p:spPr bwMode="auto">
          <a:xfrm>
            <a:off x="609600" y="1276350"/>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 typeface="Wingdings 2" pitchFamily="18" charset="2"/>
              <a:buNone/>
            </a:pPr>
            <a:endParaRPr lang="en-US" sz="1800">
              <a:latin typeface="Times New Roman" panose="02020603050405020304" pitchFamily="18" charset="0"/>
              <a:cs typeface="Times New Roman" panose="02020603050405020304" pitchFamily="18" charset="0"/>
            </a:endParaRPr>
          </a:p>
          <a:p>
            <a:r>
              <a:rPr lang="en-IN" sz="1800">
                <a:latin typeface="Times New Roman" panose="02020603050405020304" pitchFamily="18" charset="0"/>
                <a:cs typeface="Times New Roman" panose="02020603050405020304" pitchFamily="18" charset="0"/>
              </a:rPr>
              <a:t>The diagnosis of the heart disease based on signs, symptoms and physical examination of the patient.</a:t>
            </a:r>
          </a:p>
          <a:p>
            <a:pPr marL="119062" indent="0">
              <a:buFont typeface="Wingdings 2" pitchFamily="18" charset="2"/>
              <a:buNone/>
            </a:pPr>
            <a:endParaRPr lang="en-IN" sz="1800">
              <a:latin typeface="Times New Roman" panose="02020603050405020304" pitchFamily="18" charset="0"/>
              <a:cs typeface="Times New Roman" panose="02020603050405020304" pitchFamily="18" charset="0"/>
            </a:endParaRPr>
          </a:p>
          <a:p>
            <a:r>
              <a:rPr lang="en-IN" sz="1800">
                <a:latin typeface="Times New Roman" panose="02020603050405020304" pitchFamily="18" charset="0"/>
                <a:cs typeface="Times New Roman" panose="02020603050405020304" pitchFamily="18" charset="0"/>
              </a:rPr>
              <a:t>The system is implemented using Logistic algorithm.</a:t>
            </a:r>
          </a:p>
          <a:p>
            <a:endParaRPr lang="en-IN" sz="1800">
              <a:latin typeface="Times New Roman" panose="02020603050405020304" pitchFamily="18" charset="0"/>
              <a:cs typeface="Times New Roman" panose="02020603050405020304" pitchFamily="18" charset="0"/>
            </a:endParaRPr>
          </a:p>
          <a:p>
            <a:r>
              <a:rPr lang="en-IN" sz="1800">
                <a:latin typeface="Times New Roman" panose="02020603050405020304" pitchFamily="18" charset="0"/>
                <a:cs typeface="Times New Roman" panose="02020603050405020304" pitchFamily="18" charset="0"/>
              </a:rPr>
              <a:t>The algorithm will be trained using the dataset. </a:t>
            </a:r>
            <a:endParaRPr lang="en-US" altLang="en-US" sz="1800">
              <a:solidFill>
                <a:srgbClr val="0000FF"/>
              </a:solidFill>
              <a:latin typeface="Times New Roman" panose="02020603050405020304" pitchFamily="18" charset="0"/>
              <a:cs typeface="Times New Roman" panose="02020603050405020304" pitchFamily="18" charset="0"/>
            </a:endParaRPr>
          </a:p>
          <a:p>
            <a:endParaRPr lang="en-US" altLang="en-US" sz="18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B369-4651-F7DF-9574-3F4E9F261DF1}"/>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DD82BCDC-F498-9C83-7062-33DFF2CFA00E}"/>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The working of this system is described as follows:</a:t>
            </a:r>
          </a:p>
          <a:p>
            <a:pPr marL="0" indent="0">
              <a:buNone/>
            </a:pPr>
            <a:r>
              <a:rPr lang="en-IN" sz="1800" dirty="0">
                <a:latin typeface="Times New Roman" panose="02020603050405020304" pitchFamily="18" charset="0"/>
                <a:cs typeface="Times New Roman" panose="02020603050405020304" pitchFamily="18" charset="0"/>
              </a:rPr>
              <a:t>Dataset collection is collecting data which contains patient details. Attributes selection process selects the useful attributes for the prediction of heart disease. After identifying the available data resources, they are further selected, cleaned, made into the desired form. Different classification techniques as stated will be applied on </a:t>
            </a:r>
            <a:r>
              <a:rPr lang="en-IN" sz="1800" dirty="0" err="1">
                <a:latin typeface="Times New Roman" panose="02020603050405020304" pitchFamily="18" charset="0"/>
                <a:cs typeface="Times New Roman" panose="02020603050405020304" pitchFamily="18" charset="0"/>
              </a:rPr>
              <a:t>preprocessed</a:t>
            </a:r>
            <a:r>
              <a:rPr lang="en-IN" sz="1800" dirty="0">
                <a:latin typeface="Times New Roman" panose="02020603050405020304" pitchFamily="18" charset="0"/>
                <a:cs typeface="Times New Roman" panose="02020603050405020304" pitchFamily="18" charset="0"/>
              </a:rPr>
              <a:t> data to predict the accuracy of heart disease. Accuracy measure compares the accuracy of different classifiers.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4BAE9D-3DD1-73EA-9779-0DE34F7CA80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47EE88D-F229-52EB-9C69-9691AB9856D4}"/>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59105BCD-F6DE-AD11-FCA2-51A5E537104A}"/>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Tree>
    <p:extLst>
      <p:ext uri="{BB962C8B-B14F-4D97-AF65-F5344CB8AC3E}">
        <p14:creationId xmlns:p14="http://schemas.microsoft.com/office/powerpoint/2010/main" val="273431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Existing System Architecture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8</a:t>
            </a:fld>
            <a:endParaRPr lang="en-US" altLang="en-US"/>
          </a:p>
        </p:txBody>
      </p:sp>
      <p:sp>
        <p:nvSpPr>
          <p:cNvPr id="8" name="Cylinder 1">
            <a:extLst>
              <a:ext uri="{FF2B5EF4-FFF2-40B4-BE49-F238E27FC236}">
                <a16:creationId xmlns:a16="http://schemas.microsoft.com/office/drawing/2014/main" id="{DE826F76-310B-465A-A80B-32587933A904}"/>
              </a:ext>
            </a:extLst>
          </p:cNvPr>
          <p:cNvSpPr/>
          <p:nvPr/>
        </p:nvSpPr>
        <p:spPr>
          <a:xfrm>
            <a:off x="838754" y="2224863"/>
            <a:ext cx="838200" cy="9144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Dataset</a:t>
            </a:r>
          </a:p>
        </p:txBody>
      </p:sp>
      <p:cxnSp>
        <p:nvCxnSpPr>
          <p:cNvPr id="9" name="Straight Arrow Connector 8">
            <a:extLst>
              <a:ext uri="{FF2B5EF4-FFF2-40B4-BE49-F238E27FC236}">
                <a16:creationId xmlns:a16="http://schemas.microsoft.com/office/drawing/2014/main" id="{87CA9628-155B-416E-8508-14C14775444C}"/>
              </a:ext>
            </a:extLst>
          </p:cNvPr>
          <p:cNvCxnSpPr/>
          <p:nvPr/>
        </p:nvCxnSpPr>
        <p:spPr>
          <a:xfrm>
            <a:off x="1676954" y="2682063"/>
            <a:ext cx="7063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7242706-A4DF-4721-8C8E-2119F2A51AB2}"/>
              </a:ext>
            </a:extLst>
          </p:cNvPr>
          <p:cNvSpPr/>
          <p:nvPr/>
        </p:nvSpPr>
        <p:spPr>
          <a:xfrm>
            <a:off x="2383352" y="2262963"/>
            <a:ext cx="1256415"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Data</a:t>
            </a:r>
            <a:r>
              <a:rPr lang="en-IN" sz="1400" dirty="0">
                <a:solidFill>
                  <a:sysClr val="windowText" lastClr="000000"/>
                </a:solidFill>
              </a:rPr>
              <a:t> </a:t>
            </a:r>
          </a:p>
          <a:p>
            <a:pPr algn="ctr"/>
            <a:r>
              <a:rPr lang="en-IN" sz="1300" dirty="0">
                <a:solidFill>
                  <a:sysClr val="windowText" lastClr="000000"/>
                </a:solidFill>
              </a:rPr>
              <a:t>pre-processing</a:t>
            </a:r>
          </a:p>
        </p:txBody>
      </p:sp>
      <p:cxnSp>
        <p:nvCxnSpPr>
          <p:cNvPr id="11" name="Straight Arrow Connector 10">
            <a:extLst>
              <a:ext uri="{FF2B5EF4-FFF2-40B4-BE49-F238E27FC236}">
                <a16:creationId xmlns:a16="http://schemas.microsoft.com/office/drawing/2014/main" id="{945760D7-458C-4117-945E-50CCBB66CBF3}"/>
              </a:ext>
            </a:extLst>
          </p:cNvPr>
          <p:cNvCxnSpPr>
            <a:cxnSpLocks/>
          </p:cNvCxnSpPr>
          <p:nvPr/>
        </p:nvCxnSpPr>
        <p:spPr>
          <a:xfrm flipV="1">
            <a:off x="3639767" y="2681676"/>
            <a:ext cx="695600" cy="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24CAE039-41C7-4BD3-98C6-952B547E527E}"/>
              </a:ext>
            </a:extLst>
          </p:cNvPr>
          <p:cNvSpPr/>
          <p:nvPr/>
        </p:nvSpPr>
        <p:spPr>
          <a:xfrm>
            <a:off x="4335367" y="2262576"/>
            <a:ext cx="1168867"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n w="0"/>
                <a:solidFill>
                  <a:schemeClr val="tx1"/>
                </a:solidFill>
                <a:effectLst>
                  <a:outerShdw blurRad="38100" dist="19050" dir="2700000" algn="tl" rotWithShape="0">
                    <a:schemeClr val="dk1">
                      <a:alpha val="40000"/>
                    </a:schemeClr>
                  </a:outerShdw>
                </a:effectLst>
              </a:rPr>
              <a:t>Classification</a:t>
            </a:r>
          </a:p>
        </p:txBody>
      </p:sp>
      <p:cxnSp>
        <p:nvCxnSpPr>
          <p:cNvPr id="13" name="Straight Arrow Connector 12">
            <a:extLst>
              <a:ext uri="{FF2B5EF4-FFF2-40B4-BE49-F238E27FC236}">
                <a16:creationId xmlns:a16="http://schemas.microsoft.com/office/drawing/2014/main" id="{8D3BDC44-1C20-43D0-849D-7797F9B43AD0}"/>
              </a:ext>
            </a:extLst>
          </p:cNvPr>
          <p:cNvCxnSpPr>
            <a:cxnSpLocks/>
          </p:cNvCxnSpPr>
          <p:nvPr/>
        </p:nvCxnSpPr>
        <p:spPr>
          <a:xfrm flipV="1">
            <a:off x="5504234" y="2009296"/>
            <a:ext cx="783648" cy="672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03D4379-1955-4FAC-ADAB-0F82712E1A35}"/>
              </a:ext>
            </a:extLst>
          </p:cNvPr>
          <p:cNvCxnSpPr>
            <a:cxnSpLocks/>
          </p:cNvCxnSpPr>
          <p:nvPr/>
        </p:nvCxnSpPr>
        <p:spPr>
          <a:xfrm>
            <a:off x="5504235" y="2816355"/>
            <a:ext cx="783647"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0913901-3C32-41D0-B6FF-A02BEB05FE53}"/>
              </a:ext>
            </a:extLst>
          </p:cNvPr>
          <p:cNvSpPr/>
          <p:nvPr/>
        </p:nvSpPr>
        <p:spPr>
          <a:xfrm>
            <a:off x="6287882" y="1546860"/>
            <a:ext cx="533400" cy="9196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DT</a:t>
            </a:r>
          </a:p>
        </p:txBody>
      </p:sp>
      <p:sp>
        <p:nvSpPr>
          <p:cNvPr id="17" name="Rectangle 16">
            <a:extLst>
              <a:ext uri="{FF2B5EF4-FFF2-40B4-BE49-F238E27FC236}">
                <a16:creationId xmlns:a16="http://schemas.microsoft.com/office/drawing/2014/main" id="{026E339F-9B2D-4444-A5AD-BDD076312F71}"/>
              </a:ext>
            </a:extLst>
          </p:cNvPr>
          <p:cNvSpPr/>
          <p:nvPr/>
        </p:nvSpPr>
        <p:spPr>
          <a:xfrm>
            <a:off x="6287882" y="3044955"/>
            <a:ext cx="533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RF</a:t>
            </a:r>
          </a:p>
        </p:txBody>
      </p:sp>
      <p:cxnSp>
        <p:nvCxnSpPr>
          <p:cNvPr id="18" name="Straight Arrow Connector 17">
            <a:extLst>
              <a:ext uri="{FF2B5EF4-FFF2-40B4-BE49-F238E27FC236}">
                <a16:creationId xmlns:a16="http://schemas.microsoft.com/office/drawing/2014/main" id="{B75E944A-9352-473E-A3CB-B15954B459B3}"/>
              </a:ext>
            </a:extLst>
          </p:cNvPr>
          <p:cNvCxnSpPr>
            <a:cxnSpLocks/>
          </p:cNvCxnSpPr>
          <p:nvPr/>
        </p:nvCxnSpPr>
        <p:spPr>
          <a:xfrm>
            <a:off x="6821282" y="2006678"/>
            <a:ext cx="341518" cy="2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1A7C55C-0DF9-4C29-A233-BCCE62D33A3E}"/>
              </a:ext>
            </a:extLst>
          </p:cNvPr>
          <p:cNvCxnSpPr>
            <a:cxnSpLocks/>
          </p:cNvCxnSpPr>
          <p:nvPr/>
        </p:nvCxnSpPr>
        <p:spPr>
          <a:xfrm>
            <a:off x="6821282" y="3502155"/>
            <a:ext cx="3415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4A66D5C-A472-4D3A-80D5-7F6948A1B73F}"/>
              </a:ext>
            </a:extLst>
          </p:cNvPr>
          <p:cNvCxnSpPr>
            <a:cxnSpLocks/>
          </p:cNvCxnSpPr>
          <p:nvPr/>
        </p:nvCxnSpPr>
        <p:spPr>
          <a:xfrm flipH="1">
            <a:off x="7162800" y="2009296"/>
            <a:ext cx="1" cy="149285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D28D000-65E1-4A68-A3D0-3F92D4DE1CAD}"/>
              </a:ext>
            </a:extLst>
          </p:cNvPr>
          <p:cNvCxnSpPr>
            <a:cxnSpLocks/>
          </p:cNvCxnSpPr>
          <p:nvPr/>
        </p:nvCxnSpPr>
        <p:spPr>
          <a:xfrm flipV="1">
            <a:off x="7162800" y="2907940"/>
            <a:ext cx="45720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23125436-243B-418E-8569-01D4CBB167D8}"/>
              </a:ext>
            </a:extLst>
          </p:cNvPr>
          <p:cNvSpPr/>
          <p:nvPr/>
        </p:nvSpPr>
        <p:spPr>
          <a:xfrm>
            <a:off x="7620000" y="2571750"/>
            <a:ext cx="1066800" cy="672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Disease</a:t>
            </a:r>
          </a:p>
          <a:p>
            <a:pPr algn="ctr"/>
            <a:r>
              <a:rPr lang="en-IN" sz="1300" dirty="0">
                <a:solidFill>
                  <a:sysClr val="windowText" lastClr="000000"/>
                </a:solidFill>
              </a:rPr>
              <a:t>prediction</a:t>
            </a:r>
          </a:p>
        </p:txBody>
      </p:sp>
      <p:cxnSp>
        <p:nvCxnSpPr>
          <p:cNvPr id="25" name="Straight Arrow Connector 24">
            <a:extLst>
              <a:ext uri="{FF2B5EF4-FFF2-40B4-BE49-F238E27FC236}">
                <a16:creationId xmlns:a16="http://schemas.microsoft.com/office/drawing/2014/main" id="{A825ABBB-36CC-4CD3-BC3B-6C143EDC74D1}"/>
              </a:ext>
            </a:extLst>
          </p:cNvPr>
          <p:cNvCxnSpPr/>
          <p:nvPr/>
        </p:nvCxnSpPr>
        <p:spPr>
          <a:xfrm flipH="1">
            <a:off x="8148638" y="3244130"/>
            <a:ext cx="4762" cy="737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3968AF60-83D2-46BF-A3EB-BEA7F6F10DB0}"/>
              </a:ext>
            </a:extLst>
          </p:cNvPr>
          <p:cNvSpPr/>
          <p:nvPr/>
        </p:nvSpPr>
        <p:spPr>
          <a:xfrm>
            <a:off x="7653338" y="3981248"/>
            <a:ext cx="990600" cy="5173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Accuracy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Proposed  System Architecture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9</a:t>
            </a:fld>
            <a:endParaRPr lang="en-US" altLang="en-US"/>
          </a:p>
        </p:txBody>
      </p:sp>
      <p:sp>
        <p:nvSpPr>
          <p:cNvPr id="6" name="Cylinder 3">
            <a:extLst>
              <a:ext uri="{FF2B5EF4-FFF2-40B4-BE49-F238E27FC236}">
                <a16:creationId xmlns:a16="http://schemas.microsoft.com/office/drawing/2014/main" id="{0269C145-4254-428B-946A-3AE44D8EDE2B}"/>
              </a:ext>
            </a:extLst>
          </p:cNvPr>
          <p:cNvSpPr/>
          <p:nvPr/>
        </p:nvSpPr>
        <p:spPr>
          <a:xfrm>
            <a:off x="559594" y="1385316"/>
            <a:ext cx="762000" cy="762000"/>
          </a:xfrm>
          <a:prstGeom prst="can">
            <a:avLst/>
          </a:prstGeom>
          <a:solidFill>
            <a:schemeClr val="bg1"/>
          </a:solidFill>
          <a:ln>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Dataset</a:t>
            </a:r>
          </a:p>
        </p:txBody>
      </p:sp>
      <p:sp>
        <p:nvSpPr>
          <p:cNvPr id="7" name="Rectangle 6">
            <a:extLst>
              <a:ext uri="{FF2B5EF4-FFF2-40B4-BE49-F238E27FC236}">
                <a16:creationId xmlns:a16="http://schemas.microsoft.com/office/drawing/2014/main" id="{580A8534-720E-48E0-8870-11A56DBC3361}"/>
              </a:ext>
            </a:extLst>
          </p:cNvPr>
          <p:cNvSpPr/>
          <p:nvPr/>
        </p:nvSpPr>
        <p:spPr>
          <a:xfrm>
            <a:off x="4089795" y="1432941"/>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Pre-processing</a:t>
            </a:r>
          </a:p>
          <a:p>
            <a:pPr algn="ctr"/>
            <a:r>
              <a:rPr lang="en-IN" sz="1300" dirty="0">
                <a:solidFill>
                  <a:schemeClr val="tx1"/>
                </a:solidFill>
              </a:rPr>
              <a:t>Of data</a:t>
            </a:r>
          </a:p>
        </p:txBody>
      </p:sp>
      <p:sp>
        <p:nvSpPr>
          <p:cNvPr id="8" name="Rectangle 7">
            <a:extLst>
              <a:ext uri="{FF2B5EF4-FFF2-40B4-BE49-F238E27FC236}">
                <a16:creationId xmlns:a16="http://schemas.microsoft.com/office/drawing/2014/main" id="{9A1D66FB-5F07-46DB-A5CF-18F30763B71B}"/>
              </a:ext>
            </a:extLst>
          </p:cNvPr>
          <p:cNvSpPr/>
          <p:nvPr/>
        </p:nvSpPr>
        <p:spPr>
          <a:xfrm>
            <a:off x="6326980" y="1431619"/>
            <a:ext cx="11430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Classification </a:t>
            </a:r>
          </a:p>
          <a:p>
            <a:pPr algn="ctr"/>
            <a:r>
              <a:rPr lang="en-IN" sz="1300" dirty="0">
                <a:solidFill>
                  <a:schemeClr val="tx1"/>
                </a:solidFill>
              </a:rPr>
              <a:t>techniques</a:t>
            </a:r>
          </a:p>
        </p:txBody>
      </p:sp>
      <p:sp>
        <p:nvSpPr>
          <p:cNvPr id="9" name="Rectangle: Rounded Corners 9">
            <a:extLst>
              <a:ext uri="{FF2B5EF4-FFF2-40B4-BE49-F238E27FC236}">
                <a16:creationId xmlns:a16="http://schemas.microsoft.com/office/drawing/2014/main" id="{80189604-35A3-4964-9C7B-1728F0D48AF3}"/>
              </a:ext>
            </a:extLst>
          </p:cNvPr>
          <p:cNvSpPr/>
          <p:nvPr/>
        </p:nvSpPr>
        <p:spPr>
          <a:xfrm>
            <a:off x="457200" y="2828132"/>
            <a:ext cx="99060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Patient</a:t>
            </a:r>
          </a:p>
          <a:p>
            <a:pPr algn="ctr"/>
            <a:r>
              <a:rPr lang="en-IN" sz="1300" dirty="0">
                <a:solidFill>
                  <a:schemeClr val="tx1"/>
                </a:solidFill>
              </a:rPr>
              <a:t>details</a:t>
            </a:r>
          </a:p>
        </p:txBody>
      </p:sp>
      <p:cxnSp>
        <p:nvCxnSpPr>
          <p:cNvPr id="10" name="Straight Arrow Connector 9">
            <a:extLst>
              <a:ext uri="{FF2B5EF4-FFF2-40B4-BE49-F238E27FC236}">
                <a16:creationId xmlns:a16="http://schemas.microsoft.com/office/drawing/2014/main" id="{66AC21F9-A997-4859-9A27-21D878A0CC3D}"/>
              </a:ext>
            </a:extLst>
          </p:cNvPr>
          <p:cNvCxnSpPr>
            <a:stCxn id="9" idx="0"/>
            <a:endCxn id="6" idx="3"/>
          </p:cNvCxnSpPr>
          <p:nvPr/>
        </p:nvCxnSpPr>
        <p:spPr>
          <a:xfrm flipH="1" flipV="1">
            <a:off x="940594" y="2147316"/>
            <a:ext cx="11906" cy="68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A117D34-D9AD-40C4-806F-A7A268B2121C}"/>
              </a:ext>
            </a:extLst>
          </p:cNvPr>
          <p:cNvSpPr/>
          <p:nvPr/>
        </p:nvSpPr>
        <p:spPr>
          <a:xfrm>
            <a:off x="2184797" y="1447376"/>
            <a:ext cx="990600" cy="6569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Attribute </a:t>
            </a:r>
          </a:p>
          <a:p>
            <a:pPr algn="ctr"/>
            <a:r>
              <a:rPr lang="en-IN" sz="1300" dirty="0">
                <a:solidFill>
                  <a:schemeClr val="tx1"/>
                </a:solidFill>
              </a:rPr>
              <a:t>selection</a:t>
            </a:r>
          </a:p>
        </p:txBody>
      </p:sp>
      <p:sp>
        <p:nvSpPr>
          <p:cNvPr id="12" name="Rectangle 11">
            <a:extLst>
              <a:ext uri="{FF2B5EF4-FFF2-40B4-BE49-F238E27FC236}">
                <a16:creationId xmlns:a16="http://schemas.microsoft.com/office/drawing/2014/main" id="{52F9EC53-DA86-4293-82DA-F439427CC807}"/>
              </a:ext>
            </a:extLst>
          </p:cNvPr>
          <p:cNvSpPr/>
          <p:nvPr/>
        </p:nvSpPr>
        <p:spPr>
          <a:xfrm>
            <a:off x="5094683" y="2637631"/>
            <a:ext cx="428625"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LR</a:t>
            </a:r>
          </a:p>
        </p:txBody>
      </p:sp>
      <p:sp>
        <p:nvSpPr>
          <p:cNvPr id="13" name="Rectangle 12">
            <a:extLst>
              <a:ext uri="{FF2B5EF4-FFF2-40B4-BE49-F238E27FC236}">
                <a16:creationId xmlns:a16="http://schemas.microsoft.com/office/drawing/2014/main" id="{7BAE9D46-ACC3-482D-B369-9852E3326A8B}"/>
              </a:ext>
            </a:extLst>
          </p:cNvPr>
          <p:cNvSpPr/>
          <p:nvPr/>
        </p:nvSpPr>
        <p:spPr>
          <a:xfrm>
            <a:off x="5726907" y="2637631"/>
            <a:ext cx="428625"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RF</a:t>
            </a:r>
          </a:p>
        </p:txBody>
      </p:sp>
      <p:sp>
        <p:nvSpPr>
          <p:cNvPr id="14" name="Rectangle 13">
            <a:extLst>
              <a:ext uri="{FF2B5EF4-FFF2-40B4-BE49-F238E27FC236}">
                <a16:creationId xmlns:a16="http://schemas.microsoft.com/office/drawing/2014/main" id="{3580C089-E486-44E4-814E-A1FB7AF30825}"/>
              </a:ext>
            </a:extLst>
          </p:cNvPr>
          <p:cNvSpPr/>
          <p:nvPr/>
        </p:nvSpPr>
        <p:spPr>
          <a:xfrm>
            <a:off x="6326980" y="2637631"/>
            <a:ext cx="428624"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GB</a:t>
            </a:r>
          </a:p>
        </p:txBody>
      </p:sp>
      <p:sp>
        <p:nvSpPr>
          <p:cNvPr id="15" name="Rectangle 14">
            <a:extLst>
              <a:ext uri="{FF2B5EF4-FFF2-40B4-BE49-F238E27FC236}">
                <a16:creationId xmlns:a16="http://schemas.microsoft.com/office/drawing/2014/main" id="{41D19EE3-DB89-473D-AA1D-C72127539D8E}"/>
              </a:ext>
            </a:extLst>
          </p:cNvPr>
          <p:cNvSpPr/>
          <p:nvPr/>
        </p:nvSpPr>
        <p:spPr>
          <a:xfrm>
            <a:off x="6965156" y="2653285"/>
            <a:ext cx="5715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KNN</a:t>
            </a:r>
          </a:p>
        </p:txBody>
      </p:sp>
      <p:sp>
        <p:nvSpPr>
          <p:cNvPr id="16" name="Rectangle 15">
            <a:extLst>
              <a:ext uri="{FF2B5EF4-FFF2-40B4-BE49-F238E27FC236}">
                <a16:creationId xmlns:a16="http://schemas.microsoft.com/office/drawing/2014/main" id="{389FEEFD-AECE-46D2-AD1F-D8C8DD126CA2}"/>
              </a:ext>
            </a:extLst>
          </p:cNvPr>
          <p:cNvSpPr/>
          <p:nvPr/>
        </p:nvSpPr>
        <p:spPr>
          <a:xfrm>
            <a:off x="7746208" y="2653285"/>
            <a:ext cx="40243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DT</a:t>
            </a:r>
          </a:p>
        </p:txBody>
      </p:sp>
      <p:sp>
        <p:nvSpPr>
          <p:cNvPr id="17" name="Rectangle 16">
            <a:extLst>
              <a:ext uri="{FF2B5EF4-FFF2-40B4-BE49-F238E27FC236}">
                <a16:creationId xmlns:a16="http://schemas.microsoft.com/office/drawing/2014/main" id="{AF884B6E-1967-47FB-8915-CF57A138481D}"/>
              </a:ext>
            </a:extLst>
          </p:cNvPr>
          <p:cNvSpPr/>
          <p:nvPr/>
        </p:nvSpPr>
        <p:spPr>
          <a:xfrm>
            <a:off x="4452442" y="3904140"/>
            <a:ext cx="100826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Disease</a:t>
            </a:r>
          </a:p>
          <a:p>
            <a:pPr algn="ctr"/>
            <a:r>
              <a:rPr lang="en-IN" sz="1300" dirty="0">
                <a:solidFill>
                  <a:schemeClr val="tx1"/>
                </a:solidFill>
              </a:rPr>
              <a:t>Prediction</a:t>
            </a:r>
          </a:p>
        </p:txBody>
      </p:sp>
      <p:cxnSp>
        <p:nvCxnSpPr>
          <p:cNvPr id="18" name="Straight Arrow Connector 17">
            <a:extLst>
              <a:ext uri="{FF2B5EF4-FFF2-40B4-BE49-F238E27FC236}">
                <a16:creationId xmlns:a16="http://schemas.microsoft.com/office/drawing/2014/main" id="{DC7954CF-B423-47A8-876E-43AB25AE801B}"/>
              </a:ext>
            </a:extLst>
          </p:cNvPr>
          <p:cNvCxnSpPr>
            <a:stCxn id="11" idx="3"/>
            <a:endCxn id="7" idx="1"/>
          </p:cNvCxnSpPr>
          <p:nvPr/>
        </p:nvCxnSpPr>
        <p:spPr>
          <a:xfrm>
            <a:off x="3175397" y="1775841"/>
            <a:ext cx="9143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F32F9F4-3900-4442-804F-57C57D656B10}"/>
              </a:ext>
            </a:extLst>
          </p:cNvPr>
          <p:cNvCxnSpPr>
            <a:stCxn id="6" idx="4"/>
            <a:endCxn id="11" idx="1"/>
          </p:cNvCxnSpPr>
          <p:nvPr/>
        </p:nvCxnSpPr>
        <p:spPr>
          <a:xfrm>
            <a:off x="1321594" y="1766316"/>
            <a:ext cx="863203"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A782F4B-B3A1-4492-9E74-701248FD50D4}"/>
              </a:ext>
            </a:extLst>
          </p:cNvPr>
          <p:cNvCxnSpPr>
            <a:stCxn id="7" idx="3"/>
            <a:endCxn id="8" idx="1"/>
          </p:cNvCxnSpPr>
          <p:nvPr/>
        </p:nvCxnSpPr>
        <p:spPr>
          <a:xfrm flipV="1">
            <a:off x="5308995" y="1774519"/>
            <a:ext cx="1017985" cy="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2F8182C-D34D-4A86-AA93-ABB5B6D3D554}"/>
              </a:ext>
            </a:extLst>
          </p:cNvPr>
          <p:cNvCxnSpPr>
            <a:stCxn id="8" idx="2"/>
          </p:cNvCxnSpPr>
          <p:nvPr/>
        </p:nvCxnSpPr>
        <p:spPr>
          <a:xfrm>
            <a:off x="6898480" y="2117419"/>
            <a:ext cx="0" cy="21601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1FE303F-8675-405C-8B9F-FE76E68004A3}"/>
              </a:ext>
            </a:extLst>
          </p:cNvPr>
          <p:cNvCxnSpPr/>
          <p:nvPr/>
        </p:nvCxnSpPr>
        <p:spPr>
          <a:xfrm>
            <a:off x="5308995" y="2343150"/>
            <a:ext cx="3261917"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D9C94D0-D3CD-4083-8CDC-3C5DA9641043}"/>
              </a:ext>
            </a:extLst>
          </p:cNvPr>
          <p:cNvCxnSpPr>
            <a:endCxn id="12" idx="0"/>
          </p:cNvCxnSpPr>
          <p:nvPr/>
        </p:nvCxnSpPr>
        <p:spPr>
          <a:xfrm>
            <a:off x="5308995" y="2343150"/>
            <a:ext cx="1" cy="29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ECF2718-057B-473B-9677-C47CE303440E}"/>
              </a:ext>
            </a:extLst>
          </p:cNvPr>
          <p:cNvCxnSpPr>
            <a:endCxn id="13" idx="0"/>
          </p:cNvCxnSpPr>
          <p:nvPr/>
        </p:nvCxnSpPr>
        <p:spPr>
          <a:xfrm>
            <a:off x="5941219" y="2350977"/>
            <a:ext cx="1" cy="286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E6BE487-66E3-48D3-B988-D713CB9CF843}"/>
              </a:ext>
            </a:extLst>
          </p:cNvPr>
          <p:cNvCxnSpPr>
            <a:endCxn id="14" idx="0"/>
          </p:cNvCxnSpPr>
          <p:nvPr/>
        </p:nvCxnSpPr>
        <p:spPr>
          <a:xfrm>
            <a:off x="6541292" y="2354891"/>
            <a:ext cx="0" cy="282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08BD47C-C0B4-4099-B8AB-70385106F4D2}"/>
              </a:ext>
            </a:extLst>
          </p:cNvPr>
          <p:cNvCxnSpPr>
            <a:endCxn id="15" idx="0"/>
          </p:cNvCxnSpPr>
          <p:nvPr/>
        </p:nvCxnSpPr>
        <p:spPr>
          <a:xfrm>
            <a:off x="7250906" y="2343150"/>
            <a:ext cx="0" cy="31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2646FCA-5D1A-4AD9-998F-99D94BEA4BCC}"/>
              </a:ext>
            </a:extLst>
          </p:cNvPr>
          <p:cNvCxnSpPr>
            <a:endCxn id="16" idx="0"/>
          </p:cNvCxnSpPr>
          <p:nvPr/>
        </p:nvCxnSpPr>
        <p:spPr>
          <a:xfrm>
            <a:off x="7947423" y="2343150"/>
            <a:ext cx="0" cy="31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60F01EE-1CF7-4651-8EAD-25F412FAE1F7}"/>
              </a:ext>
            </a:extLst>
          </p:cNvPr>
          <p:cNvCxnSpPr/>
          <p:nvPr/>
        </p:nvCxnSpPr>
        <p:spPr>
          <a:xfrm>
            <a:off x="8570912" y="2343150"/>
            <a:ext cx="0" cy="298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CB3F022-5C8F-450E-8C82-6966E76F8BDF}"/>
              </a:ext>
            </a:extLst>
          </p:cNvPr>
          <p:cNvCxnSpPr>
            <a:stCxn id="12" idx="2"/>
          </p:cNvCxnSpPr>
          <p:nvPr/>
        </p:nvCxnSpPr>
        <p:spPr>
          <a:xfrm flipH="1">
            <a:off x="5308995" y="3323431"/>
            <a:ext cx="1" cy="31511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4C36F65-FCCB-4BC6-987D-27AA5D43FC22}"/>
              </a:ext>
            </a:extLst>
          </p:cNvPr>
          <p:cNvCxnSpPr>
            <a:stCxn id="13" idx="2"/>
          </p:cNvCxnSpPr>
          <p:nvPr/>
        </p:nvCxnSpPr>
        <p:spPr>
          <a:xfrm flipH="1">
            <a:off x="5941219" y="3323431"/>
            <a:ext cx="1" cy="29448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5D0F233-A4AA-475F-A37E-AD6EFDA0E1CE}"/>
              </a:ext>
            </a:extLst>
          </p:cNvPr>
          <p:cNvCxnSpPr/>
          <p:nvPr/>
        </p:nvCxnSpPr>
        <p:spPr>
          <a:xfrm>
            <a:off x="5308995" y="3638550"/>
            <a:ext cx="3261917"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C2BFA3F-DA4C-42CA-9743-5A96655ECD0E}"/>
              </a:ext>
            </a:extLst>
          </p:cNvPr>
          <p:cNvCxnSpPr>
            <a:stCxn id="14" idx="2"/>
          </p:cNvCxnSpPr>
          <p:nvPr/>
        </p:nvCxnSpPr>
        <p:spPr>
          <a:xfrm>
            <a:off x="6541292" y="3323431"/>
            <a:ext cx="0" cy="315119"/>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6943F0D-9356-454B-9FC4-281CBE75E524}"/>
              </a:ext>
            </a:extLst>
          </p:cNvPr>
          <p:cNvCxnSpPr>
            <a:stCxn id="15" idx="2"/>
          </p:cNvCxnSpPr>
          <p:nvPr/>
        </p:nvCxnSpPr>
        <p:spPr>
          <a:xfrm>
            <a:off x="7250906" y="3339085"/>
            <a:ext cx="0" cy="29946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A0C5E90-97E0-4D8C-B79A-AD6065F43459}"/>
              </a:ext>
            </a:extLst>
          </p:cNvPr>
          <p:cNvCxnSpPr>
            <a:stCxn id="16" idx="2"/>
          </p:cNvCxnSpPr>
          <p:nvPr/>
        </p:nvCxnSpPr>
        <p:spPr>
          <a:xfrm>
            <a:off x="7947423" y="3339085"/>
            <a:ext cx="0" cy="29946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577B40D-9A51-4C14-8B8C-75A94309D0D2}"/>
              </a:ext>
            </a:extLst>
          </p:cNvPr>
          <p:cNvCxnSpPr/>
          <p:nvPr/>
        </p:nvCxnSpPr>
        <p:spPr>
          <a:xfrm>
            <a:off x="8570912" y="3327622"/>
            <a:ext cx="0" cy="31092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64A455-2ECE-4043-B1DD-3E3F3C4290CC}"/>
              </a:ext>
            </a:extLst>
          </p:cNvPr>
          <p:cNvCxnSpPr>
            <a:cxnSpLocks/>
          </p:cNvCxnSpPr>
          <p:nvPr/>
        </p:nvCxnSpPr>
        <p:spPr>
          <a:xfrm>
            <a:off x="6917033" y="3668887"/>
            <a:ext cx="0" cy="237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070C06D-2C8C-4D64-AEA4-8AC7C76155BF}"/>
              </a:ext>
            </a:extLst>
          </p:cNvPr>
          <p:cNvCxnSpPr>
            <a:cxnSpLocks/>
          </p:cNvCxnSpPr>
          <p:nvPr/>
        </p:nvCxnSpPr>
        <p:spPr>
          <a:xfrm flipH="1">
            <a:off x="5493839" y="4220520"/>
            <a:ext cx="941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EF43D91C-2DF9-B968-F35F-3FBB7C865056}"/>
              </a:ext>
            </a:extLst>
          </p:cNvPr>
          <p:cNvSpPr/>
          <p:nvPr/>
        </p:nvSpPr>
        <p:spPr>
          <a:xfrm>
            <a:off x="6435825" y="3904140"/>
            <a:ext cx="1008255" cy="6572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Accuracy</a:t>
            </a:r>
          </a:p>
          <a:p>
            <a:pPr algn="ctr"/>
            <a:r>
              <a:rPr lang="en-IN" sz="1300" dirty="0">
                <a:solidFill>
                  <a:schemeClr val="tx1"/>
                </a:solidFill>
              </a:rPr>
              <a:t>Measure</a:t>
            </a:r>
          </a:p>
        </p:txBody>
      </p:sp>
      <p:sp>
        <p:nvSpPr>
          <p:cNvPr id="39" name="Rectangle 38">
            <a:extLst>
              <a:ext uri="{FF2B5EF4-FFF2-40B4-BE49-F238E27FC236}">
                <a16:creationId xmlns:a16="http://schemas.microsoft.com/office/drawing/2014/main" id="{C155F35D-6755-4158-9CB7-2238514664AE}"/>
              </a:ext>
            </a:extLst>
          </p:cNvPr>
          <p:cNvSpPr/>
          <p:nvPr/>
        </p:nvSpPr>
        <p:spPr>
          <a:xfrm>
            <a:off x="8304212" y="2641822"/>
            <a:ext cx="5334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SVM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Droplet</Template>
  <TotalTime>0</TotalTime>
  <Words>957</Words>
  <Application>Microsoft Office PowerPoint</Application>
  <PresentationFormat>On-screen Show (16:9)</PresentationFormat>
  <Paragraphs>147</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Corbel</vt:lpstr>
      <vt:lpstr>Times New Roman</vt:lpstr>
      <vt:lpstr>Wingdings</vt:lpstr>
      <vt:lpstr>Wingdings 2</vt:lpstr>
      <vt:lpstr>Wingdings 3</vt:lpstr>
      <vt:lpstr>Module</vt:lpstr>
      <vt:lpstr>HEART DISEASE PREDICTION</vt:lpstr>
      <vt:lpstr>Introduction</vt:lpstr>
      <vt:lpstr>Problem Statement</vt:lpstr>
      <vt:lpstr>Abstract</vt:lpstr>
      <vt:lpstr>Objectives of  the  Project </vt:lpstr>
      <vt:lpstr>Objectives of the  Project  Cont..</vt:lpstr>
      <vt:lpstr>System Architecture</vt:lpstr>
      <vt:lpstr>Existing System Architecture </vt:lpstr>
      <vt:lpstr>Proposed  System Architecture </vt:lpstr>
      <vt:lpstr> Modules in Project </vt:lpstr>
      <vt:lpstr>Summary of Attribute Selection</vt:lpstr>
      <vt:lpstr>Summary of Analysis of Algorithm</vt:lpstr>
      <vt:lpstr>Summary of Heart disease prediction</vt:lpstr>
      <vt:lpstr>Software &amp; Hardware Requirements  Specification </vt:lpstr>
      <vt:lpstr>Implementation of Attribute Selection Module</vt:lpstr>
      <vt:lpstr>Implementation of Analysis of Algorithm Module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M.KUMARASAMY COLLEGE OF ENGINEERING ,  DEPT OF CSE – B.E</dc:title>
  <dc:creator/>
  <cp:lastModifiedBy/>
  <cp:revision>2</cp:revision>
  <dcterms:modified xsi:type="dcterms:W3CDTF">2022-12-25T11:45:59Z</dcterms:modified>
</cp:coreProperties>
</file>