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Ammacare Bot: Maternal &amp; Newborn Care Assistant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AI-Powered Chatbot with RAG and Specialized Tools</a:t>
            </a:r>
          </a:p>
        </p:txBody>
      </p:sp>
      <p:sp>
        <p:nvSpPr>
          <p:cNvPr id="96" name="Subtitle 2"/>
          <p:cNvSpPr txBox="1"/>
          <p:nvPr/>
        </p:nvSpPr>
        <p:spPr>
          <a:xfrm>
            <a:off x="1378695" y="5082478"/>
            <a:ext cx="6400801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ctr">
              <a:spcBef>
                <a:spcPts val="700"/>
              </a:spcBef>
              <a:defRPr sz="2200">
                <a:solidFill>
                  <a:srgbClr val="888888"/>
                </a:solidFill>
              </a:defRPr>
            </a:pPr>
            <a:r>
              <a:t>Dr. rer. Nat. Priyadharshini Arunachalam </a:t>
            </a:r>
          </a:p>
          <a:p>
            <a:pPr algn="ctr">
              <a:spcBef>
                <a:spcPts val="700"/>
              </a:spcBef>
              <a:defRPr sz="2200">
                <a:solidFill>
                  <a:srgbClr val="888888"/>
                </a:solidFill>
              </a:defRPr>
            </a:pPr>
            <a:r>
              <a:t>19.09.2025</a:t>
            </a:r>
          </a:p>
          <a:p>
            <a:pPr algn="ctr">
              <a:spcBef>
                <a:spcPts val="700"/>
              </a:spcBef>
              <a:defRPr sz="2200">
                <a:solidFill>
                  <a:srgbClr val="888888"/>
                </a:solidFill>
              </a:defRPr>
            </a:pPr>
          </a:p>
        </p:txBody>
      </p:sp>
      <p:pic>
        <p:nvPicPr>
          <p:cNvPr id="97" name="ironhack_logo.jpg" descr="ironhack_log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8695" y="5082478"/>
            <a:ext cx="459187" cy="4591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Evaluation &amp; LangSmith</a:t>
            </a:r>
          </a:p>
        </p:txBody>
      </p:sp>
      <p:sp>
        <p:nvSpPr>
          <p:cNvPr id="12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  <a:p>
            <a:pPr>
              <a:spcBef>
                <a:spcPts val="400"/>
              </a:spcBef>
              <a:defRPr sz="1800"/>
            </a:pPr>
            <a:r>
              <a:t>Evaluation of answers (Correct, Partial, Hallucinated) using a judge LLM.</a:t>
            </a:r>
          </a:p>
          <a:p>
            <a:pPr>
              <a:spcBef>
                <a:spcPts val="400"/>
              </a:spcBef>
              <a:defRPr sz="1800"/>
            </a:pPr>
            <a:r>
              <a:t>LangSmith tracing for monitoring and debugging tool calls (ammacare_qa, ammacare_image_qa, ammacare_transcribe_audio).</a:t>
            </a:r>
          </a:p>
          <a:p>
            <a:pPr>
              <a:spcBef>
                <a:spcPts val="400"/>
              </a:spcBef>
              <a:defRPr sz="1800"/>
            </a:pPr>
            <a:r>
              <a:t>Provides insights into RAG performance and system behavior.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12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  <a:p>
            <a:pPr>
              <a:spcBef>
                <a:spcPts val="400"/>
              </a:spcBef>
              <a:defRPr sz="1800"/>
            </a:pPr>
            <a:r>
              <a:t>Ammacare Bot demonstrates RAG capabilities with diverse data sources.</a:t>
            </a:r>
          </a:p>
          <a:p>
            <a:pPr>
              <a:spcBef>
                <a:spcPts val="400"/>
              </a:spcBef>
              <a:defRPr sz="1800"/>
            </a:pPr>
            <a:r>
              <a:t>Integrates specialized tools for enhanced user experience.</a:t>
            </a:r>
          </a:p>
          <a:p>
            <a:pPr>
              <a:spcBef>
                <a:spcPts val="400"/>
              </a:spcBef>
              <a:defRPr sz="1800"/>
            </a:pPr>
            <a:r>
              <a:t>Evaluation and tracing aid in development and performance assessment.</a:t>
            </a:r>
          </a:p>
          <a:p>
            <a:pPr>
              <a:spcBef>
                <a:spcPts val="400"/>
              </a:spcBef>
              <a:defRPr sz="1800"/>
            </a:pPr>
            <a:r>
              <a:t>Potential for expansion with more data sources and tools.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  <p:sp>
        <p:nvSpPr>
          <p:cNvPr id="132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Ammacare Bot: Maternal &amp; Newborn Care Assistant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Summary</a:t>
            </a:r>
          </a:p>
        </p:txBody>
      </p:sp>
      <p:sp>
        <p:nvSpPr>
          <p:cNvPr id="10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  <a:p>
            <a:pPr>
              <a:spcBef>
                <a:spcPts val="400"/>
              </a:spcBef>
              <a:defRPr sz="1800"/>
            </a:pPr>
            <a:r>
              <a:t>AI-powered assistant for maternal and newborn care.</a:t>
            </a:r>
          </a:p>
          <a:p>
            <a:pPr>
              <a:spcBef>
                <a:spcPts val="400"/>
              </a:spcBef>
              <a:defRPr sz="1800"/>
            </a:pPr>
            <a:r>
              <a:t>Provides information, checklists, image analysis, and voice interaction.</a:t>
            </a:r>
          </a:p>
          <a:p>
            <a:pPr>
              <a:spcBef>
                <a:spcPts val="400"/>
              </a:spcBef>
              <a:defRPr sz="1800"/>
            </a:pPr>
            <a:r>
              <a:t>Uses RAG with a knowledge base from PDFs and YouTube transcripts.</a:t>
            </a:r>
          </a:p>
          <a:p>
            <a:pPr>
              <a:spcBef>
                <a:spcPts val="400"/>
              </a:spcBef>
              <a:defRPr sz="1800"/>
            </a:pPr>
            <a:r>
              <a:t>Built with LangChain, ChromaDB, OpenAI, Hugging Face, Gradio, and LangSmith.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Setup</a:t>
            </a:r>
          </a:p>
        </p:txBody>
      </p:sp>
      <p:sp>
        <p:nvSpPr>
          <p:cNvPr id="10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  <a:p>
            <a:pPr>
              <a:spcBef>
                <a:spcPts val="400"/>
              </a:spcBef>
              <a:defRPr sz="1800"/>
            </a:pPr>
            <a:r>
              <a:t>Installation of Python libraries (openai-whisper, pytube, langchain, etc.).</a:t>
            </a:r>
          </a:p>
          <a:p>
            <a:pPr>
              <a:spcBef>
                <a:spcPts val="400"/>
              </a:spcBef>
              <a:defRPr sz="1800"/>
            </a:pPr>
            <a:r>
              <a:t>Configuration of API keys (OpenAI, LangChain, Hugging Face).</a:t>
            </a:r>
          </a:p>
          <a:p>
            <a:pPr>
              <a:spcBef>
                <a:spcPts val="400"/>
              </a:spcBef>
              <a:defRPr sz="1800"/>
            </a:pPr>
            <a:r>
              <a:t>Google Drive access for persistent ChromaDB storage.</a:t>
            </a:r>
          </a:p>
          <a:p>
            <a:pPr>
              <a:spcBef>
                <a:spcPts val="400"/>
              </a:spcBef>
              <a:defRPr sz="1800"/>
            </a:pPr>
            <a:r>
              <a:t>Data ingestion via sources.txt (PDF and YouTube URLs).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Components</a:t>
            </a:r>
          </a:p>
        </p:txBody>
      </p:sp>
      <p:sp>
        <p:nvSpPr>
          <p:cNvPr id="10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  <a:p>
            <a:pPr>
              <a:spcBef>
                <a:spcPts val="400"/>
              </a:spcBef>
              <a:defRPr sz="1800"/>
            </a:pPr>
            <a:r>
              <a:t>Data Loading &amp; Setup (Drive, API Keys, sources.txt).</a:t>
            </a:r>
          </a:p>
          <a:p>
            <a:pPr>
              <a:spcBef>
                <a:spcPts val="400"/>
              </a:spcBef>
              <a:defRPr sz="1800"/>
            </a:pPr>
            <a:r>
              <a:t>Model Initialization (Embeddings, Vector Store, LLM, Retriever, QA Chain).</a:t>
            </a:r>
          </a:p>
          <a:p>
            <a:pPr>
              <a:spcBef>
                <a:spcPts val="400"/>
              </a:spcBef>
              <a:defRPr sz="1800"/>
            </a:pPr>
            <a:r>
              <a:t>Data Ingestion (PDF/YouTube download, transcription, vector storage).</a:t>
            </a:r>
          </a:p>
          <a:p>
            <a:pPr>
              <a:spcBef>
                <a:spcPts val="400"/>
              </a:spcBef>
              <a:defRPr sz="1800"/>
            </a:pPr>
            <a:r>
              <a:t>Core Chat, Image QA, Voice, and Checklist Tools.</a:t>
            </a:r>
          </a:p>
          <a:p>
            <a:pPr>
              <a:spcBef>
                <a:spcPts val="400"/>
              </a:spcBef>
              <a:defRPr sz="1800"/>
            </a:pPr>
            <a:r>
              <a:t>Gradio UI for user interaction.</a:t>
            </a:r>
          </a:p>
          <a:p>
            <a:pPr>
              <a:spcBef>
                <a:spcPts val="400"/>
              </a:spcBef>
              <a:defRPr sz="1800"/>
            </a:pPr>
            <a:r>
              <a:t>Evaluation process for answer quality.</a:t>
            </a:r>
          </a:p>
          <a:p>
            <a:pPr>
              <a:spcBef>
                <a:spcPts val="400"/>
              </a:spcBef>
              <a:defRPr sz="1800"/>
            </a:pPr>
            <a:r>
              <a:t>LangSmith tracing for monitoring and debugging.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Ingestion Process</a:t>
            </a:r>
          </a:p>
        </p:txBody>
      </p:sp>
      <p:sp>
        <p:nvSpPr>
          <p:cNvPr id="10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  <a:p>
            <a:pPr>
              <a:spcBef>
                <a:spcPts val="400"/>
              </a:spcBef>
              <a:defRPr sz="1800"/>
            </a:pPr>
            <a:r>
              <a:t>Reads sources.txt for PDF and YouTube URLs.</a:t>
            </a:r>
          </a:p>
          <a:p>
            <a:pPr>
              <a:spcBef>
                <a:spcPts val="400"/>
              </a:spcBef>
              <a:defRPr sz="1800"/>
            </a:pPr>
            <a:r>
              <a:t>Downloads PDFs and YouTube videos.</a:t>
            </a:r>
          </a:p>
          <a:p>
            <a:pPr>
              <a:spcBef>
                <a:spcPts val="400"/>
              </a:spcBef>
              <a:defRPr sz="1800"/>
            </a:pPr>
            <a:r>
              <a:t>Transcribes YouTube videos using Whisper.</a:t>
            </a:r>
          </a:p>
          <a:p>
            <a:pPr>
              <a:spcBef>
                <a:spcPts val="400"/>
              </a:spcBef>
              <a:defRPr sz="1800"/>
            </a:pPr>
            <a:r>
              <a:t>Loads PDF and transcription text.</a:t>
            </a:r>
          </a:p>
          <a:p>
            <a:pPr>
              <a:spcBef>
                <a:spcPts val="400"/>
              </a:spcBef>
              <a:defRPr sz="1800"/>
            </a:pPr>
            <a:r>
              <a:t>Splits text into chunks and embeds them.</a:t>
            </a:r>
          </a:p>
          <a:p>
            <a:pPr>
              <a:spcBef>
                <a:spcPts val="400"/>
              </a:spcBef>
              <a:defRPr sz="1800"/>
            </a:pPr>
            <a:r>
              <a:t>Stores embeddings in ChromaDB.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Ingestion Pipeline</a:t>
            </a:r>
          </a:p>
        </p:txBody>
      </p:sp>
      <p:pic>
        <p:nvPicPr>
          <p:cNvPr id="11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4879" y="1371600"/>
            <a:ext cx="4114801" cy="8667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Vector Database &amp; Embeddings</a:t>
            </a:r>
          </a:p>
        </p:txBody>
      </p:sp>
      <p:sp>
        <p:nvSpPr>
          <p:cNvPr id="115" name="TextBox 2"/>
          <p:cNvSpPr txBox="1"/>
          <p:nvPr/>
        </p:nvSpPr>
        <p:spPr>
          <a:xfrm>
            <a:off x="502919" y="1371600"/>
            <a:ext cx="3250566" cy="1100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</a:p>
          <a:p>
            <a:pPr>
              <a:defRPr sz="1600"/>
            </a:pPr>
            <a:r>
              <a:t>Embeddings convert text → vectors.</a:t>
            </a:r>
          </a:p>
          <a:p>
            <a:pPr>
              <a:defRPr sz="1600"/>
            </a:pPr>
            <a:r>
              <a:t>Stored in Chroma for semantic search.</a:t>
            </a:r>
          </a:p>
          <a:p>
            <a:pPr>
              <a:defRPr sz="1600"/>
            </a:pPr>
            <a:r>
              <a:t>Retriever finds most relevant chunks.</a:t>
            </a:r>
          </a:p>
        </p:txBody>
      </p:sp>
      <p:pic>
        <p:nvPicPr>
          <p:cNvPr id="11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4879" y="1371600"/>
            <a:ext cx="4114801" cy="11473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6052">
              <a:defRPr sz="4004"/>
            </a:lvl1pPr>
          </a:lstStyle>
          <a:p>
            <a:pPr/>
            <a:r>
              <a:t>Retrieval-Augmented Generation (RAG)</a:t>
            </a:r>
          </a:p>
        </p:txBody>
      </p:sp>
      <p:sp>
        <p:nvSpPr>
          <p:cNvPr id="119" name="TextBox 2"/>
          <p:cNvSpPr txBox="1"/>
          <p:nvPr/>
        </p:nvSpPr>
        <p:spPr>
          <a:xfrm>
            <a:off x="502919" y="1371600"/>
            <a:ext cx="3513992" cy="1100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</a:p>
          <a:p>
            <a:pPr>
              <a:defRPr sz="1600"/>
            </a:pPr>
            <a:r>
              <a:t>Retriever (ChromaDB) + Generator (LLM).</a:t>
            </a:r>
          </a:p>
          <a:p>
            <a:pPr>
              <a:defRPr sz="1600"/>
            </a:pPr>
            <a:r>
              <a:t>Grounds answers in real data sources.</a:t>
            </a:r>
          </a:p>
          <a:p>
            <a:pPr>
              <a:defRPr sz="1600"/>
            </a:pPr>
            <a:r>
              <a:t>Reduces hallucinations.</a:t>
            </a:r>
          </a:p>
        </p:txBody>
      </p:sp>
      <p:pic>
        <p:nvPicPr>
          <p:cNvPr id="12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4879" y="1371600"/>
            <a:ext cx="4114801" cy="1104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Gradio UI Usage</a:t>
            </a:r>
          </a:p>
        </p:txBody>
      </p:sp>
      <p:sp>
        <p:nvSpPr>
          <p:cNvPr id="12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  <a:p>
            <a:pPr>
              <a:spcBef>
                <a:spcPts val="400"/>
              </a:spcBef>
              <a:defRPr sz="1800"/>
            </a:pPr>
            <a:r>
              <a:t>Interactive chat interface.</a:t>
            </a:r>
          </a:p>
          <a:p>
            <a:pPr>
              <a:spcBef>
                <a:spcPts val="400"/>
              </a:spcBef>
              <a:defRPr sz="1800"/>
            </a:pPr>
            <a:r>
              <a:t>Image upload for image analysis and Q&amp;A.</a:t>
            </a:r>
          </a:p>
          <a:p>
            <a:pPr>
              <a:spcBef>
                <a:spcPts val="400"/>
              </a:spcBef>
              <a:defRPr sz="1800"/>
            </a:pPr>
            <a:r>
              <a:t>Audio recording/upload for voice input.</a:t>
            </a:r>
          </a:p>
          <a:p>
            <a:pPr>
              <a:spcBef>
                <a:spcPts val="400"/>
              </a:spcBef>
              <a:defRPr sz="1800"/>
            </a:pPr>
            <a:r>
              <a:t>Audio playback of bot responses.</a:t>
            </a:r>
          </a:p>
          <a:p>
            <a:pPr>
              <a:spcBef>
                <a:spcPts val="400"/>
              </a:spcBef>
              <a:defRPr sz="1800"/>
            </a:pPr>
            <a:r>
              <a:t>Pregnancy checklist generation by week.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