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58" r:id="rId5"/>
    <p:sldId id="263" r:id="rId6"/>
    <p:sldId id="265" r:id="rId7"/>
    <p:sldId id="266" r:id="rId8"/>
    <p:sldId id="267" r:id="rId9"/>
    <p:sldId id="264" r:id="rId10"/>
    <p:sldId id="269" r:id="rId11"/>
    <p:sldId id="271" r:id="rId12"/>
    <p:sldId id="272" r:id="rId13"/>
    <p:sldId id="273"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43729" y="647867"/>
            <a:ext cx="3070225" cy="796925"/>
          </a:xfrm>
          <a:prstGeom prst="rect">
            <a:avLst/>
          </a:prstGeom>
        </p:spPr>
        <p:txBody>
          <a:bodyPr wrap="square" lIns="0" tIns="0" rIns="0" bIns="0">
            <a:spAutoFit/>
          </a:bodyPr>
          <a:lstStyle>
            <a:lvl1pPr>
              <a:defRPr sz="2400" b="1" i="0">
                <a:solidFill>
                  <a:srgbClr val="EC7C30"/>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rgbClr val="0D0D0D"/>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EC7C3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0D0D0D"/>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EC7C3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EC7C3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04185" y="627062"/>
            <a:ext cx="6004814" cy="727075"/>
          </a:xfrm>
          <a:prstGeom prst="rect">
            <a:avLst/>
          </a:prstGeom>
        </p:spPr>
        <p:txBody>
          <a:bodyPr wrap="square" lIns="0" tIns="0" rIns="0" bIns="0">
            <a:spAutoFit/>
          </a:bodyPr>
          <a:lstStyle>
            <a:lvl1pPr>
              <a:defRPr sz="2400" b="1" i="0">
                <a:solidFill>
                  <a:srgbClr val="EC7C30"/>
                </a:solidFill>
                <a:latin typeface="Arial"/>
                <a:cs typeface="Arial"/>
              </a:defRPr>
            </a:lvl1pPr>
          </a:lstStyle>
          <a:p>
            <a:endParaRPr/>
          </a:p>
        </p:txBody>
      </p:sp>
      <p:sp>
        <p:nvSpPr>
          <p:cNvPr id="3" name="Holder 3"/>
          <p:cNvSpPr>
            <a:spLocks noGrp="1"/>
          </p:cNvSpPr>
          <p:nvPr>
            <p:ph type="body" idx="1"/>
          </p:nvPr>
        </p:nvSpPr>
        <p:spPr>
          <a:xfrm>
            <a:off x="961389" y="1598358"/>
            <a:ext cx="10285730" cy="4565650"/>
          </a:xfrm>
          <a:prstGeom prst="rect">
            <a:avLst/>
          </a:prstGeom>
        </p:spPr>
        <p:txBody>
          <a:bodyPr wrap="square" lIns="0" tIns="0" rIns="0" bIns="0">
            <a:spAutoFit/>
          </a:bodyPr>
          <a:lstStyle>
            <a:lvl1pPr>
              <a:defRPr sz="1800" b="0" i="0">
                <a:solidFill>
                  <a:srgbClr val="0D0D0D"/>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g" /><Relationship Id="rId1" Type="http://schemas.openxmlformats.org/officeDocument/2006/relationships/slideLayout" Target="../slideLayouts/slideLayout1.xml" /><Relationship Id="rId4" Type="http://schemas.openxmlformats.org/officeDocument/2006/relationships/image" Target="../media/image3.jpeg"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55371" y="3329489"/>
            <a:ext cx="5302448" cy="810480"/>
          </a:xfrm>
          <a:prstGeom prst="rect">
            <a:avLst/>
          </a:prstGeom>
        </p:spPr>
        <p:txBody>
          <a:bodyPr vert="horz" wrap="square" lIns="0" tIns="12700" rIns="0" bIns="0" rtlCol="0">
            <a:spAutoFit/>
          </a:bodyPr>
          <a:lstStyle/>
          <a:p>
            <a:pPr marR="262253" algn="ctr">
              <a:lnSpc>
                <a:spcPct val="100000"/>
              </a:lnSpc>
              <a:spcBef>
                <a:spcPts val="100"/>
              </a:spcBef>
            </a:pPr>
            <a:r>
              <a:rPr b="1" sz="1800">
                <a:solidFill>
                  <a:srgbClr val="0000FF"/>
                </a:solidFill>
                <a:latin typeface="Arial"/>
                <a:cs typeface="Arial"/>
              </a:rPr>
              <a:t>PRESENTED</a:t>
            </a:r>
            <a:r>
              <a:rPr b="1" sz="1800">
                <a:solidFill>
                  <a:srgbClr val="0000FF"/>
                </a:solidFill>
                <a:latin typeface="Arial"/>
                <a:cs typeface="Arial"/>
              </a:rPr>
              <a:t> </a:t>
            </a:r>
            <a:r>
              <a:rPr b="1" sz="1800">
                <a:solidFill>
                  <a:srgbClr val="0000FF"/>
                </a:solidFill>
                <a:latin typeface="Arial"/>
                <a:cs typeface="Arial"/>
              </a:rPr>
              <a:t>BY</a:t>
            </a:r>
            <a:endParaRPr sz="1800">
              <a:latin typeface="Arial"/>
              <a:cs typeface="Arial"/>
            </a:endParaRPr>
          </a:p>
          <a:p>
            <a:pPr marR="277490" algn="ctr">
              <a:lnSpc>
                <a:spcPct val="100000"/>
              </a:lnSpc>
              <a:spcBef>
                <a:spcPts val="1895"/>
              </a:spcBef>
            </a:pPr>
            <a:r>
              <a:rPr b="1" sz="1800">
                <a:solidFill>
                  <a:srgbClr val="0000FF"/>
                </a:solidFill>
                <a:latin typeface="Arial"/>
                <a:cs typeface="Arial"/>
              </a:rPr>
              <a:t>2303811711421025 -K</a:t>
            </a:r>
            <a:r>
              <a:rPr b="1">
                <a:solidFill>
                  <a:srgbClr val="0000FF"/>
                </a:solidFill>
                <a:latin typeface="Arial"/>
                <a:cs typeface="Arial"/>
              </a:rPr>
              <a:t>EVIN RAJ A</a:t>
            </a:r>
            <a:endParaRPr sz="1800">
              <a:latin typeface="Arial"/>
              <a:cs typeface="Arial"/>
            </a:endParaRPr>
          </a:p>
        </p:txBody>
      </p:sp>
      <p:sp>
        <p:nvSpPr>
          <p:cNvPr id="3" name="object 3"/>
          <p:cNvSpPr txBox="1"/>
          <p:nvPr/>
        </p:nvSpPr>
        <p:spPr>
          <a:xfrm>
            <a:off x="8460739" y="5873111"/>
            <a:ext cx="2522859" cy="815336"/>
          </a:xfrm>
          <a:prstGeom prst="rect">
            <a:avLst/>
          </a:prstGeom>
        </p:spPr>
        <p:txBody>
          <a:bodyPr vert="horz" wrap="square" lIns="0" tIns="12700" rIns="0" bIns="0" rtlCol="0">
            <a:spAutoFit/>
          </a:bodyPr>
          <a:lstStyle/>
          <a:p>
            <a:pPr marL="41271" algn="ctr">
              <a:lnSpc>
                <a:spcPct val="100000"/>
              </a:lnSpc>
              <a:spcBef>
                <a:spcPts val="100"/>
              </a:spcBef>
            </a:pPr>
            <a:r>
              <a:rPr b="1" sz="1800">
                <a:solidFill>
                  <a:srgbClr val="001F5F"/>
                </a:solidFill>
                <a:latin typeface="Arial"/>
                <a:cs typeface="Arial"/>
              </a:rPr>
              <a:t>Guided</a:t>
            </a:r>
            <a:r>
              <a:rPr b="1" sz="1800">
                <a:solidFill>
                  <a:srgbClr val="001F5F"/>
                </a:solidFill>
                <a:latin typeface="Arial"/>
                <a:cs typeface="Arial"/>
              </a:rPr>
              <a:t> </a:t>
            </a:r>
            <a:r>
              <a:rPr b="1" sz="1800">
                <a:solidFill>
                  <a:srgbClr val="001F5F"/>
                </a:solidFill>
                <a:latin typeface="Arial"/>
                <a:cs typeface="Arial"/>
              </a:rPr>
              <a:t>by</a:t>
            </a:r>
            <a:endParaRPr sz="1800">
              <a:latin typeface="Arial"/>
              <a:cs typeface="Arial"/>
            </a:endParaRPr>
          </a:p>
          <a:p>
            <a:pPr algn="ctr">
              <a:lnSpc>
                <a:spcPct val="100000"/>
              </a:lnSpc>
              <a:spcBef>
                <a:spcPts val="1895"/>
              </a:spcBef>
            </a:pPr>
            <a:r>
              <a:rPr b="1" sz="1800">
                <a:solidFill>
                  <a:srgbClr val="001F5F"/>
                </a:solidFill>
                <a:latin typeface="Arial"/>
                <a:cs typeface="Arial"/>
              </a:rPr>
              <a:t>Mrs.</a:t>
            </a:r>
            <a:r>
              <a:rPr b="1" sz="1800">
                <a:solidFill>
                  <a:srgbClr val="001F5F"/>
                </a:solidFill>
                <a:latin typeface="Arial"/>
                <a:cs typeface="Arial"/>
              </a:rPr>
              <a:t> </a:t>
            </a:r>
            <a:r>
              <a:rPr b="1" sz="1800">
                <a:solidFill>
                  <a:srgbClr val="001F5F"/>
                </a:solidFill>
                <a:latin typeface="Arial"/>
                <a:cs typeface="Arial"/>
              </a:rPr>
              <a:t>S.GAYATHRI.M.E.,</a:t>
            </a:r>
            <a:endParaRPr sz="1800">
              <a:latin typeface="Arial"/>
              <a:cs typeface="Arial"/>
            </a:endParaRPr>
          </a:p>
        </p:txBody>
      </p:sp>
      <p:pic>
        <p:nvPicPr>
          <p:cNvPr id="4" name="object 4"/>
          <p:cNvPicPr/>
          <p:nvPr/>
        </p:nvPicPr>
        <p:blipFill>
          <a:blip r:embed="rId2" cstate="print"/>
          <a:stretch>
            <a:fillRect/>
          </a:stretch>
        </p:blipFill>
        <p:spPr>
          <a:xfrm>
            <a:off x="541697" y="236887"/>
            <a:ext cx="1054344" cy="1040685"/>
          </a:xfrm>
          <a:prstGeom prst="rect">
            <a:avLst/>
          </a:prstGeom>
        </p:spPr>
      </p:pic>
      <p:sp>
        <p:nvSpPr>
          <p:cNvPr id="5" name="object 5"/>
          <p:cNvSpPr txBox="1">
            <a:spLocks noGrp="1"/>
          </p:cNvSpPr>
          <p:nvPr>
            <p:ph type="title"/>
          </p:nvPr>
        </p:nvSpPr>
        <p:spPr>
          <a:prstGeom prst="rect">
            <a:avLst/>
          </a:prstGeom>
        </p:spPr>
        <p:txBody>
          <a:bodyPr vert="horz" wrap="square" lIns="0" tIns="160655" rIns="0" bIns="0" rtlCol="0">
            <a:spAutoFit/>
          </a:bodyPr>
          <a:lstStyle/>
          <a:p>
            <a:pPr marL="1548770" marR="5078" indent="-1268099">
              <a:lnSpc>
                <a:spcPct val="100800"/>
              </a:lnSpc>
              <a:spcBef>
                <a:spcPts val="85"/>
              </a:spcBef>
            </a:pPr>
            <a:r>
              <a:rPr sz="1800">
                <a:solidFill>
                  <a:srgbClr val="FF0066"/>
                </a:solidFill>
              </a:rPr>
              <a:t>K.RAMAKRISHNAN</a:t>
            </a:r>
            <a:r>
              <a:rPr sz="1800">
                <a:solidFill>
                  <a:srgbClr val="FF0066"/>
                </a:solidFill>
              </a:rPr>
              <a:t> </a:t>
            </a:r>
            <a:r>
              <a:rPr sz="1800">
                <a:solidFill>
                  <a:srgbClr val="FF0066"/>
                </a:solidFill>
              </a:rPr>
              <a:t>COLLEGE</a:t>
            </a:r>
            <a:r>
              <a:rPr sz="1800">
                <a:solidFill>
                  <a:srgbClr val="FF0066"/>
                </a:solidFill>
              </a:rPr>
              <a:t> </a:t>
            </a:r>
            <a:r>
              <a:rPr sz="1800">
                <a:solidFill>
                  <a:srgbClr val="FF0066"/>
                </a:solidFill>
              </a:rPr>
              <a:t>OF</a:t>
            </a:r>
            <a:r>
              <a:rPr sz="1800">
                <a:solidFill>
                  <a:srgbClr val="FF0066"/>
                </a:solidFill>
              </a:rPr>
              <a:t> </a:t>
            </a:r>
            <a:r>
              <a:rPr sz="1800">
                <a:solidFill>
                  <a:srgbClr val="FF0066"/>
                </a:solidFill>
              </a:rPr>
              <a:t>TECHNOLOGY </a:t>
            </a:r>
            <a:r>
              <a:rPr sz="1800">
                <a:solidFill>
                  <a:srgbClr val="FF0066"/>
                </a:solidFill>
              </a:rPr>
              <a:t>(AUTONOMOUS),</a:t>
            </a:r>
            <a:r>
              <a:rPr sz="1800">
                <a:solidFill>
                  <a:srgbClr val="FF0066"/>
                </a:solidFill>
              </a:rPr>
              <a:t> </a:t>
            </a:r>
            <a:r>
              <a:rPr sz="1800">
                <a:solidFill>
                  <a:srgbClr val="FF0066"/>
                </a:solidFill>
              </a:rPr>
              <a:t>TRICHY</a:t>
            </a:r>
            <a:endParaRPr sz="1800"/>
          </a:p>
        </p:txBody>
      </p:sp>
      <p:sp>
        <p:nvSpPr>
          <p:cNvPr id="6" name="object 6"/>
          <p:cNvSpPr txBox="1"/>
          <p:nvPr/>
        </p:nvSpPr>
        <p:spPr>
          <a:xfrm>
            <a:off x="4129659" y="2015025"/>
            <a:ext cx="4879334" cy="391790"/>
          </a:xfrm>
          <a:prstGeom prst="rect">
            <a:avLst/>
          </a:prstGeom>
        </p:spPr>
        <p:txBody>
          <a:bodyPr vert="horz" wrap="square" lIns="0" tIns="12700" rIns="0" bIns="0" rtlCol="0">
            <a:spAutoFit/>
          </a:bodyPr>
          <a:lstStyle/>
          <a:p>
            <a:pPr marL="12696">
              <a:lnSpc>
                <a:spcPct val="100000"/>
              </a:lnSpc>
              <a:spcBef>
                <a:spcPts val="100"/>
              </a:spcBef>
            </a:pPr>
            <a:r>
              <a:rPr sz="2400">
                <a:latin typeface="Arial"/>
                <a:cs typeface="Arial"/>
              </a:rPr>
              <a:t>CROSSWORD PUZZLES </a:t>
            </a:r>
            <a:endParaRPr sz="2400">
              <a:latin typeface="Arial"/>
              <a:cs typeface="Arial"/>
            </a:endParaRPr>
          </a:p>
        </p:txBody>
      </p:sp>
      <p:pic>
        <p:nvPicPr>
          <p:cNvPr id="7" name="object 7"/>
          <p:cNvPicPr/>
          <p:nvPr/>
        </p:nvPicPr>
        <p:blipFill>
          <a:blip r:embed="rId3" cstate="print"/>
          <a:stretch>
            <a:fillRect/>
          </a:stretch>
        </p:blipFill>
        <p:spPr>
          <a:xfrm>
            <a:off x="10591795" y="352429"/>
            <a:ext cx="1152529" cy="11048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67790">
              <a:lnSpc>
                <a:spcPct val="100000"/>
              </a:lnSpc>
              <a:spcBef>
                <a:spcPts val="105"/>
              </a:spcBef>
            </a:pPr>
            <a:r>
              <a:rPr/>
              <a:t>Results</a:t>
            </a:r>
            <a:r>
              <a:rPr/>
              <a:t> </a:t>
            </a:r>
            <a:r>
              <a:rPr/>
              <a:t>and</a:t>
            </a:r>
            <a:r>
              <a:rPr/>
              <a:t> Discussion</a:t>
            </a:r>
            <a:endParaRPr/>
          </a:p>
        </p:txBody>
      </p:sp>
      <p:pic>
        <p:nvPicPr>
          <p:cNvPr id="3" name="object 3"/>
          <p:cNvPicPr/>
          <p:nvPr/>
        </p:nvPicPr>
        <p:blipFill>
          <a:blip r:embed="rId2" cstate="print"/>
          <a:stretch>
            <a:fillRect/>
          </a:stretch>
        </p:blipFill>
        <p:spPr>
          <a:xfrm>
            <a:off x="551226" y="465487"/>
            <a:ext cx="1054344" cy="1040685"/>
          </a:xfrm>
          <a:prstGeom prst="rect">
            <a:avLst/>
          </a:prstGeom>
        </p:spPr>
      </p:pic>
      <p:pic>
        <p:nvPicPr>
          <p:cNvPr id="4" name="object 4"/>
          <p:cNvPicPr/>
          <p:nvPr/>
        </p:nvPicPr>
        <p:blipFill>
          <a:blip r:embed="rId3" cstate="print"/>
          <a:stretch>
            <a:fillRect/>
          </a:stretch>
        </p:blipFill>
        <p:spPr>
          <a:xfrm>
            <a:off x="10648945" y="361945"/>
            <a:ext cx="1152529" cy="1104895"/>
          </a:xfrm>
          <a:prstGeom prst="rect">
            <a:avLst/>
          </a:prstGeom>
        </p:spPr>
      </p:pic>
      <p:sp>
        <p:nvSpPr>
          <p:cNvPr id="11" name="TextBox 10">
            <a:extLst>
              <a:ext uri="{FF2B5EF4-FFF2-40B4-BE49-F238E27FC236}">
                <a16:creationId xmlns:a16="http://schemas.microsoft.com/office/drawing/2014/main" id="{87166040-3DA7-E5B9-F008-CE398E46D5B5}"/>
              </a:ext>
            </a:extLst>
          </p:cNvPr>
          <p:cNvSpPr txBox="1"/>
          <p:nvPr/>
        </p:nvSpPr>
        <p:spPr>
          <a:xfrm>
            <a:off x="1605571" y="2165086"/>
            <a:ext cx="9192903" cy="3139315"/>
          </a:xfrm>
          <a:prstGeom prst="rect">
            <a:avLst/>
          </a:prstGeom>
          <a:noFill/>
        </p:spPr>
        <p:txBody>
          <a:bodyPr wrap="square">
            <a:spAutoFit/>
          </a:bodyPr>
          <a:lstStyle/>
          <a:p>
            <a:pPr marL="285750" indent="-285750">
              <a:buFont typeface="Arial"/>
              <a:buChar char="•"/>
            </a:pPr>
            <a:r>
              <a:rPr/>
              <a:t>Data Structures for Representation: One common approach is to represent the puzzle grid using a 2D array or matrix. Each cell in the grid contains either a letter or is empty. Additionally, metadata about each word's position, length, and direction can be stored.</a:t>
            </a:r>
            <a:endParaRPr/>
          </a:p>
          <a:p>
            <a:pPr marL="285750" indent="-285750">
              <a:buFont typeface="Arial"/>
              <a:buChar char="•"/>
            </a:pPr>
            <a:r>
              <a:rPr/>
              <a:t>Solving Algorithms: Algorithms like backtracking, depth-first search (DFS), and breadth-first search (BFS) are often used to find solutions to crossword puzzles. These algorithms traverse the grid, placing words and checking for conflicts until a valid solution is found.</a:t>
            </a:r>
            <a:endParaRPr/>
          </a:p>
          <a:p>
            <a:pPr marL="285750" indent="-285750">
              <a:buFont typeface="Arial"/>
              <a:buChar char="•"/>
            </a:pPr>
            <a:r>
              <a:rPr/>
              <a:t>Word List Organization: Efficient data structures like tries or hash tables can be employed to store and search for valid words. This helps in quickly verifying if a word exists in the puzzle's dictionary and improves the solving process.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4184" y="627059"/>
            <a:ext cx="6004810" cy="382790"/>
          </a:xfrm>
          <a:prstGeom prst="rect">
            <a:avLst/>
          </a:prstGeom>
        </p:spPr>
        <p:txBody>
          <a:bodyPr vert="horz" wrap="square" lIns="0" tIns="13335" rIns="0" bIns="0" rtlCol="0">
            <a:spAutoFit/>
          </a:bodyPr>
          <a:lstStyle/>
          <a:p>
            <a:pPr marL="1367790">
              <a:lnSpc>
                <a:spcPct val="100000"/>
              </a:lnSpc>
              <a:spcBef>
                <a:spcPts val="105"/>
              </a:spcBef>
            </a:pPr>
            <a:r>
              <a:rPr/>
              <a:t>Snapshot</a:t>
            </a:r>
            <a:endParaRPr/>
          </a:p>
        </p:txBody>
      </p:sp>
      <p:pic>
        <p:nvPicPr>
          <p:cNvPr id="3" name="object 3"/>
          <p:cNvPicPr/>
          <p:nvPr/>
        </p:nvPicPr>
        <p:blipFill>
          <a:blip r:embed="rId2" cstate="print"/>
          <a:stretch>
            <a:fillRect/>
          </a:stretch>
        </p:blipFill>
        <p:spPr>
          <a:xfrm>
            <a:off x="627422" y="370247"/>
            <a:ext cx="1054344" cy="1040685"/>
          </a:xfrm>
          <a:prstGeom prst="rect">
            <a:avLst/>
          </a:prstGeom>
        </p:spPr>
      </p:pic>
      <p:pic>
        <p:nvPicPr>
          <p:cNvPr id="4" name="object 4"/>
          <p:cNvPicPr/>
          <p:nvPr/>
        </p:nvPicPr>
        <p:blipFill>
          <a:blip r:embed="rId3" cstate="print"/>
          <a:stretch>
            <a:fillRect/>
          </a:stretch>
        </p:blipFill>
        <p:spPr>
          <a:xfrm>
            <a:off x="10467979" y="457200"/>
            <a:ext cx="1152529" cy="1104895"/>
          </a:xfrm>
          <a:prstGeom prst="rect">
            <a:avLst/>
          </a:prstGeom>
        </p:spPr>
      </p:pic>
      <p:sp>
        <p:nvSpPr>
          <p:cNvPr id="8" name="TextBox 7">
            <a:extLst>
              <a:ext uri="{FF2B5EF4-FFF2-40B4-BE49-F238E27FC236}">
                <a16:creationId xmlns:a16="http://schemas.microsoft.com/office/drawing/2014/main" id="{3A9B7C6B-C00D-15A8-DEF6-16B853C44D4F}"/>
              </a:ext>
            </a:extLst>
          </p:cNvPr>
          <p:cNvSpPr txBox="1"/>
          <p:nvPr/>
        </p:nvSpPr>
        <p:spPr>
          <a:xfrm>
            <a:off x="1480067" y="1859342"/>
            <a:ext cx="6097023" cy="3416317"/>
          </a:xfrm>
          <a:prstGeom prst="rect">
            <a:avLst/>
          </a:prstGeom>
          <a:noFill/>
        </p:spPr>
        <p:txBody>
          <a:bodyPr wrap="square">
            <a:spAutoFit/>
          </a:bodyPr>
          <a:lstStyle/>
          <a:p>
            <a:pPr/>
            <a:r>
              <a:rPr/>
              <a:t>A           B           C           D           E   </a:t>
            </a:r>
            <a:endParaRPr/>
          </a:p>
          <a:p>
            <a:pPr/>
            <a:r>
              <a:rPr/>
              <a:t>+-----------+-----------+-----------+-----------+-----------+ </a:t>
            </a:r>
            <a:endParaRPr/>
          </a:p>
          <a:p>
            <a:pPr/>
            <a:r>
              <a:rPr/>
              <a:t>1 |           |           |           |           |           |   </a:t>
            </a:r>
            <a:endParaRPr/>
          </a:p>
          <a:p>
            <a:pPr/>
            <a:r>
              <a:rPr/>
              <a:t>+-----------+-----------+-----------+-----------+-----------+</a:t>
            </a:r>
            <a:endParaRPr/>
          </a:p>
          <a:p>
            <a:pPr/>
            <a:r>
              <a:rPr/>
              <a:t> 2 |           |           |           |           |           |   </a:t>
            </a:r>
            <a:endParaRPr/>
          </a:p>
          <a:p>
            <a:pPr/>
            <a:r>
              <a:rPr/>
              <a:t>+-----------+-----------+-----------+-----------+-----------+ </a:t>
            </a:r>
            <a:endParaRPr/>
          </a:p>
          <a:p>
            <a:pPr/>
            <a:r>
              <a:rPr/>
              <a:t>3 |           |           |           |           |           |   </a:t>
            </a:r>
            <a:endParaRPr/>
          </a:p>
          <a:p>
            <a:pPr/>
            <a:r>
              <a:rPr/>
              <a:t>+-----------+-----------+-----------+-----------+-----------+ </a:t>
            </a:r>
            <a:endParaRPr/>
          </a:p>
          <a:p>
            <a:pPr/>
            <a:r>
              <a:rPr/>
              <a:t>4 |           |           |           |           |           |   </a:t>
            </a:r>
            <a:endParaRPr/>
          </a:p>
          <a:p>
            <a:pPr/>
            <a:r>
              <a:rPr/>
              <a:t>+-----------+-----------+-----------+-----------+-----------+ </a:t>
            </a:r>
            <a:endParaRPr/>
          </a:p>
          <a:p>
            <a:pPr/>
            <a:r>
              <a:rPr/>
              <a:t>5 |           |           |           |           |           |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98822" y="370247"/>
            <a:ext cx="1054344" cy="1040685"/>
          </a:xfrm>
          <a:prstGeom prst="rect">
            <a:avLst/>
          </a:prstGeom>
        </p:spPr>
      </p:pic>
      <p:pic>
        <p:nvPicPr>
          <p:cNvPr id="3" name="object 3"/>
          <p:cNvPicPr/>
          <p:nvPr/>
        </p:nvPicPr>
        <p:blipFill>
          <a:blip r:embed="rId3" cstate="print"/>
          <a:stretch>
            <a:fillRect/>
          </a:stretch>
        </p:blipFill>
        <p:spPr>
          <a:xfrm>
            <a:off x="10363195" y="523879"/>
            <a:ext cx="1152529" cy="1104895"/>
          </a:xfrm>
          <a:prstGeom prst="rect">
            <a:avLst/>
          </a:prstGeom>
        </p:spPr>
      </p:pic>
      <p:sp>
        <p:nvSpPr>
          <p:cNvPr id="4" name="object 4"/>
          <p:cNvSpPr txBox="1">
            <a:spLocks noGrp="1"/>
          </p:cNvSpPr>
          <p:nvPr>
            <p:ph type="title"/>
          </p:nvPr>
        </p:nvSpPr>
        <p:spPr>
          <a:prstGeom prst="rect">
            <a:avLst/>
          </a:prstGeom>
        </p:spPr>
        <p:txBody>
          <a:bodyPr vert="horz" wrap="square" lIns="0" tIns="13335" rIns="0" bIns="0" rtlCol="0">
            <a:spAutoFit/>
          </a:bodyPr>
          <a:lstStyle/>
          <a:p>
            <a:pPr marL="2263773">
              <a:lnSpc>
                <a:spcPct val="100000"/>
              </a:lnSpc>
              <a:spcBef>
                <a:spcPts val="105"/>
              </a:spcBef>
            </a:pPr>
            <a:r>
              <a:rPr/>
              <a:t>Conclusion</a:t>
            </a:r>
            <a:endParaRPr/>
          </a:p>
        </p:txBody>
      </p:sp>
      <p:sp>
        <p:nvSpPr>
          <p:cNvPr id="7" name="Text Placeholder 6">
            <a:extLst>
              <a:ext uri="{FF2B5EF4-FFF2-40B4-BE49-F238E27FC236}">
                <a16:creationId xmlns:a16="http://schemas.microsoft.com/office/drawing/2014/main" id="{C4512159-E468-503E-EE94-B8FDF334C87A}"/>
              </a:ext>
            </a:extLst>
          </p:cNvPr>
          <p:cNvSpPr>
            <a:spLocks noGrp="1"/>
          </p:cNvSpPr>
          <p:nvPr>
            <p:ph type="body" idx="1"/>
          </p:nvPr>
        </p:nvSpPr>
        <p:spPr>
          <a:xfrm>
            <a:off x="653736" y="2044005"/>
            <a:ext cx="11069659" cy="2723582"/>
          </a:xfrm>
        </p:spPr>
        <p:txBody>
          <a:bodyPr/>
          <a:lstStyle/>
          <a:p>
            <a:pPr marL="285750" indent="-285750">
              <a:buFont typeface="Arial"/>
              <a:buChar char="•"/>
            </a:pPr>
            <a:r>
              <a:rPr/>
              <a:t>Crossword puzzles serve as an engaging analogy for understanding data structures. Just like the interlocking words in a puzzle, data structures efficiently organize and store information, allowing for quick retrieval and manipulation. Each clue in a crossword corresponds to a data element, and the structure of the puzzle reflects the relationships between these elements.</a:t>
            </a:r>
            <a:endParaRPr/>
          </a:p>
          <a:p>
            <a:pPr marL="285750" indent="-285750">
              <a:buFont typeface="Arial"/>
              <a:buChar char="•"/>
            </a:pPr>
            <a:r>
              <a:rPr/>
              <a:t> Additionally, the search for solutions in a crossword parallels algorithms searching for data in various structures. Through solving crossword puzzles, learners grasp the importance of choosing the right data structure for the task at hand and optimizing algorithms for efficiency.</a:t>
            </a:r>
            <a:endParaRPr/>
          </a:p>
          <a:p>
            <a:pPr marL="285750" indent="-285750">
              <a:buFont typeface="Arial"/>
              <a:buChar char="•"/>
            </a:pPr>
            <a:r>
              <a:rPr/>
              <a:t> In conclusion, crosswords provide a tangible and relatable way to comprehend the intricacies of data structures, fostering a deeper understanding of their role in computer science and problem-solving.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78574" y="2951540"/>
            <a:ext cx="3442338" cy="701036"/>
          </a:xfrm>
          <a:prstGeom prst="rect">
            <a:avLst/>
          </a:prstGeom>
        </p:spPr>
        <p:txBody>
          <a:bodyPr vert="horz" wrap="square" lIns="0" tIns="16510" rIns="0" bIns="0" rtlCol="0">
            <a:spAutoFit/>
          </a:bodyPr>
          <a:lstStyle/>
          <a:p>
            <a:pPr marL="12696">
              <a:lnSpc>
                <a:spcPct val="100000"/>
              </a:lnSpc>
              <a:spcBef>
                <a:spcPts val="130"/>
              </a:spcBef>
            </a:pPr>
            <a:r>
              <a:rPr sz="4400">
                <a:solidFill>
                  <a:srgbClr val="000000"/>
                </a:solidFill>
                <a:latin typeface="Times New Roman"/>
                <a:cs typeface="Times New Roman"/>
              </a:rPr>
              <a:t>THANK</a:t>
            </a:r>
            <a:r>
              <a:rPr sz="4400">
                <a:solidFill>
                  <a:srgbClr val="000000"/>
                </a:solidFill>
                <a:latin typeface="Times New Roman"/>
                <a:cs typeface="Times New Roman"/>
              </a:rPr>
              <a:t> </a:t>
            </a:r>
            <a:r>
              <a:rPr sz="4400">
                <a:solidFill>
                  <a:srgbClr val="000000"/>
                </a:solidFill>
                <a:latin typeface="Times New Roman"/>
                <a:cs typeface="Times New Roman"/>
              </a:rPr>
              <a:t>YOU</a:t>
            </a:r>
            <a:endParaRPr sz="44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081399">
              <a:lnSpc>
                <a:spcPct val="100000"/>
              </a:lnSpc>
              <a:spcBef>
                <a:spcPts val="105"/>
              </a:spcBef>
            </a:pPr>
            <a:r>
              <a:rPr>
                <a:solidFill>
                  <a:srgbClr val="FF0066"/>
                </a:solidFill>
              </a:rPr>
              <a:t>PRESENTATION</a:t>
            </a:r>
            <a:r>
              <a:rPr>
                <a:solidFill>
                  <a:srgbClr val="FF0066"/>
                </a:solidFill>
              </a:rPr>
              <a:t> </a:t>
            </a:r>
            <a:r>
              <a:rPr>
                <a:solidFill>
                  <a:srgbClr val="FF0066"/>
                </a:solidFill>
              </a:rPr>
              <a:t>OVERVIEW</a:t>
            </a:r>
            <a:endParaRPr>
              <a:solidFill>
                <a:srgbClr val="FF0066"/>
              </a:solidFill>
            </a:endParaRPr>
          </a:p>
        </p:txBody>
      </p:sp>
      <p:sp>
        <p:nvSpPr>
          <p:cNvPr id="3" name="object 3"/>
          <p:cNvSpPr txBox="1"/>
          <p:nvPr/>
        </p:nvSpPr>
        <p:spPr>
          <a:xfrm>
            <a:off x="974410" y="1523041"/>
            <a:ext cx="4159880" cy="4515980"/>
          </a:xfrm>
          <a:prstGeom prst="rect">
            <a:avLst/>
          </a:prstGeom>
        </p:spPr>
        <p:txBody>
          <a:bodyPr vert="horz" wrap="square" lIns="0" tIns="100965" rIns="0" bIns="0" rtlCol="0">
            <a:spAutoFit/>
          </a:bodyPr>
          <a:lstStyle/>
          <a:p>
            <a:pPr marL="12696">
              <a:lnSpc>
                <a:spcPct val="100000"/>
              </a:lnSpc>
              <a:spcBef>
                <a:spcPts val="695"/>
              </a:spcBef>
            </a:pPr>
            <a:endParaRPr sz="1800">
              <a:latin typeface="Arial"/>
              <a:cs typeface="Arial"/>
            </a:endParaRPr>
          </a:p>
          <a:p>
            <a:pPr marL="355596" indent="-342900">
              <a:lnSpc>
                <a:spcPct val="100000"/>
              </a:lnSpc>
              <a:spcBef>
                <a:spcPts val="770"/>
              </a:spcBef>
              <a:buFont typeface="Wingdings"/>
              <a:buChar char=""/>
            </a:pPr>
            <a:r>
              <a:rPr b="1" sz="1800">
                <a:latin typeface="Arial"/>
                <a:cs typeface="Arial"/>
              </a:rPr>
              <a:t>Abstract</a:t>
            </a:r>
            <a:endParaRPr b="1" sz="1800">
              <a:latin typeface="Arial"/>
              <a:cs typeface="Arial"/>
            </a:endParaRPr>
          </a:p>
          <a:p>
            <a:pPr marL="355596" indent="-342900">
              <a:buFont typeface="Wingdings"/>
              <a:buChar char=""/>
            </a:pPr>
            <a:r>
              <a:rPr b="1" sz="1800">
                <a:latin typeface="Arial"/>
                <a:cs typeface="Arial"/>
              </a:rPr>
              <a:t>Problem</a:t>
            </a:r>
            <a:r>
              <a:rPr b="1" sz="1800">
                <a:latin typeface="Arial"/>
                <a:cs typeface="Arial"/>
              </a:rPr>
              <a:t> Identification</a:t>
            </a:r>
            <a:endParaRPr sz="1800">
              <a:latin typeface="Arial"/>
              <a:cs typeface="Arial"/>
            </a:endParaRPr>
          </a:p>
          <a:p>
            <a:pPr marL="355596" indent="-342900">
              <a:lnSpc>
                <a:spcPct val="100000"/>
              </a:lnSpc>
              <a:spcBef>
                <a:spcPts val="765"/>
              </a:spcBef>
              <a:buFont typeface="Wingdings"/>
              <a:buChar char=""/>
            </a:pPr>
            <a:r>
              <a:rPr b="1" sz="1800">
                <a:latin typeface="Arial"/>
                <a:cs typeface="Arial"/>
              </a:rPr>
              <a:t>Existing</a:t>
            </a:r>
            <a:r>
              <a:rPr b="1" sz="1800">
                <a:latin typeface="Arial"/>
                <a:cs typeface="Arial"/>
              </a:rPr>
              <a:t> </a:t>
            </a:r>
            <a:r>
              <a:rPr b="1" sz="1800">
                <a:latin typeface="Arial"/>
                <a:cs typeface="Arial"/>
              </a:rPr>
              <a:t>system</a:t>
            </a:r>
            <a:endParaRPr sz="1800">
              <a:latin typeface="Arial"/>
              <a:cs typeface="Arial"/>
            </a:endParaRPr>
          </a:p>
          <a:p>
            <a:pPr marL="355596" indent="-342900">
              <a:lnSpc>
                <a:spcPct val="100000"/>
              </a:lnSpc>
              <a:spcBef>
                <a:spcPts val="695"/>
              </a:spcBef>
              <a:buFont typeface="Wingdings"/>
              <a:buChar char=""/>
            </a:pPr>
            <a:r>
              <a:rPr b="1" sz="1800">
                <a:latin typeface="Arial"/>
                <a:cs typeface="Arial"/>
              </a:rPr>
              <a:t>Disadvantages</a:t>
            </a:r>
            <a:r>
              <a:rPr b="1" sz="1800">
                <a:latin typeface="Arial"/>
                <a:cs typeface="Arial"/>
              </a:rPr>
              <a:t> </a:t>
            </a:r>
            <a:r>
              <a:rPr b="1" sz="1800">
                <a:latin typeface="Arial"/>
                <a:cs typeface="Arial"/>
              </a:rPr>
              <a:t>of</a:t>
            </a:r>
            <a:r>
              <a:rPr b="1" sz="1800">
                <a:latin typeface="Arial"/>
                <a:cs typeface="Arial"/>
              </a:rPr>
              <a:t> </a:t>
            </a:r>
            <a:r>
              <a:rPr b="1" sz="1800">
                <a:latin typeface="Arial"/>
                <a:cs typeface="Arial"/>
              </a:rPr>
              <a:t>existing</a:t>
            </a:r>
            <a:r>
              <a:rPr b="1" sz="1800">
                <a:latin typeface="Arial"/>
                <a:cs typeface="Arial"/>
              </a:rPr>
              <a:t> system</a:t>
            </a:r>
            <a:endParaRPr sz="1800">
              <a:latin typeface="Arial"/>
              <a:cs typeface="Arial"/>
            </a:endParaRPr>
          </a:p>
          <a:p>
            <a:pPr marL="355596" indent="-342900">
              <a:lnSpc>
                <a:spcPct val="100000"/>
              </a:lnSpc>
              <a:spcBef>
                <a:spcPts val="770"/>
              </a:spcBef>
              <a:buFont typeface="Wingdings"/>
              <a:buChar char=""/>
            </a:pPr>
            <a:r>
              <a:rPr b="1" sz="1800">
                <a:latin typeface="Arial"/>
                <a:cs typeface="Arial"/>
              </a:rPr>
              <a:t>Proposed</a:t>
            </a:r>
            <a:r>
              <a:rPr b="1" sz="1800">
                <a:latin typeface="Arial"/>
                <a:cs typeface="Arial"/>
              </a:rPr>
              <a:t> </a:t>
            </a:r>
            <a:r>
              <a:rPr b="1" sz="1800">
                <a:latin typeface="Arial"/>
                <a:cs typeface="Arial"/>
              </a:rPr>
              <a:t>system</a:t>
            </a:r>
            <a:endParaRPr b="1" sz="1800">
              <a:latin typeface="Arial"/>
              <a:cs typeface="Arial"/>
            </a:endParaRPr>
          </a:p>
          <a:p>
            <a:pPr marL="355596" indent="-342900">
              <a:buFont typeface="Wingdings"/>
              <a:buChar char=""/>
            </a:pPr>
            <a:r>
              <a:rPr b="1" sz="1800">
                <a:latin typeface="Arial"/>
                <a:cs typeface="Arial"/>
              </a:rPr>
              <a:t>Advantages</a:t>
            </a:r>
            <a:r>
              <a:rPr b="1" sz="1800">
                <a:latin typeface="Arial"/>
                <a:cs typeface="Arial"/>
              </a:rPr>
              <a:t> </a:t>
            </a:r>
            <a:r>
              <a:rPr b="1" sz="1800">
                <a:latin typeface="Arial"/>
                <a:cs typeface="Arial"/>
              </a:rPr>
              <a:t>of</a:t>
            </a:r>
            <a:r>
              <a:rPr b="1" sz="1800">
                <a:latin typeface="Arial"/>
                <a:cs typeface="Arial"/>
              </a:rPr>
              <a:t> </a:t>
            </a:r>
            <a:r>
              <a:rPr b="1" sz="1800">
                <a:latin typeface="Arial"/>
                <a:cs typeface="Arial"/>
              </a:rPr>
              <a:t>proposed</a:t>
            </a:r>
            <a:r>
              <a:rPr b="1" sz="1800">
                <a:latin typeface="Arial"/>
                <a:cs typeface="Arial"/>
              </a:rPr>
              <a:t> </a:t>
            </a:r>
            <a:r>
              <a:rPr b="1" sz="1800">
                <a:latin typeface="Arial"/>
                <a:cs typeface="Arial"/>
              </a:rPr>
              <a:t>system</a:t>
            </a:r>
            <a:endParaRPr sz="1800">
              <a:latin typeface="Arial"/>
              <a:cs typeface="Arial"/>
            </a:endParaRPr>
          </a:p>
          <a:p>
            <a:pPr marL="355596" indent="-342900">
              <a:lnSpc>
                <a:spcPct val="100000"/>
              </a:lnSpc>
              <a:spcBef>
                <a:spcPts val="695"/>
              </a:spcBef>
              <a:buFont typeface="Wingdings"/>
              <a:buChar char=""/>
            </a:pPr>
            <a:r>
              <a:rPr b="1" sz="1800">
                <a:latin typeface="Arial"/>
                <a:cs typeface="Arial"/>
              </a:rPr>
              <a:t>Block</a:t>
            </a:r>
            <a:r>
              <a:rPr b="1" sz="1800">
                <a:latin typeface="Arial"/>
                <a:cs typeface="Arial"/>
              </a:rPr>
              <a:t> </a:t>
            </a:r>
            <a:r>
              <a:rPr b="1" sz="1800">
                <a:latin typeface="Arial"/>
                <a:cs typeface="Arial"/>
              </a:rPr>
              <a:t>diagram</a:t>
            </a:r>
            <a:r>
              <a:rPr b="1" sz="1800">
                <a:latin typeface="Arial"/>
                <a:cs typeface="Arial"/>
              </a:rPr>
              <a:t> </a:t>
            </a:r>
            <a:r>
              <a:rPr b="1" sz="1800">
                <a:latin typeface="Arial"/>
                <a:cs typeface="Arial"/>
              </a:rPr>
              <a:t>of</a:t>
            </a:r>
            <a:r>
              <a:rPr b="1" sz="1800">
                <a:latin typeface="Arial"/>
                <a:cs typeface="Arial"/>
              </a:rPr>
              <a:t> </a:t>
            </a:r>
            <a:r>
              <a:rPr b="1" sz="1800">
                <a:latin typeface="Arial"/>
                <a:cs typeface="Arial"/>
              </a:rPr>
              <a:t>proposed</a:t>
            </a:r>
            <a:r>
              <a:rPr b="1" sz="1800">
                <a:latin typeface="Arial"/>
                <a:cs typeface="Arial"/>
              </a:rPr>
              <a:t> </a:t>
            </a:r>
            <a:r>
              <a:rPr b="1" sz="1800">
                <a:latin typeface="Arial"/>
                <a:cs typeface="Arial"/>
              </a:rPr>
              <a:t>system</a:t>
            </a:r>
            <a:endParaRPr sz="1800">
              <a:latin typeface="Arial"/>
              <a:cs typeface="Arial"/>
            </a:endParaRPr>
          </a:p>
          <a:p>
            <a:pPr marL="355596" indent="-342900">
              <a:lnSpc>
                <a:spcPct val="100000"/>
              </a:lnSpc>
              <a:spcBef>
                <a:spcPts val="770"/>
              </a:spcBef>
              <a:buFont typeface="Wingdings"/>
              <a:buChar char=""/>
            </a:pPr>
            <a:r>
              <a:rPr b="1">
                <a:latin typeface="Arial"/>
                <a:cs typeface="Arial"/>
              </a:rPr>
              <a:t>Module description</a:t>
            </a:r>
            <a:endParaRPr sz="1800">
              <a:latin typeface="Arial"/>
              <a:cs typeface="Arial"/>
            </a:endParaRPr>
          </a:p>
          <a:p>
            <a:pPr marL="355596" indent="-342900">
              <a:lnSpc>
                <a:spcPct val="100000"/>
              </a:lnSpc>
              <a:spcBef>
                <a:spcPts val="770"/>
              </a:spcBef>
              <a:buFont typeface="Wingdings"/>
              <a:buChar char=""/>
            </a:pPr>
            <a:r>
              <a:rPr b="1" sz="1800">
                <a:latin typeface="Arial"/>
                <a:cs typeface="Arial"/>
              </a:rPr>
              <a:t>Results</a:t>
            </a:r>
            <a:r>
              <a:rPr b="1" sz="1800">
                <a:latin typeface="Arial"/>
                <a:cs typeface="Arial"/>
              </a:rPr>
              <a:t> </a:t>
            </a:r>
            <a:r>
              <a:rPr b="1" sz="1800">
                <a:latin typeface="Arial"/>
                <a:cs typeface="Arial"/>
              </a:rPr>
              <a:t>and</a:t>
            </a:r>
            <a:r>
              <a:rPr b="1" sz="1800">
                <a:latin typeface="Arial"/>
                <a:cs typeface="Arial"/>
              </a:rPr>
              <a:t> </a:t>
            </a:r>
            <a:r>
              <a:rPr b="1" sz="1800">
                <a:latin typeface="Arial"/>
                <a:cs typeface="Arial"/>
              </a:rPr>
              <a:t>Discussion</a:t>
            </a:r>
            <a:endParaRPr sz="1800">
              <a:latin typeface="Arial"/>
              <a:cs typeface="Arial"/>
            </a:endParaRPr>
          </a:p>
          <a:p>
            <a:pPr marL="355596" indent="-342900">
              <a:lnSpc>
                <a:spcPct val="100000"/>
              </a:lnSpc>
              <a:spcBef>
                <a:spcPts val="770"/>
              </a:spcBef>
              <a:buFont typeface="Wingdings"/>
              <a:buChar char=""/>
            </a:pPr>
            <a:r>
              <a:rPr b="1" sz="1800">
                <a:latin typeface="Arial"/>
                <a:cs typeface="Arial"/>
              </a:rPr>
              <a:t>Snapshot</a:t>
            </a:r>
            <a:r>
              <a:rPr b="1" sz="1800">
                <a:latin typeface="Arial"/>
                <a:cs typeface="Arial"/>
              </a:rPr>
              <a:t> </a:t>
            </a:r>
            <a:endParaRPr sz="1800">
              <a:latin typeface="Arial"/>
              <a:cs typeface="Arial"/>
            </a:endParaRPr>
          </a:p>
          <a:p>
            <a:pPr marL="355596" indent="-342900">
              <a:lnSpc>
                <a:spcPct val="100000"/>
              </a:lnSpc>
              <a:spcBef>
                <a:spcPts val="695"/>
              </a:spcBef>
              <a:buFont typeface="Wingdings"/>
              <a:buChar char=""/>
            </a:pPr>
            <a:r>
              <a:rPr b="1" sz="1800">
                <a:latin typeface="Arial"/>
                <a:cs typeface="Arial"/>
              </a:rPr>
              <a:t>Conclusion</a:t>
            </a:r>
            <a:endParaRPr sz="1800">
              <a:latin typeface="Arial"/>
              <a:cs typeface="Arial"/>
            </a:endParaRPr>
          </a:p>
        </p:txBody>
      </p:sp>
      <p:pic>
        <p:nvPicPr>
          <p:cNvPr id="4" name="object 4"/>
          <p:cNvPicPr/>
          <p:nvPr/>
        </p:nvPicPr>
        <p:blipFill>
          <a:blip r:embed="rId2" cstate="print"/>
          <a:stretch>
            <a:fillRect/>
          </a:stretch>
        </p:blipFill>
        <p:spPr>
          <a:xfrm>
            <a:off x="522651" y="360717"/>
            <a:ext cx="1054344" cy="1040685"/>
          </a:xfrm>
          <a:prstGeom prst="rect">
            <a:avLst/>
          </a:prstGeom>
        </p:spPr>
      </p:pic>
      <p:pic>
        <p:nvPicPr>
          <p:cNvPr id="5" name="object 5"/>
          <p:cNvPicPr/>
          <p:nvPr/>
        </p:nvPicPr>
        <p:blipFill>
          <a:blip r:embed="rId3" cstate="print"/>
          <a:stretch>
            <a:fillRect/>
          </a:stretch>
        </p:blipFill>
        <p:spPr>
          <a:xfrm>
            <a:off x="10525129" y="371475"/>
            <a:ext cx="1152529" cy="11048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263773">
              <a:lnSpc>
                <a:spcPct val="100000"/>
              </a:lnSpc>
              <a:spcBef>
                <a:spcPts val="105"/>
              </a:spcBef>
            </a:pPr>
            <a:r>
              <a:rPr>
                <a:solidFill>
                  <a:srgbClr val="FF0066"/>
                </a:solidFill>
              </a:rPr>
              <a:t>ABSTRACT</a:t>
            </a:r>
            <a:endParaRPr>
              <a:solidFill>
                <a:srgbClr val="FF0066"/>
              </a:solidFill>
            </a:endParaRPr>
          </a:p>
        </p:txBody>
      </p:sp>
      <p:pic>
        <p:nvPicPr>
          <p:cNvPr id="3" name="object 3"/>
          <p:cNvPicPr/>
          <p:nvPr/>
        </p:nvPicPr>
        <p:blipFill>
          <a:blip r:embed="rId2" cstate="print"/>
          <a:stretch>
            <a:fillRect/>
          </a:stretch>
        </p:blipFill>
        <p:spPr>
          <a:xfrm>
            <a:off x="655997" y="370247"/>
            <a:ext cx="1054344" cy="1040685"/>
          </a:xfrm>
          <a:prstGeom prst="rect">
            <a:avLst/>
          </a:prstGeom>
        </p:spPr>
      </p:pic>
      <p:pic>
        <p:nvPicPr>
          <p:cNvPr id="4" name="object 4"/>
          <p:cNvPicPr/>
          <p:nvPr/>
        </p:nvPicPr>
        <p:blipFill>
          <a:blip r:embed="rId3" cstate="print"/>
          <a:stretch>
            <a:fillRect/>
          </a:stretch>
        </p:blipFill>
        <p:spPr>
          <a:xfrm>
            <a:off x="10620370" y="361945"/>
            <a:ext cx="1152529" cy="1104895"/>
          </a:xfrm>
          <a:prstGeom prst="rect">
            <a:avLst/>
          </a:prstGeom>
        </p:spPr>
      </p:pic>
      <p:sp>
        <p:nvSpPr>
          <p:cNvPr id="5" name="object 5"/>
          <p:cNvSpPr txBox="1"/>
          <p:nvPr/>
        </p:nvSpPr>
        <p:spPr>
          <a:xfrm>
            <a:off x="761995" y="1904995"/>
            <a:ext cx="11153137" cy="2078649"/>
          </a:xfrm>
          <a:prstGeom prst="rect">
            <a:avLst/>
          </a:prstGeom>
        </p:spPr>
        <p:txBody>
          <a:bodyPr vert="horz" wrap="square" lIns="0" tIns="12700" rIns="0" bIns="0" rtlCol="0">
            <a:spAutoFit/>
          </a:bodyPr>
          <a:lstStyle/>
          <a:p>
            <a:pPr marL="12069" marR="27933" algn="just">
              <a:lnSpc>
                <a:spcPct val="153000"/>
              </a:lnSpc>
              <a:spcBef>
                <a:spcPts val="100"/>
              </a:spcBef>
            </a:pPr>
            <a:r>
              <a:rPr sz="1800">
                <a:latin typeface="Arial MT"/>
                <a:cs typeface="Arial MT"/>
              </a:rPr>
              <a:t>This abstract presents an innovative approach to learning data structures through crossword puzzles. By integrating key concepts and terminology into engaging puzzles, learners can enhance their understanding and retention of fundamental data structures such as arrays, linked lists, trees, and graphs. This method offers an interactive and enjoyable way to reinforce theoretical knowledge and practical application, making it an effective educational tool for students and enthusiasts alike.</a:t>
            </a:r>
            <a:endParaRPr sz="18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8351" y="284522"/>
            <a:ext cx="1054344" cy="1040685"/>
          </a:xfrm>
          <a:prstGeom prst="rect">
            <a:avLst/>
          </a:prstGeom>
        </p:spPr>
      </p:pic>
      <p:pic>
        <p:nvPicPr>
          <p:cNvPr id="3" name="object 3"/>
          <p:cNvPicPr/>
          <p:nvPr/>
        </p:nvPicPr>
        <p:blipFill>
          <a:blip r:embed="rId3" cstate="print"/>
          <a:stretch>
            <a:fillRect/>
          </a:stretch>
        </p:blipFill>
        <p:spPr>
          <a:xfrm>
            <a:off x="10553704" y="381004"/>
            <a:ext cx="1152529" cy="1104895"/>
          </a:xfrm>
          <a:prstGeom prst="rect">
            <a:avLst/>
          </a:prstGeom>
        </p:spPr>
      </p:pic>
      <p:sp>
        <p:nvSpPr>
          <p:cNvPr id="4" name="object 4"/>
          <p:cNvSpPr txBox="1"/>
          <p:nvPr/>
        </p:nvSpPr>
        <p:spPr>
          <a:xfrm>
            <a:off x="732471" y="1571178"/>
            <a:ext cx="10307315" cy="1640327"/>
          </a:xfrm>
          <a:prstGeom prst="rect">
            <a:avLst/>
          </a:prstGeom>
        </p:spPr>
        <p:txBody>
          <a:bodyPr vert="horz" wrap="square" lIns="0" tIns="19050" rIns="0" bIns="0" rtlCol="0">
            <a:spAutoFit/>
          </a:bodyPr>
          <a:lstStyle/>
          <a:p>
            <a:pPr marL="298446" marR="5078" algn="just" indent="-286391">
              <a:lnSpc>
                <a:spcPct val="150699"/>
              </a:lnSpc>
              <a:spcBef>
                <a:spcPts val="150"/>
              </a:spcBef>
              <a:buClr>
                <a:srgbClr val="0D0D0D"/>
              </a:buClr>
              <a:buFont typeface="Wingdings"/>
              <a:buChar char=""/>
            </a:pPr>
            <a:r>
              <a:rPr sz="1800">
                <a:solidFill>
                  <a:srgbClr val="0D0D0D"/>
                </a:solidFill>
                <a:latin typeface="Arial MT"/>
                <a:cs typeface="Arial MT"/>
              </a:rPr>
              <a:t>Creating and solving crossword puzzles present several challenges in data structure design. Efficiently managing the grid requires a dynamic 2D array or a matrix to allow for flexible word placements. Implementing efficient search algorithms is crucial for fitting words into the grid without conflicts, often requiring backtracking and optimization techniques.</a:t>
            </a:r>
            <a:endParaRPr sz="1800">
              <a:solidFill>
                <a:srgbClr val="0D0D0D"/>
              </a:solidFill>
              <a:latin typeface="Arial MT"/>
              <a:cs typeface="Arial MT"/>
            </a:endParaRPr>
          </a:p>
        </p:txBody>
      </p:sp>
      <p:sp>
        <p:nvSpPr>
          <p:cNvPr id="5" name="object 5"/>
          <p:cNvSpPr txBox="1">
            <a:spLocks noGrp="1"/>
          </p:cNvSpPr>
          <p:nvPr>
            <p:ph type="title"/>
          </p:nvPr>
        </p:nvSpPr>
        <p:spPr>
          <a:prstGeom prst="rect">
            <a:avLst/>
          </a:prstGeom>
        </p:spPr>
        <p:txBody>
          <a:bodyPr vert="horz" wrap="square" lIns="0" tIns="13335" rIns="0" bIns="0" rtlCol="0">
            <a:spAutoFit/>
          </a:bodyPr>
          <a:lstStyle/>
          <a:p>
            <a:pPr marL="1109974">
              <a:lnSpc>
                <a:spcPct val="100000"/>
              </a:lnSpc>
              <a:spcBef>
                <a:spcPts val="105"/>
              </a:spcBef>
            </a:pPr>
            <a:r>
              <a:rPr>
                <a:solidFill>
                  <a:srgbClr val="FF0066"/>
                </a:solidFill>
              </a:rPr>
              <a:t>PROBLEM</a:t>
            </a:r>
            <a:r>
              <a:rPr>
                <a:solidFill>
                  <a:srgbClr val="FF0066"/>
                </a:solidFill>
              </a:rPr>
              <a:t> </a:t>
            </a:r>
            <a:r>
              <a:rPr>
                <a:solidFill>
                  <a:srgbClr val="FF0066"/>
                </a:solidFill>
              </a:rPr>
              <a:t>IDENTIFICATION</a:t>
            </a:r>
            <a:endParaRPr>
              <a:solidFill>
                <a:srgbClr val="FF00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696">
              <a:lnSpc>
                <a:spcPct val="100000"/>
              </a:lnSpc>
              <a:spcBef>
                <a:spcPts val="100"/>
              </a:spcBef>
            </a:pPr>
            <a:r>
              <a:rPr>
                <a:solidFill>
                  <a:srgbClr val="FF0066"/>
                </a:solidFill>
              </a:rPr>
              <a:t>DISADVANTAGES</a:t>
            </a:r>
            <a:r>
              <a:rPr>
                <a:solidFill>
                  <a:srgbClr val="FF0066"/>
                </a:solidFill>
              </a:rPr>
              <a:t> </a:t>
            </a:r>
            <a:r>
              <a:rPr>
                <a:solidFill>
                  <a:srgbClr val="FF0066"/>
                </a:solidFill>
              </a:rPr>
              <a:t>OF</a:t>
            </a:r>
            <a:r>
              <a:rPr>
                <a:solidFill>
                  <a:srgbClr val="FF0066"/>
                </a:solidFill>
              </a:rPr>
              <a:t> </a:t>
            </a:r>
            <a:r>
              <a:rPr>
                <a:solidFill>
                  <a:srgbClr val="FF0066"/>
                </a:solidFill>
              </a:rPr>
              <a:t>EXISTING</a:t>
            </a:r>
            <a:r>
              <a:rPr>
                <a:solidFill>
                  <a:srgbClr val="FF0066"/>
                </a:solidFill>
              </a:rPr>
              <a:t> </a:t>
            </a:r>
            <a:r>
              <a:rPr>
                <a:solidFill>
                  <a:srgbClr val="FF0066"/>
                </a:solidFill>
              </a:rPr>
              <a:t>SYSTEM</a:t>
            </a:r>
            <a:endParaRPr>
              <a:solidFill>
                <a:srgbClr val="FF0066"/>
              </a:solidFill>
            </a:endParaRPr>
          </a:p>
        </p:txBody>
      </p:sp>
      <p:pic>
        <p:nvPicPr>
          <p:cNvPr id="3" name="object 3"/>
          <p:cNvPicPr/>
          <p:nvPr/>
        </p:nvPicPr>
        <p:blipFill>
          <a:blip r:embed="rId2" cstate="print"/>
          <a:stretch>
            <a:fillRect/>
          </a:stretch>
        </p:blipFill>
        <p:spPr>
          <a:xfrm>
            <a:off x="570272" y="255947"/>
            <a:ext cx="1054344" cy="1040685"/>
          </a:xfrm>
          <a:prstGeom prst="rect">
            <a:avLst/>
          </a:prstGeom>
        </p:spPr>
      </p:pic>
      <p:pic>
        <p:nvPicPr>
          <p:cNvPr id="4" name="object 4"/>
          <p:cNvPicPr/>
          <p:nvPr/>
        </p:nvPicPr>
        <p:blipFill>
          <a:blip r:embed="rId3" cstate="print"/>
          <a:stretch>
            <a:fillRect/>
          </a:stretch>
        </p:blipFill>
        <p:spPr>
          <a:xfrm>
            <a:off x="10553704" y="381004"/>
            <a:ext cx="1152529" cy="1104895"/>
          </a:xfrm>
          <a:prstGeom prst="rect">
            <a:avLst/>
          </a:prstGeom>
        </p:spPr>
      </p:pic>
      <p:sp>
        <p:nvSpPr>
          <p:cNvPr id="5" name="object 5"/>
          <p:cNvSpPr txBox="1"/>
          <p:nvPr/>
        </p:nvSpPr>
        <p:spPr>
          <a:xfrm>
            <a:off x="4294119" y="1749688"/>
            <a:ext cx="4714875" cy="2590446"/>
          </a:xfrm>
          <a:prstGeom prst="rect">
            <a:avLst/>
          </a:prstGeom>
        </p:spPr>
        <p:txBody>
          <a:bodyPr vert="horz" wrap="square" lIns="0" tIns="157480" rIns="0" bIns="0" rtlCol="0">
            <a:spAutoFit/>
          </a:bodyPr>
          <a:lstStyle/>
          <a:p>
            <a:pPr marL="298446" indent="-285750">
              <a:lnSpc>
                <a:spcPct val="100000"/>
              </a:lnSpc>
              <a:spcBef>
                <a:spcPts val="1240"/>
              </a:spcBef>
              <a:buFont typeface="Arial"/>
              <a:buChar char="•"/>
            </a:pPr>
            <a:r>
              <a:rPr sz="1800">
                <a:latin typeface="Arial MT"/>
                <a:cs typeface="Arial MT"/>
              </a:rPr>
              <a:t>Inefficient Storage</a:t>
            </a:r>
            <a:endParaRPr sz="1800">
              <a:latin typeface="Arial MT"/>
              <a:cs typeface="Arial MT"/>
            </a:endParaRPr>
          </a:p>
          <a:p>
            <a:pPr marL="298446" indent="-285750">
              <a:lnSpc>
                <a:spcPct val="100000"/>
              </a:lnSpc>
              <a:spcBef>
                <a:spcPts val="1240"/>
              </a:spcBef>
              <a:buFont typeface="Arial"/>
              <a:buChar char="•"/>
            </a:pPr>
            <a:r>
              <a:rPr sz="1800">
                <a:latin typeface="Arial MT"/>
                <a:cs typeface="Arial MT"/>
              </a:rPr>
              <a:t>Memory Overhead</a:t>
            </a:r>
            <a:endParaRPr sz="1800">
              <a:latin typeface="Arial MT"/>
              <a:cs typeface="Arial MT"/>
            </a:endParaRPr>
          </a:p>
          <a:p>
            <a:pPr marL="298446" indent="-285750">
              <a:lnSpc>
                <a:spcPct val="100000"/>
              </a:lnSpc>
              <a:spcBef>
                <a:spcPts val="1240"/>
              </a:spcBef>
              <a:buFont typeface="Arial"/>
              <a:buChar char="•"/>
            </a:pPr>
            <a:r>
              <a:rPr sz="1800">
                <a:latin typeface="Arial MT"/>
                <a:cs typeface="Arial MT"/>
              </a:rPr>
              <a:t>Backtracking Algorithms</a:t>
            </a:r>
            <a:endParaRPr sz="1800">
              <a:latin typeface="Arial MT"/>
              <a:cs typeface="Arial MT"/>
            </a:endParaRPr>
          </a:p>
          <a:p>
            <a:pPr marL="298446" indent="-285750">
              <a:lnSpc>
                <a:spcPct val="100000"/>
              </a:lnSpc>
              <a:spcBef>
                <a:spcPts val="1240"/>
              </a:spcBef>
              <a:buFont typeface="Arial"/>
              <a:buChar char="•"/>
            </a:pPr>
            <a:r>
              <a:rPr sz="1800">
                <a:latin typeface="Arial MT"/>
                <a:cs typeface="Arial MT"/>
              </a:rPr>
              <a:t>Search Inefficiency</a:t>
            </a:r>
            <a:endParaRPr sz="1800">
              <a:latin typeface="Arial MT"/>
              <a:cs typeface="Arial MT"/>
            </a:endParaRPr>
          </a:p>
          <a:p>
            <a:pPr lvl="1" marL="298446" indent="-285750">
              <a:buFont typeface="Arial"/>
              <a:buChar char="•"/>
            </a:pPr>
            <a:r>
              <a:rPr>
                <a:latin typeface="Arial MT"/>
                <a:cs typeface="Arial MT"/>
              </a:rPr>
              <a:t>Fixed Grid Size</a:t>
            </a:r>
            <a:endParaRPr>
              <a:latin typeface="Arial MT"/>
              <a:cs typeface="Arial MT"/>
            </a:endParaRPr>
          </a:p>
          <a:p>
            <a:pPr lvl="2" marL="298446" indent="-285750">
              <a:buFont typeface="Arial"/>
              <a:buChar char="•"/>
            </a:pPr>
            <a:r>
              <a:rPr>
                <a:latin typeface="Arial MT"/>
                <a:cs typeface="Arial MT"/>
              </a:rPr>
              <a:t>Limited Parallel Processing</a:t>
            </a:r>
            <a:endParaRPr>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1344" y="803909"/>
            <a:ext cx="5548000" cy="392431"/>
          </a:xfrm>
          <a:prstGeom prst="rect">
            <a:avLst/>
          </a:prstGeom>
        </p:spPr>
        <p:txBody>
          <a:bodyPr vert="horz" wrap="square" lIns="0" tIns="13335" rIns="0" bIns="0" rtlCol="0">
            <a:spAutoFit/>
          </a:bodyPr>
          <a:lstStyle/>
          <a:p>
            <a:pPr marL="12696">
              <a:lnSpc>
                <a:spcPct val="100000"/>
              </a:lnSpc>
              <a:spcBef>
                <a:spcPts val="105"/>
              </a:spcBef>
            </a:pPr>
            <a:r>
              <a:rPr>
                <a:solidFill>
                  <a:srgbClr val="FF0066"/>
                </a:solidFill>
              </a:rPr>
              <a:t>EXPLANATION</a:t>
            </a:r>
            <a:r>
              <a:rPr>
                <a:solidFill>
                  <a:srgbClr val="FF0066"/>
                </a:solidFill>
              </a:rPr>
              <a:t> </a:t>
            </a:r>
            <a:r>
              <a:rPr>
                <a:solidFill>
                  <a:srgbClr val="FF0066"/>
                </a:solidFill>
              </a:rPr>
              <a:t>OF</a:t>
            </a:r>
            <a:r>
              <a:rPr>
                <a:solidFill>
                  <a:srgbClr val="FF0066"/>
                </a:solidFill>
              </a:rPr>
              <a:t> </a:t>
            </a:r>
            <a:r>
              <a:rPr>
                <a:solidFill>
                  <a:srgbClr val="FF0066"/>
                </a:solidFill>
              </a:rPr>
              <a:t>PROPOSED</a:t>
            </a:r>
            <a:r>
              <a:rPr>
                <a:solidFill>
                  <a:srgbClr val="FF0066"/>
                </a:solidFill>
              </a:rPr>
              <a:t>	</a:t>
            </a:r>
            <a:r>
              <a:rPr>
                <a:solidFill>
                  <a:srgbClr val="FF0066"/>
                </a:solidFill>
              </a:rPr>
              <a:t>WORK</a:t>
            </a:r>
            <a:endParaRPr>
              <a:solidFill>
                <a:srgbClr val="FF0066"/>
              </a:solidFill>
            </a:endParaRPr>
          </a:p>
        </p:txBody>
      </p:sp>
      <p:pic>
        <p:nvPicPr>
          <p:cNvPr id="3" name="object 3"/>
          <p:cNvPicPr/>
          <p:nvPr/>
        </p:nvPicPr>
        <p:blipFill>
          <a:blip r:embed="rId2" cstate="print"/>
          <a:stretch>
            <a:fillRect/>
          </a:stretch>
        </p:blipFill>
        <p:spPr>
          <a:xfrm>
            <a:off x="341672" y="370247"/>
            <a:ext cx="1054344" cy="1040685"/>
          </a:xfrm>
          <a:prstGeom prst="rect">
            <a:avLst/>
          </a:prstGeom>
        </p:spPr>
      </p:pic>
      <p:pic>
        <p:nvPicPr>
          <p:cNvPr id="4" name="object 4"/>
          <p:cNvPicPr/>
          <p:nvPr/>
        </p:nvPicPr>
        <p:blipFill>
          <a:blip r:embed="rId3" cstate="print"/>
          <a:stretch>
            <a:fillRect/>
          </a:stretch>
        </p:blipFill>
        <p:spPr>
          <a:xfrm>
            <a:off x="10534645" y="447670"/>
            <a:ext cx="1152529" cy="1104895"/>
          </a:xfrm>
          <a:prstGeom prst="rect">
            <a:avLst/>
          </a:prstGeom>
        </p:spPr>
      </p:pic>
      <p:sp>
        <p:nvSpPr>
          <p:cNvPr id="7" name="TextBox 6">
            <a:extLst>
              <a:ext uri="{FF2B5EF4-FFF2-40B4-BE49-F238E27FC236}">
                <a16:creationId xmlns:a16="http://schemas.microsoft.com/office/drawing/2014/main" id="{992E546D-F2D7-76C0-C962-09AC2F9226E1}"/>
              </a:ext>
            </a:extLst>
          </p:cNvPr>
          <p:cNvSpPr txBox="1"/>
          <p:nvPr/>
        </p:nvSpPr>
        <p:spPr>
          <a:xfrm>
            <a:off x="753847" y="1794629"/>
            <a:ext cx="10488699" cy="923329"/>
          </a:xfrm>
          <a:prstGeom prst="rect">
            <a:avLst/>
          </a:prstGeom>
          <a:noFill/>
        </p:spPr>
        <p:txBody>
          <a:bodyPr wrap="square">
            <a:spAutoFit/>
          </a:bodyPr>
          <a:lstStyle/>
          <a:p>
            <a:pPr/>
            <a:r>
              <a:rPr/>
              <a:t>The proposed work aims to utilize data structures for creating cross word puzzles efficiently. By implementing algorithms to manage word placement and grid generation, the project seeks to optimize puzzle creation and solving processes.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6162" y="1600004"/>
            <a:ext cx="10180318" cy="1230343"/>
          </a:xfrm>
          <a:prstGeom prst="rect">
            <a:avLst/>
          </a:prstGeom>
        </p:spPr>
        <p:txBody>
          <a:bodyPr vert="horz" wrap="square" lIns="0" tIns="12065" rIns="0" bIns="0" rtlCol="0">
            <a:spAutoFit/>
          </a:bodyPr>
          <a:lstStyle/>
          <a:p>
            <a:pPr marL="298446" marR="10799" indent="-286391">
              <a:lnSpc>
                <a:spcPct val="152899"/>
              </a:lnSpc>
              <a:spcBef>
                <a:spcPts val="95"/>
              </a:spcBef>
              <a:buClr>
                <a:srgbClr val="252525"/>
              </a:buClr>
              <a:buSzPct val="86110"/>
              <a:buFont typeface="Wingdings"/>
              <a:buChar char=""/>
            </a:pPr>
            <a:r>
              <a:rPr>
                <a:latin typeface="Arial MT"/>
                <a:cs typeface="Arial MT"/>
              </a:rPr>
              <a:t>The goal is to create a versatile framework capable of handling various puzzle complexities while ensuring fast performance and minimal memory usage. Ultimately, this research seeks to enhance the overall crossword puzzle experience for creators and solvers alike.</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328933">
              <a:lnSpc>
                <a:spcPct val="100000"/>
              </a:lnSpc>
              <a:spcBef>
                <a:spcPts val="105"/>
              </a:spcBef>
            </a:pPr>
            <a:r>
              <a:rPr>
                <a:solidFill>
                  <a:srgbClr val="FF0066"/>
                </a:solidFill>
              </a:rPr>
              <a:t>EXPLANATION</a:t>
            </a:r>
            <a:r>
              <a:rPr>
                <a:solidFill>
                  <a:srgbClr val="FF0066"/>
                </a:solidFill>
              </a:rPr>
              <a:t> </a:t>
            </a:r>
            <a:r>
              <a:rPr>
                <a:solidFill>
                  <a:srgbClr val="FF0066"/>
                </a:solidFill>
              </a:rPr>
              <a:t>OF</a:t>
            </a:r>
            <a:r>
              <a:rPr>
                <a:solidFill>
                  <a:srgbClr val="FF0066"/>
                </a:solidFill>
              </a:rPr>
              <a:t> </a:t>
            </a:r>
            <a:r>
              <a:rPr>
                <a:solidFill>
                  <a:srgbClr val="FF0066"/>
                </a:solidFill>
              </a:rPr>
              <a:t>PROPOSED</a:t>
            </a:r>
            <a:r>
              <a:rPr>
                <a:solidFill>
                  <a:srgbClr val="FF0066"/>
                </a:solidFill>
              </a:rPr>
              <a:t> </a:t>
            </a:r>
            <a:r>
              <a:rPr>
                <a:solidFill>
                  <a:srgbClr val="FF0066"/>
                </a:solidFill>
              </a:rPr>
              <a:t>WORK</a:t>
            </a:r>
            <a:endParaRPr>
              <a:solidFill>
                <a:srgbClr val="FF0066"/>
              </a:solidFill>
            </a:endParaRPr>
          </a:p>
        </p:txBody>
      </p:sp>
      <p:pic>
        <p:nvPicPr>
          <p:cNvPr id="4" name="object 4"/>
          <p:cNvPicPr/>
          <p:nvPr/>
        </p:nvPicPr>
        <p:blipFill>
          <a:blip r:embed="rId2" cstate="print"/>
          <a:stretch>
            <a:fillRect/>
          </a:stretch>
        </p:blipFill>
        <p:spPr>
          <a:xfrm>
            <a:off x="446456" y="360717"/>
            <a:ext cx="1054344" cy="1040685"/>
          </a:xfrm>
          <a:prstGeom prst="rect">
            <a:avLst/>
          </a:prstGeom>
        </p:spPr>
      </p:pic>
      <p:pic>
        <p:nvPicPr>
          <p:cNvPr id="5" name="object 5"/>
          <p:cNvPicPr/>
          <p:nvPr/>
        </p:nvPicPr>
        <p:blipFill>
          <a:blip r:embed="rId3" cstate="print"/>
          <a:stretch>
            <a:fillRect/>
          </a:stretch>
        </p:blipFill>
        <p:spPr>
          <a:xfrm>
            <a:off x="10620370" y="438154"/>
            <a:ext cx="1152529" cy="11048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5636" y="651825"/>
            <a:ext cx="5755644" cy="391790"/>
          </a:xfrm>
          <a:prstGeom prst="rect">
            <a:avLst/>
          </a:prstGeom>
        </p:spPr>
        <p:txBody>
          <a:bodyPr vert="horz" wrap="square" lIns="0" tIns="12700" rIns="0" bIns="0" rtlCol="0">
            <a:spAutoFit/>
          </a:bodyPr>
          <a:lstStyle/>
          <a:p>
            <a:pPr marL="12696">
              <a:lnSpc>
                <a:spcPct val="100000"/>
              </a:lnSpc>
              <a:spcBef>
                <a:spcPts val="100"/>
              </a:spcBef>
            </a:pPr>
            <a:r>
              <a:rPr>
                <a:solidFill>
                  <a:srgbClr val="FF0066"/>
                </a:solidFill>
              </a:rPr>
              <a:t>ADVANTAGES</a:t>
            </a:r>
            <a:r>
              <a:rPr>
                <a:solidFill>
                  <a:srgbClr val="FF0066"/>
                </a:solidFill>
              </a:rPr>
              <a:t> </a:t>
            </a:r>
            <a:r>
              <a:rPr>
                <a:solidFill>
                  <a:srgbClr val="FF0066"/>
                </a:solidFill>
              </a:rPr>
              <a:t>OF</a:t>
            </a:r>
            <a:r>
              <a:rPr>
                <a:solidFill>
                  <a:srgbClr val="FF0066"/>
                </a:solidFill>
              </a:rPr>
              <a:t> </a:t>
            </a:r>
            <a:r>
              <a:rPr>
                <a:solidFill>
                  <a:srgbClr val="FF0066"/>
                </a:solidFill>
              </a:rPr>
              <a:t>PROPOSED</a:t>
            </a:r>
            <a:r>
              <a:rPr>
                <a:solidFill>
                  <a:srgbClr val="FF0066"/>
                </a:solidFill>
              </a:rPr>
              <a:t>	</a:t>
            </a:r>
            <a:r>
              <a:rPr>
                <a:solidFill>
                  <a:srgbClr val="FF0066"/>
                </a:solidFill>
              </a:rPr>
              <a:t>SYSTEM</a:t>
            </a:r>
            <a:endParaRPr>
              <a:solidFill>
                <a:srgbClr val="FF0066"/>
              </a:solidFill>
            </a:endParaRPr>
          </a:p>
        </p:txBody>
      </p:sp>
      <p:pic>
        <p:nvPicPr>
          <p:cNvPr id="3" name="object 3"/>
          <p:cNvPicPr/>
          <p:nvPr/>
        </p:nvPicPr>
        <p:blipFill>
          <a:blip r:embed="rId2" cstate="print"/>
          <a:stretch>
            <a:fillRect/>
          </a:stretch>
        </p:blipFill>
        <p:spPr>
          <a:xfrm>
            <a:off x="465501" y="284522"/>
            <a:ext cx="1054344" cy="1040685"/>
          </a:xfrm>
          <a:prstGeom prst="rect">
            <a:avLst/>
          </a:prstGeom>
        </p:spPr>
      </p:pic>
      <p:pic>
        <p:nvPicPr>
          <p:cNvPr id="4" name="object 4"/>
          <p:cNvPicPr/>
          <p:nvPr/>
        </p:nvPicPr>
        <p:blipFill>
          <a:blip r:embed="rId3" cstate="print"/>
          <a:stretch>
            <a:fillRect/>
          </a:stretch>
        </p:blipFill>
        <p:spPr>
          <a:xfrm>
            <a:off x="10506070" y="495304"/>
            <a:ext cx="1152529" cy="1095379"/>
          </a:xfrm>
          <a:prstGeom prst="rect">
            <a:avLst/>
          </a:prstGeom>
        </p:spPr>
      </p:pic>
      <p:sp>
        <p:nvSpPr>
          <p:cNvPr id="7" name="TextBox 6">
            <a:extLst>
              <a:ext uri="{FF2B5EF4-FFF2-40B4-BE49-F238E27FC236}">
                <a16:creationId xmlns:a16="http://schemas.microsoft.com/office/drawing/2014/main" id="{8A459C0D-DAC6-0D56-EBE5-A11B831A0137}"/>
              </a:ext>
            </a:extLst>
          </p:cNvPr>
          <p:cNvSpPr txBox="1"/>
          <p:nvPr/>
        </p:nvSpPr>
        <p:spPr>
          <a:xfrm>
            <a:off x="1319752" y="2017523"/>
            <a:ext cx="9547412" cy="2585325"/>
          </a:xfrm>
          <a:prstGeom prst="rect">
            <a:avLst/>
          </a:prstGeom>
          <a:noFill/>
        </p:spPr>
        <p:txBody>
          <a:bodyPr wrap="square">
            <a:spAutoFit/>
          </a:bodyPr>
          <a:lstStyle/>
          <a:p>
            <a:pPr marL="285750" indent="-285750">
              <a:buFont typeface="Arial"/>
              <a:buChar char="•"/>
            </a:pPr>
            <a:r>
              <a:rPr/>
              <a:t>Mental agility: Solving puzzles exercises your brain, which can improve problem-solving skills needed for understanding and implementing data structures.</a:t>
            </a:r>
            <a:endParaRPr/>
          </a:p>
          <a:p>
            <a:pPr marL="285750" indent="-285750">
              <a:buFont typeface="Arial"/>
              <a:buChar char="•"/>
            </a:pPr>
            <a:r>
              <a:rPr/>
              <a:t>Pattern recognition: Recognizing patterns in puzzles can help develop the ability to identify patterns in data structures, aiding in understanding and analyzing them.</a:t>
            </a:r>
            <a:endParaRPr/>
          </a:p>
          <a:p>
            <a:pPr marL="285750" indent="-285750">
              <a:buFont typeface="Arial"/>
              <a:buChar char="•"/>
            </a:pPr>
            <a:r>
              <a:rPr/>
              <a:t>Memory retention: Engaging in activities like crossword puzzles can enhance memory retention, potentially aiding in remembering key concepts and algorithms in data structures.</a:t>
            </a:r>
            <a:endParaRPr/>
          </a:p>
          <a:p>
            <a:pPr marL="285750" indent="-285750">
              <a:buFont typeface="Arial"/>
              <a:buChar char="•"/>
            </a:pPr>
            <a:r>
              <a:rPr/>
              <a:t>Attention to detail: Puzzles require attention to detail, which is also crucial in implementing and troubleshooting data structures effectively.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64769" rIns="0" bIns="0" rtlCol="0">
            <a:spAutoFit/>
          </a:bodyPr>
          <a:lstStyle/>
          <a:p>
            <a:pPr marL="12696">
              <a:lnSpc>
                <a:spcPct val="100000"/>
              </a:lnSpc>
              <a:spcBef>
                <a:spcPts val="509"/>
              </a:spcBef>
            </a:pPr>
            <a:r>
              <a:rPr>
                <a:solidFill>
                  <a:srgbClr val="0000FF"/>
                </a:solidFill>
              </a:rPr>
              <a:t>PROPOSED</a:t>
            </a:r>
            <a:r>
              <a:rPr>
                <a:solidFill>
                  <a:srgbClr val="0000FF"/>
                </a:solidFill>
              </a:rPr>
              <a:t>	</a:t>
            </a:r>
            <a:r>
              <a:rPr>
                <a:solidFill>
                  <a:srgbClr val="0000FF"/>
                </a:solidFill>
              </a:rPr>
              <a:t>SYSTEM</a:t>
            </a:r>
            <a:endParaRPr>
              <a:solidFill>
                <a:srgbClr val="0000FF"/>
              </a:solidFill>
            </a:endParaRPr>
          </a:p>
          <a:p>
            <a:pPr marL="565151">
              <a:lnSpc>
                <a:spcPct val="100000"/>
              </a:lnSpc>
              <a:spcBef>
                <a:spcPts val="375"/>
              </a:spcBef>
            </a:pPr>
            <a:r>
              <a:rPr sz="2000">
                <a:solidFill>
                  <a:srgbClr val="FF0000"/>
                </a:solidFill>
              </a:rPr>
              <a:t>ARCHITECTURE</a:t>
            </a:r>
            <a:endParaRPr sz="2000"/>
          </a:p>
        </p:txBody>
      </p:sp>
      <p:pic>
        <p:nvPicPr>
          <p:cNvPr id="3" name="object 3"/>
          <p:cNvPicPr/>
          <p:nvPr/>
        </p:nvPicPr>
        <p:blipFill>
          <a:blip r:embed="rId2" cstate="print"/>
          <a:stretch>
            <a:fillRect/>
          </a:stretch>
        </p:blipFill>
        <p:spPr>
          <a:xfrm>
            <a:off x="10553704" y="381004"/>
            <a:ext cx="1152529" cy="1104895"/>
          </a:xfrm>
          <a:prstGeom prst="rect">
            <a:avLst/>
          </a:prstGeom>
        </p:spPr>
      </p:pic>
      <p:pic>
        <p:nvPicPr>
          <p:cNvPr id="4" name="object 4"/>
          <p:cNvPicPr/>
          <p:nvPr/>
        </p:nvPicPr>
        <p:blipFill>
          <a:blip r:embed="rId3" cstate="print"/>
          <a:stretch>
            <a:fillRect/>
          </a:stretch>
        </p:blipFill>
        <p:spPr>
          <a:xfrm>
            <a:off x="494076" y="208312"/>
            <a:ext cx="1054344" cy="1040685"/>
          </a:xfrm>
          <a:prstGeom prst="rect">
            <a:avLst/>
          </a:prstGeom>
        </p:spPr>
      </p:pic>
      <p:sp>
        <p:nvSpPr>
          <p:cNvPr id="5" name="object 5"/>
          <p:cNvSpPr txBox="1"/>
          <p:nvPr/>
        </p:nvSpPr>
        <p:spPr>
          <a:xfrm>
            <a:off x="1890135" y="2017076"/>
            <a:ext cx="83185" cy="300358"/>
          </a:xfrm>
          <a:prstGeom prst="rect">
            <a:avLst/>
          </a:prstGeom>
        </p:spPr>
        <p:txBody>
          <a:bodyPr vert="horz" wrap="square" lIns="0" tIns="12700" rIns="0" bIns="0" rtlCol="0">
            <a:spAutoFit/>
          </a:bodyPr>
          <a:lstStyle/>
          <a:p>
            <a:pPr marL="12696">
              <a:lnSpc>
                <a:spcPct val="100000"/>
              </a:lnSpc>
              <a:spcBef>
                <a:spcPts val="100"/>
              </a:spcBef>
            </a:pPr>
            <a:r>
              <a:rPr sz="1800">
                <a:latin typeface="Calibri"/>
                <a:cs typeface="Calibri"/>
              </a:rPr>
              <a:t>.</a:t>
            </a:r>
            <a:endParaRPr sz="1800">
              <a:latin typeface="Calibri"/>
              <a:cs typeface="Calibri"/>
            </a:endParaRPr>
          </a:p>
        </p:txBody>
      </p:sp>
      <p:pic>
        <p:nvPicPr>
          <p:cNvPr id="7" name="Picture 6">
            <a:extLst>
              <a:ext uri="{FF2B5EF4-FFF2-40B4-BE49-F238E27FC236}">
                <a16:creationId xmlns:a16="http://schemas.microsoft.com/office/drawing/2014/main" id="{7A7D48AE-E95E-51A5-2B42-F402262B0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420" y="2017076"/>
            <a:ext cx="4902691" cy="38044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1592</TotalTime>
  <Words>712</Words>
  <Application>Microsoft Office PowerPoint</Application>
  <PresentationFormat>Widescreen</PresentationFormat>
  <Paragraphs>59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K.RAMAKRISHNAN COLLEGE OF TECHNOLOGY (AUTONOMOUS), TRICHY</vt:lpstr>
      <vt:lpstr>PRESENTATION OVERVIEW</vt:lpstr>
      <vt:lpstr>ABSTRACT</vt:lpstr>
      <vt:lpstr>PROBLEM IDENTIFICATION</vt:lpstr>
      <vt:lpstr>DISADVANTAGES OF EXISTING SYSTEM</vt:lpstr>
      <vt:lpstr>EXPLANATION OF PROPOSED WORK</vt:lpstr>
      <vt:lpstr>EXPLANATION OF PROPOSED WORK</vt:lpstr>
      <vt:lpstr>ADVANTAGES OF PROPOSED SYSTEM</vt:lpstr>
      <vt:lpstr>PROPOSED SYSTEM ARCHITECTURE</vt:lpstr>
      <vt:lpstr>Results and Discussion</vt:lpstr>
      <vt:lpstr>Snapshot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Manojkumar Chandrasekar</dc:creator>
  <cp:lastModifiedBy>Janani P</cp:lastModifiedBy>
  <cp:revision>3</cp:revision>
  <dcterms:created xsi:type="dcterms:W3CDTF">2024-05-30T06:38:00Z</dcterms:created>
  <dcterms:modified xsi:type="dcterms:W3CDTF">2024-06-06T15:00:30Z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2024-03-22T00:00:00Z</vt:filetime>
  </property>
  <property fmtid="{D5CDD505-2E9C-101B-9397-08002B2CF9AE}" pid="3" name="LastSaved">
    <vt:filetime>2024-05-30T00:00:00Z</vt:filetime>
  </property>
</Properties>
</file>