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Arial Bold" charset="1" panose="020B0802020202020204"/>
      <p:regular r:id="rId21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3"/>
    </p:embeddedFont>
    <p:embeddedFont>
      <p:font typeface="Times New Roman" charset="1" panose="02030502070405020303"/>
      <p:regular r:id="rId24"/>
    </p:embeddedFont>
    <p:embeddedFont>
      <p:font typeface="Times New Roman Bold" charset="1" panose="02030802070405020303"/>
      <p:regular r:id="rId25"/>
    </p:embeddedFont>
    <p:embeddedFont>
      <p:font typeface="TT Rounds Condensed" charset="1" panose="020005060300000200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14147" y="4888070"/>
            <a:ext cx="5003481" cy="1695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FF"/>
                </a:solidFill>
                <a:latin typeface="Arial Bold"/>
              </a:rPr>
              <a:t>PRESENTED BY</a:t>
            </a:r>
          </a:p>
          <a:p>
            <a:pPr algn="ctr">
              <a:lnSpc>
                <a:spcPts val="3240"/>
              </a:lnSpc>
            </a:pPr>
            <a:r>
              <a:rPr lang="en-US" sz="2700" spc="-43">
                <a:solidFill>
                  <a:srgbClr val="0000FF"/>
                </a:solidFill>
                <a:latin typeface="Arial Bold"/>
              </a:rPr>
              <a:t>PRIYADHARSHINI N </a:t>
            </a:r>
          </a:p>
          <a:p>
            <a:pPr algn="ctr">
              <a:lnSpc>
                <a:spcPts val="3240"/>
              </a:lnSpc>
            </a:pPr>
            <a:r>
              <a:rPr lang="en-US" sz="2700" spc="-43">
                <a:solidFill>
                  <a:srgbClr val="0000FF"/>
                </a:solidFill>
                <a:latin typeface="Arial Bold"/>
              </a:rPr>
              <a:t>ME2341</a:t>
            </a:r>
          </a:p>
          <a:p>
            <a:pPr algn="ctr">
              <a:lnSpc>
                <a:spcPts val="324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2691110" y="8765222"/>
            <a:ext cx="3784282" cy="126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1F5F"/>
                </a:solidFill>
                <a:latin typeface="Arial Bold"/>
              </a:rPr>
              <a:t>Guided by</a:t>
            </a:r>
          </a:p>
          <a:p>
            <a:pPr algn="ctr">
              <a:lnSpc>
                <a:spcPts val="3240"/>
              </a:lnSpc>
            </a:pPr>
            <a:r>
              <a:rPr lang="en-US" sz="2700" spc="-30">
                <a:solidFill>
                  <a:srgbClr val="001F5F"/>
                </a:solidFill>
                <a:latin typeface="Arial Bold"/>
              </a:rPr>
              <a:t>Mrs. S.GAYATHRI.M.E.,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12552" y="355338"/>
            <a:ext cx="1581520" cy="1561035"/>
          </a:xfrm>
          <a:custGeom>
            <a:avLst/>
            <a:gdLst/>
            <a:ahLst/>
            <a:cxnLst/>
            <a:rect r="r" b="b" t="t" l="l"/>
            <a:pathLst>
              <a:path h="1561035" w="1581520">
                <a:moveTo>
                  <a:pt x="0" y="0"/>
                </a:moveTo>
                <a:lnTo>
                  <a:pt x="1581520" y="0"/>
                </a:lnTo>
                <a:lnTo>
                  <a:pt x="1581520" y="1561035"/>
                </a:lnTo>
                <a:lnTo>
                  <a:pt x="0" y="156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" r="0" b="-5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06278" y="1044098"/>
            <a:ext cx="9007221" cy="98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5"/>
              </a:lnSpc>
            </a:pPr>
            <a:r>
              <a:rPr lang="en-US" sz="2700">
                <a:solidFill>
                  <a:srgbClr val="FF0066"/>
                </a:solidFill>
                <a:latin typeface="Arial Bold"/>
              </a:rPr>
              <a:t>K.RAMAKRISHNAN COLLEGE OF TECHNOLOGY (AUTONOMOUS), TRICHY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89905" y="3092590"/>
            <a:ext cx="11839966" cy="705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2"/>
              </a:lnSpc>
            </a:pPr>
            <a:r>
              <a:rPr lang="en-US" sz="4110">
                <a:solidFill>
                  <a:srgbClr val="FF0066"/>
                </a:solidFill>
                <a:latin typeface="Arial Bold"/>
              </a:rPr>
              <a:t>STUDENT MANAGEMENT USING LINKED LIST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887700" y="528638"/>
            <a:ext cx="1728788" cy="1657350"/>
          </a:xfrm>
          <a:custGeom>
            <a:avLst/>
            <a:gdLst/>
            <a:ahLst/>
            <a:cxnLst/>
            <a:rect r="r" b="b" t="t" l="l"/>
            <a:pathLst>
              <a:path h="1657350" w="1728788">
                <a:moveTo>
                  <a:pt x="0" y="0"/>
                </a:moveTo>
                <a:lnTo>
                  <a:pt x="1728788" y="0"/>
                </a:lnTo>
                <a:lnTo>
                  <a:pt x="1728788" y="1657350"/>
                </a:lnTo>
                <a:lnTo>
                  <a:pt x="0" y="1657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1" t="0" r="-341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07062" y="1201535"/>
            <a:ext cx="10518700" cy="78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3"/>
              </a:lnSpc>
            </a:pPr>
            <a:r>
              <a:rPr lang="en-US" sz="4386" spc="-73">
                <a:solidFill>
                  <a:srgbClr val="FF0066"/>
                </a:solidFill>
                <a:latin typeface="Arial Bold"/>
              </a:rPr>
              <a:t>ADVANTAGES OF PROPOSED	SYSTEM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98252" y="426776"/>
            <a:ext cx="1581520" cy="1561035"/>
          </a:xfrm>
          <a:custGeom>
            <a:avLst/>
            <a:gdLst/>
            <a:ahLst/>
            <a:cxnLst/>
            <a:rect r="r" b="b" t="t" l="l"/>
            <a:pathLst>
              <a:path h="1561035" w="1581520">
                <a:moveTo>
                  <a:pt x="0" y="0"/>
                </a:moveTo>
                <a:lnTo>
                  <a:pt x="1581520" y="0"/>
                </a:lnTo>
                <a:lnTo>
                  <a:pt x="1581520" y="1561035"/>
                </a:lnTo>
                <a:lnTo>
                  <a:pt x="0" y="156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" r="0" b="-5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59112" y="742950"/>
            <a:ext cx="1728788" cy="1643062"/>
          </a:xfrm>
          <a:custGeom>
            <a:avLst/>
            <a:gdLst/>
            <a:ahLst/>
            <a:cxnLst/>
            <a:rect r="r" b="b" t="t" l="l"/>
            <a:pathLst>
              <a:path h="1643062" w="1728788">
                <a:moveTo>
                  <a:pt x="0" y="0"/>
                </a:moveTo>
                <a:lnTo>
                  <a:pt x="1728788" y="0"/>
                </a:lnTo>
                <a:lnTo>
                  <a:pt x="1728788" y="1643062"/>
                </a:lnTo>
                <a:lnTo>
                  <a:pt x="0" y="16430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" r="0" b="-9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265080"/>
            <a:ext cx="18791207" cy="390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38"/>
              </a:lnSpc>
            </a:pPr>
            <a:r>
              <a:rPr lang="en-US" sz="3476">
                <a:solidFill>
                  <a:srgbClr val="000000"/>
                </a:solidFill>
                <a:latin typeface="Times New Roman Bold"/>
              </a:rPr>
              <a:t>•Dynamic Size Management</a:t>
            </a:r>
          </a:p>
          <a:p>
            <a:pPr algn="l">
              <a:lnSpc>
                <a:spcPts val="1738"/>
              </a:lnSpc>
            </a:pPr>
          </a:p>
          <a:p>
            <a:pPr algn="l">
              <a:lnSpc>
                <a:spcPts val="1738"/>
              </a:lnSpc>
            </a:pPr>
            <a:r>
              <a:rPr lang="en-US" sz="3476">
                <a:solidFill>
                  <a:srgbClr val="000000"/>
                </a:solidFill>
                <a:latin typeface="Times New Roman Bold"/>
              </a:rPr>
              <a:t>•Efficient Insertions and Deletions</a:t>
            </a:r>
          </a:p>
          <a:p>
            <a:pPr algn="l">
              <a:lnSpc>
                <a:spcPts val="1738"/>
              </a:lnSpc>
            </a:pPr>
          </a:p>
          <a:p>
            <a:pPr algn="l">
              <a:lnSpc>
                <a:spcPts val="1738"/>
              </a:lnSpc>
            </a:pPr>
            <a:r>
              <a:rPr lang="en-US" sz="3476">
                <a:solidFill>
                  <a:srgbClr val="000000"/>
                </a:solidFill>
                <a:latin typeface="Times New Roman Bold"/>
              </a:rPr>
              <a:t>•Memory Usage</a:t>
            </a:r>
          </a:p>
          <a:p>
            <a:pPr algn="l">
              <a:lnSpc>
                <a:spcPts val="1738"/>
              </a:lnSpc>
            </a:pPr>
          </a:p>
          <a:p>
            <a:pPr algn="l">
              <a:lnSpc>
                <a:spcPts val="1738"/>
              </a:lnSpc>
            </a:pPr>
            <a:r>
              <a:rPr lang="en-US" sz="3476">
                <a:solidFill>
                  <a:srgbClr val="000000"/>
                </a:solidFill>
                <a:latin typeface="Times New Roman Bold"/>
              </a:rPr>
              <a:t>•Simplified Data Organization</a:t>
            </a:r>
          </a:p>
          <a:p>
            <a:pPr algn="l">
              <a:lnSpc>
                <a:spcPts val="1738"/>
              </a:lnSpc>
            </a:pPr>
          </a:p>
          <a:p>
            <a:pPr algn="l">
              <a:lnSpc>
                <a:spcPts val="1738"/>
              </a:lnSpc>
            </a:pPr>
            <a:r>
              <a:rPr lang="en-US" sz="3476">
                <a:solidFill>
                  <a:srgbClr val="000000"/>
                </a:solidFill>
                <a:latin typeface="Times New Roman Bold"/>
              </a:rPr>
              <a:t>•Flexibility</a:t>
            </a:r>
          </a:p>
          <a:p>
            <a:pPr algn="l">
              <a:lnSpc>
                <a:spcPts val="1738"/>
              </a:lnSpc>
            </a:pPr>
          </a:p>
          <a:p>
            <a:pPr algn="l">
              <a:lnSpc>
                <a:spcPts val="1738"/>
              </a:lnSpc>
            </a:pPr>
            <a:r>
              <a:rPr lang="en-US" sz="3476">
                <a:solidFill>
                  <a:srgbClr val="000000"/>
                </a:solidFill>
                <a:latin typeface="Times New Roman Bold"/>
              </a:rPr>
              <a:t>•Easy to Implement</a:t>
            </a:r>
          </a:p>
          <a:p>
            <a:pPr algn="l">
              <a:lnSpc>
                <a:spcPts val="1738"/>
              </a:lnSpc>
            </a:pPr>
          </a:p>
          <a:p>
            <a:pPr algn="l">
              <a:lnSpc>
                <a:spcPts val="1738"/>
              </a:lnSpc>
            </a:pPr>
            <a:r>
              <a:rPr lang="en-US" sz="3476">
                <a:solidFill>
                  <a:srgbClr val="000000"/>
                </a:solidFill>
                <a:latin typeface="Times New Roman Bold"/>
              </a:rPr>
              <a:t>•Scalability</a:t>
            </a:r>
          </a:p>
          <a:p>
            <a:pPr algn="l">
              <a:lnSpc>
                <a:spcPts val="1738"/>
              </a:lnSpc>
            </a:pPr>
          </a:p>
          <a:p>
            <a:pPr algn="l">
              <a:lnSpc>
                <a:spcPts val="1738"/>
              </a:lnSpc>
            </a:pPr>
            <a:r>
              <a:rPr lang="en-US" sz="3476">
                <a:solidFill>
                  <a:srgbClr val="000000"/>
                </a:solidFill>
                <a:latin typeface="Times New Roman Bold"/>
              </a:rPr>
              <a:t>•Minimal External Dependencies</a:t>
            </a:r>
          </a:p>
          <a:p>
            <a:pPr algn="l">
              <a:lnSpc>
                <a:spcPts val="1738"/>
              </a:lnSpc>
            </a:pPr>
          </a:p>
          <a:p>
            <a:pPr algn="l" marL="800852" indent="-400426" lvl="1">
              <a:lnSpc>
                <a:spcPts val="1738"/>
              </a:lnSpc>
            </a:pPr>
            <a:r>
              <a:rPr lang="en-US" sz="3476">
                <a:solidFill>
                  <a:srgbClr val="000000"/>
                </a:solidFill>
                <a:latin typeface="Times New Roman Bold"/>
              </a:rPr>
              <a:t>•Improved Performance for Specific Operations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30550" y="571500"/>
            <a:ext cx="1728788" cy="1657350"/>
          </a:xfrm>
          <a:custGeom>
            <a:avLst/>
            <a:gdLst/>
            <a:ahLst/>
            <a:cxnLst/>
            <a:rect r="r" b="b" t="t" l="l"/>
            <a:pathLst>
              <a:path h="1657350" w="1728788">
                <a:moveTo>
                  <a:pt x="0" y="0"/>
                </a:moveTo>
                <a:lnTo>
                  <a:pt x="1728788" y="0"/>
                </a:lnTo>
                <a:lnTo>
                  <a:pt x="1728788" y="1657350"/>
                </a:lnTo>
                <a:lnTo>
                  <a:pt x="0" y="1657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1" t="0" r="-34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1114" y="312476"/>
            <a:ext cx="1581520" cy="1561035"/>
          </a:xfrm>
          <a:custGeom>
            <a:avLst/>
            <a:gdLst/>
            <a:ahLst/>
            <a:cxnLst/>
            <a:rect r="r" b="b" t="t" l="l"/>
            <a:pathLst>
              <a:path h="1561035" w="1581520">
                <a:moveTo>
                  <a:pt x="0" y="0"/>
                </a:moveTo>
                <a:lnTo>
                  <a:pt x="1581520" y="0"/>
                </a:lnTo>
                <a:lnTo>
                  <a:pt x="1581520" y="1561035"/>
                </a:lnTo>
                <a:lnTo>
                  <a:pt x="0" y="156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7" r="0" b="-5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03969" y="1400175"/>
            <a:ext cx="13111437" cy="7858125"/>
          </a:xfrm>
          <a:custGeom>
            <a:avLst/>
            <a:gdLst/>
            <a:ahLst/>
            <a:cxnLst/>
            <a:rect r="r" b="b" t="t" l="l"/>
            <a:pathLst>
              <a:path h="7858125" w="13111437">
                <a:moveTo>
                  <a:pt x="0" y="0"/>
                </a:moveTo>
                <a:lnTo>
                  <a:pt x="13111437" y="0"/>
                </a:lnTo>
                <a:lnTo>
                  <a:pt x="13111437" y="7858125"/>
                </a:lnTo>
                <a:lnTo>
                  <a:pt x="0" y="78581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27" t="0" r="-1098" b="-691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86983" y="500353"/>
            <a:ext cx="7485533" cy="89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876" spc="-24">
                <a:solidFill>
                  <a:srgbClr val="FF0000"/>
                </a:solidFill>
                <a:latin typeface="Arial Bold"/>
              </a:rPr>
              <a:t>BLOCK DIAGRAM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35212" y="3028791"/>
            <a:ext cx="124778" cy="447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-49">
                <a:solidFill>
                  <a:srgbClr val="000000"/>
                </a:solidFill>
                <a:latin typeface="TT Rounds Condensed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07812" y="933450"/>
            <a:ext cx="11750051" cy="817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5"/>
              </a:lnSpc>
            </a:pPr>
            <a:r>
              <a:rPr lang="en-US" sz="4696">
                <a:solidFill>
                  <a:srgbClr val="EC7C30"/>
                </a:solidFill>
                <a:latin typeface="Arial Bold"/>
              </a:rPr>
              <a:t>Module Description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0521" y="2707102"/>
            <a:ext cx="17566958" cy="3834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3723" indent="-331861" lvl="1">
              <a:lnSpc>
                <a:spcPts val="7685"/>
              </a:lnSpc>
              <a:buFont typeface="Arial"/>
              <a:buChar char="•"/>
            </a:pPr>
            <a:r>
              <a:rPr lang="en-US" sz="3074">
                <a:solidFill>
                  <a:srgbClr val="0D0D0D"/>
                </a:solidFill>
                <a:latin typeface="Times New Roman"/>
              </a:rPr>
              <a:t>The module will provide functionalities to manage student records using a singly linked list. Each node in the linked list will represent a student and will contain fields such as student ID, name, and grade. The module will support operations like adding, removing, updating, and searching for students.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2720" y="952500"/>
            <a:ext cx="13834337" cy="2203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6"/>
              </a:lnSpc>
            </a:pPr>
            <a:r>
              <a:rPr lang="en-US" sz="4146" spc="-23">
                <a:solidFill>
                  <a:srgbClr val="EC7C30"/>
                </a:solidFill>
                <a:latin typeface="Arial Bold"/>
              </a:rPr>
              <a:t>CONCLUSION AND FUTURE ENHANCEMENT</a:t>
            </a:r>
          </a:p>
          <a:p>
            <a:pPr algn="l">
              <a:lnSpc>
                <a:spcPts val="4976"/>
              </a:lnSpc>
            </a:pPr>
          </a:p>
          <a:p>
            <a:pPr algn="l">
              <a:lnSpc>
                <a:spcPts val="497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3582" y="2734125"/>
            <a:ext cx="17812612" cy="473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2"/>
              </a:lnSpc>
            </a:pPr>
            <a:r>
              <a:rPr lang="en-US" sz="4465">
                <a:solidFill>
                  <a:srgbClr val="000000"/>
                </a:solidFill>
                <a:latin typeface="Canva Sans Bold"/>
              </a:rPr>
              <a:t>In conclusion, the student management system implemented using a linked list provides an efficient and dynamic way to handle student records. The linked list data structure allows for easy insertion, deletion, and updating of student information. The interactive text-based interface ensures that users can manage student data intuitively and effectively.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72247" y="1703469"/>
            <a:ext cx="9963675" cy="8140539"/>
          </a:xfrm>
          <a:custGeom>
            <a:avLst/>
            <a:gdLst/>
            <a:ahLst/>
            <a:cxnLst/>
            <a:rect r="r" b="b" t="t" l="l"/>
            <a:pathLst>
              <a:path h="8140539" w="9963675">
                <a:moveTo>
                  <a:pt x="0" y="0"/>
                </a:moveTo>
                <a:lnTo>
                  <a:pt x="9963675" y="0"/>
                </a:lnTo>
                <a:lnTo>
                  <a:pt x="9963675" y="8140539"/>
                </a:lnTo>
                <a:lnTo>
                  <a:pt x="0" y="81405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530" r="0" b="-1099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97961" y="136948"/>
            <a:ext cx="3918840" cy="1566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output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86500" y="4695825"/>
            <a:ext cx="5829300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EC7C30"/>
                </a:solidFill>
                <a:latin typeface="Arial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06278" y="877728"/>
            <a:ext cx="9007221" cy="1153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67">
                <a:solidFill>
                  <a:srgbClr val="FF0066"/>
                </a:solidFill>
                <a:latin typeface="Arial Bold"/>
              </a:rPr>
              <a:t>PRESENTATION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61610" y="2328386"/>
            <a:ext cx="10882790" cy="6787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</a:p>
          <a:p>
            <a:pPr algn="l" marL="507682" indent="-253841" lvl="1">
              <a:lnSpc>
                <a:spcPts val="3240"/>
              </a:lnSpc>
              <a:buFont typeface="Arial"/>
              <a:buChar char="•"/>
            </a:pPr>
            <a:r>
              <a:rPr lang="en-US" sz="2700" spc="-15">
                <a:solidFill>
                  <a:srgbClr val="000000"/>
                </a:solidFill>
                <a:latin typeface="Arial Bold"/>
              </a:rPr>
              <a:t>PROJECT INTRODUCTION </a:t>
            </a:r>
          </a:p>
          <a:p>
            <a:pPr algn="l" marL="507682" indent="-253841" lvl="1">
              <a:lnSpc>
                <a:spcPts val="3240"/>
              </a:lnSpc>
              <a:buFont typeface="Arial"/>
              <a:buChar char="•"/>
            </a:pPr>
            <a:r>
              <a:rPr lang="en-US" sz="2700" spc="-15">
                <a:solidFill>
                  <a:srgbClr val="000000"/>
                </a:solidFill>
                <a:latin typeface="Arial Bold"/>
              </a:rPr>
              <a:t>PROJECT OBJECTIVE </a:t>
            </a:r>
          </a:p>
          <a:p>
            <a:pPr algn="l" marL="507682" indent="-253841" lvl="1">
              <a:lnSpc>
                <a:spcPts val="3240"/>
              </a:lnSpc>
              <a:buFont typeface="Arial"/>
              <a:buChar char="•"/>
            </a:pPr>
            <a:r>
              <a:rPr lang="en-US" sz="2700" spc="-15">
                <a:solidFill>
                  <a:srgbClr val="000000"/>
                </a:solidFill>
                <a:latin typeface="Arial Bold"/>
              </a:rPr>
              <a:t>PROBLEM STATEMENT </a:t>
            </a:r>
          </a:p>
          <a:p>
            <a:pPr algn="l" marL="507682" indent="-253841" lvl="1">
              <a:lnSpc>
                <a:spcPts val="3240"/>
              </a:lnSpc>
              <a:buFont typeface="Arial"/>
              <a:buChar char="•"/>
            </a:pPr>
            <a:r>
              <a:rPr lang="en-US" sz="2700" spc="-15">
                <a:solidFill>
                  <a:srgbClr val="000000"/>
                </a:solidFill>
                <a:latin typeface="Arial Bold"/>
              </a:rPr>
              <a:t>LIBRARIES USED</a:t>
            </a:r>
          </a:p>
          <a:p>
            <a:pPr algn="l" marL="507682" indent="-253841" lvl="1">
              <a:lnSpc>
                <a:spcPts val="3240"/>
              </a:lnSpc>
              <a:buFont typeface="Arial"/>
              <a:buChar char="•"/>
            </a:pPr>
            <a:r>
              <a:rPr lang="en-US" sz="2700" spc="-15">
                <a:solidFill>
                  <a:srgbClr val="000000"/>
                </a:solidFill>
                <a:latin typeface="Arial Bold"/>
              </a:rPr>
              <a:t>EXISTING SYSTEM</a:t>
            </a:r>
          </a:p>
          <a:p>
            <a:pPr algn="l" marL="507682" indent="-253841" lvl="1">
              <a:lnSpc>
                <a:spcPts val="3240"/>
              </a:lnSpc>
              <a:buFont typeface="Arial"/>
              <a:buChar char="•"/>
            </a:pPr>
            <a:r>
              <a:rPr lang="en-US" sz="2700" spc="-15">
                <a:solidFill>
                  <a:srgbClr val="000000"/>
                </a:solidFill>
                <a:latin typeface="Arial Bold"/>
              </a:rPr>
              <a:t>PROPOSED SYSTEM</a:t>
            </a:r>
          </a:p>
          <a:p>
            <a:pPr algn="l" marL="507682" indent="-253841" lvl="1">
              <a:lnSpc>
                <a:spcPts val="3240"/>
              </a:lnSpc>
              <a:buFont typeface="Arial"/>
              <a:buChar char="•"/>
            </a:pPr>
            <a:r>
              <a:rPr lang="en-US" sz="2700" spc="-15">
                <a:solidFill>
                  <a:srgbClr val="000000"/>
                </a:solidFill>
                <a:latin typeface="Arial Bold"/>
              </a:rPr>
              <a:t>BLOCK DIAGRAM</a:t>
            </a:r>
          </a:p>
          <a:p>
            <a:pPr algn="l" marL="507682" indent="-253841" lvl="1">
              <a:lnSpc>
                <a:spcPts val="3240"/>
              </a:lnSpc>
              <a:buFont typeface="Arial"/>
              <a:buChar char="•"/>
            </a:pPr>
            <a:r>
              <a:rPr lang="en-US" sz="2700" spc="-15">
                <a:solidFill>
                  <a:srgbClr val="000000"/>
                </a:solidFill>
                <a:latin typeface="Arial Bold"/>
              </a:rPr>
              <a:t>MODULE DESCRIPTION</a:t>
            </a:r>
          </a:p>
          <a:p>
            <a:pPr algn="l" marL="507682" indent="-253841" lvl="1">
              <a:lnSpc>
                <a:spcPts val="3240"/>
              </a:lnSpc>
              <a:buFont typeface="Arial"/>
              <a:buChar char="•"/>
            </a:pPr>
            <a:r>
              <a:rPr lang="en-US" sz="2700" spc="-15">
                <a:solidFill>
                  <a:srgbClr val="000000"/>
                </a:solidFill>
                <a:latin typeface="Arial Bold"/>
              </a:rPr>
              <a:t>CONCLUSION AND FUTURE ENHANCEMENT</a:t>
            </a:r>
          </a:p>
          <a:p>
            <a:pPr algn="l" marL="507682" indent="-253841" lvl="1">
              <a:lnSpc>
                <a:spcPts val="324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83976" y="541076"/>
            <a:ext cx="1581520" cy="1561035"/>
          </a:xfrm>
          <a:custGeom>
            <a:avLst/>
            <a:gdLst/>
            <a:ahLst/>
            <a:cxnLst/>
            <a:rect r="r" b="b" t="t" l="l"/>
            <a:pathLst>
              <a:path h="1561035" w="1581520">
                <a:moveTo>
                  <a:pt x="0" y="0"/>
                </a:moveTo>
                <a:lnTo>
                  <a:pt x="1581521" y="0"/>
                </a:lnTo>
                <a:lnTo>
                  <a:pt x="1581521" y="1561035"/>
                </a:lnTo>
                <a:lnTo>
                  <a:pt x="0" y="156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" r="0" b="-5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87688" y="557212"/>
            <a:ext cx="1728788" cy="1657350"/>
          </a:xfrm>
          <a:custGeom>
            <a:avLst/>
            <a:gdLst/>
            <a:ahLst/>
            <a:cxnLst/>
            <a:rect r="r" b="b" t="t" l="l"/>
            <a:pathLst>
              <a:path h="1657350" w="1728788">
                <a:moveTo>
                  <a:pt x="0" y="0"/>
                </a:moveTo>
                <a:lnTo>
                  <a:pt x="1728787" y="0"/>
                </a:lnTo>
                <a:lnTo>
                  <a:pt x="1728787" y="1657350"/>
                </a:lnTo>
                <a:lnTo>
                  <a:pt x="0" y="1657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1" t="0" r="-341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2526" y="426776"/>
            <a:ext cx="1581520" cy="1561035"/>
          </a:xfrm>
          <a:custGeom>
            <a:avLst/>
            <a:gdLst/>
            <a:ahLst/>
            <a:cxnLst/>
            <a:rect r="r" b="b" t="t" l="l"/>
            <a:pathLst>
              <a:path h="1561035" w="1581520">
                <a:moveTo>
                  <a:pt x="0" y="0"/>
                </a:moveTo>
                <a:lnTo>
                  <a:pt x="1581521" y="0"/>
                </a:lnTo>
                <a:lnTo>
                  <a:pt x="1581521" y="1561035"/>
                </a:lnTo>
                <a:lnTo>
                  <a:pt x="0" y="156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" r="0" b="-5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30550" y="571500"/>
            <a:ext cx="1728788" cy="1657350"/>
          </a:xfrm>
          <a:custGeom>
            <a:avLst/>
            <a:gdLst/>
            <a:ahLst/>
            <a:cxnLst/>
            <a:rect r="r" b="b" t="t" l="l"/>
            <a:pathLst>
              <a:path h="1657350" w="1728788">
                <a:moveTo>
                  <a:pt x="0" y="0"/>
                </a:moveTo>
                <a:lnTo>
                  <a:pt x="1728788" y="0"/>
                </a:lnTo>
                <a:lnTo>
                  <a:pt x="1728788" y="1657350"/>
                </a:lnTo>
                <a:lnTo>
                  <a:pt x="0" y="1657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1" t="0" r="-34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98708" y="2166270"/>
            <a:ext cx="15460980" cy="62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6730" indent="-253365" lvl="1">
              <a:lnSpc>
                <a:spcPts val="4882"/>
              </a:lnSpc>
              <a:buFont typeface="Arial"/>
              <a:buChar char="•"/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506278" y="877728"/>
            <a:ext cx="9007221" cy="63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15">
                <a:solidFill>
                  <a:srgbClr val="FF0066"/>
                </a:solidFill>
                <a:latin typeface="Arial Bold"/>
              </a:rPr>
              <a:t>PROJECT 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6353" y="2514397"/>
            <a:ext cx="17062947" cy="118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</a:rPr>
              <a:t>👉 A linked list is a dynamic data structure where each element, called a node, contains student data and a reference to the next node.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1457" y="4471126"/>
            <a:ext cx="16555482" cy="118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</a:rPr>
              <a:t>👉 In student management, linked lists allow efficient insertion and deletion of student records.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6427854"/>
            <a:ext cx="18288000" cy="118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</a:rPr>
              <a:t>👉 They are particularly useful because they can easily grow or shrink in size, unlike fixed-size arrays.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4603" y="8132171"/>
            <a:ext cx="16704697" cy="118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</a:rPr>
              <a:t>👉 they use more memory due to the pointers and require sequential access to traverse the list.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2526" y="426776"/>
            <a:ext cx="1581520" cy="1561035"/>
          </a:xfrm>
          <a:custGeom>
            <a:avLst/>
            <a:gdLst/>
            <a:ahLst/>
            <a:cxnLst/>
            <a:rect r="r" b="b" t="t" l="l"/>
            <a:pathLst>
              <a:path h="1561035" w="1581520">
                <a:moveTo>
                  <a:pt x="0" y="0"/>
                </a:moveTo>
                <a:lnTo>
                  <a:pt x="1581521" y="0"/>
                </a:lnTo>
                <a:lnTo>
                  <a:pt x="1581521" y="1561035"/>
                </a:lnTo>
                <a:lnTo>
                  <a:pt x="0" y="156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" r="0" b="-5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30550" y="571500"/>
            <a:ext cx="1728788" cy="1657350"/>
          </a:xfrm>
          <a:custGeom>
            <a:avLst/>
            <a:gdLst/>
            <a:ahLst/>
            <a:cxnLst/>
            <a:rect r="r" b="b" t="t" l="l"/>
            <a:pathLst>
              <a:path h="1657350" w="1728788">
                <a:moveTo>
                  <a:pt x="0" y="0"/>
                </a:moveTo>
                <a:lnTo>
                  <a:pt x="1728788" y="0"/>
                </a:lnTo>
                <a:lnTo>
                  <a:pt x="1728788" y="1657350"/>
                </a:lnTo>
                <a:lnTo>
                  <a:pt x="0" y="1657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1" t="0" r="-34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34838" y="933450"/>
            <a:ext cx="12231347" cy="832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66"/>
              </a:lnSpc>
            </a:pPr>
            <a:r>
              <a:rPr lang="en-US" sz="4888" spc="-20">
                <a:solidFill>
                  <a:srgbClr val="FF0066"/>
                </a:solidFill>
                <a:latin typeface="Arial Bold"/>
              </a:rPr>
              <a:t>PROJECT OBJECTIVES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4577" y="2463913"/>
            <a:ext cx="9218325" cy="88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1.Dynamic Size Management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4577" y="3827210"/>
            <a:ext cx="11341486" cy="88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2.Efficient Insertions and Deletions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4577" y="5190507"/>
            <a:ext cx="6631902" cy="88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3.Memory Efficiency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4577" y="6553804"/>
            <a:ext cx="9864449" cy="88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4.Simplified Data Organization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4577" y="7917101"/>
            <a:ext cx="8035036" cy="88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5.Flexible Data Structure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2526" y="426776"/>
            <a:ext cx="1581520" cy="1561035"/>
          </a:xfrm>
          <a:custGeom>
            <a:avLst/>
            <a:gdLst/>
            <a:ahLst/>
            <a:cxnLst/>
            <a:rect r="r" b="b" t="t" l="l"/>
            <a:pathLst>
              <a:path h="1561035" w="1581520">
                <a:moveTo>
                  <a:pt x="0" y="0"/>
                </a:moveTo>
                <a:lnTo>
                  <a:pt x="1581521" y="0"/>
                </a:lnTo>
                <a:lnTo>
                  <a:pt x="1581521" y="1561035"/>
                </a:lnTo>
                <a:lnTo>
                  <a:pt x="0" y="156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" r="0" b="-5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30550" y="571500"/>
            <a:ext cx="1728788" cy="1657350"/>
          </a:xfrm>
          <a:custGeom>
            <a:avLst/>
            <a:gdLst/>
            <a:ahLst/>
            <a:cxnLst/>
            <a:rect r="r" b="b" t="t" l="l"/>
            <a:pathLst>
              <a:path h="1657350" w="1728788">
                <a:moveTo>
                  <a:pt x="0" y="0"/>
                </a:moveTo>
                <a:lnTo>
                  <a:pt x="1728788" y="0"/>
                </a:lnTo>
                <a:lnTo>
                  <a:pt x="1728788" y="1657350"/>
                </a:lnTo>
                <a:lnTo>
                  <a:pt x="0" y="1657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1" t="0" r="-34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06278" y="877728"/>
            <a:ext cx="9007221" cy="63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15">
                <a:solidFill>
                  <a:srgbClr val="FF0066"/>
                </a:solidFill>
                <a:latin typeface="Arial Bold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2526" y="3081166"/>
            <a:ext cx="16179673" cy="492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8"/>
              </a:lnSpc>
            </a:pPr>
            <a:r>
              <a:rPr lang="en-US" sz="2920">
                <a:solidFill>
                  <a:srgbClr val="000000"/>
                </a:solidFill>
                <a:latin typeface="Canva Sans Bold"/>
              </a:rPr>
              <a:t>1.Insert new student records at the beginning, end, or at a specified position in the list.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4588" y="4106092"/>
            <a:ext cx="9373956" cy="472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5"/>
              </a:lnSpc>
            </a:pPr>
            <a:r>
              <a:rPr lang="en-US" sz="2725">
                <a:solidFill>
                  <a:srgbClr val="000000"/>
                </a:solidFill>
                <a:latin typeface="Canva Sans Bold"/>
              </a:rPr>
              <a:t>2.Remove a student record from any position in the list.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2527" y="5111598"/>
            <a:ext cx="16230600" cy="981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2"/>
              </a:lnSpc>
            </a:pPr>
            <a:r>
              <a:rPr lang="en-US" sz="2801">
                <a:solidFill>
                  <a:srgbClr val="000000"/>
                </a:solidFill>
                <a:latin typeface="Canva Sans Bold"/>
              </a:rPr>
              <a:t>3.Find and retrieve a student record based on unique identifiers such as student ID or name.</a:t>
            </a:r>
          </a:p>
          <a:p>
            <a:pPr algn="ctr">
              <a:lnSpc>
                <a:spcPts val="392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0" y="6035900"/>
            <a:ext cx="14763137" cy="461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3"/>
              </a:lnSpc>
            </a:pPr>
            <a:r>
              <a:rPr lang="en-US" sz="2652">
                <a:solidFill>
                  <a:srgbClr val="000000"/>
                </a:solidFill>
                <a:latin typeface="Canva Sans Bold"/>
              </a:rPr>
              <a:t>4.Traverse the linked list to display all student records in the order they appear.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4588" y="7030337"/>
            <a:ext cx="8869710" cy="49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7"/>
              </a:lnSpc>
            </a:pPr>
            <a:r>
              <a:rPr lang="en-US" sz="2876">
                <a:solidFill>
                  <a:srgbClr val="000000"/>
                </a:solidFill>
                <a:latin typeface="Canva Sans Bold"/>
              </a:rPr>
              <a:t>5.Modify the details of an existing student record.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2526" y="426776"/>
            <a:ext cx="1581520" cy="1561035"/>
          </a:xfrm>
          <a:custGeom>
            <a:avLst/>
            <a:gdLst/>
            <a:ahLst/>
            <a:cxnLst/>
            <a:rect r="r" b="b" t="t" l="l"/>
            <a:pathLst>
              <a:path h="1561035" w="1581520">
                <a:moveTo>
                  <a:pt x="0" y="0"/>
                </a:moveTo>
                <a:lnTo>
                  <a:pt x="1581521" y="0"/>
                </a:lnTo>
                <a:lnTo>
                  <a:pt x="1581521" y="1561035"/>
                </a:lnTo>
                <a:lnTo>
                  <a:pt x="0" y="156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" r="0" b="-5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30550" y="571500"/>
            <a:ext cx="1728788" cy="1657350"/>
          </a:xfrm>
          <a:custGeom>
            <a:avLst/>
            <a:gdLst/>
            <a:ahLst/>
            <a:cxnLst/>
            <a:rect r="r" b="b" t="t" l="l"/>
            <a:pathLst>
              <a:path h="1657350" w="1728788">
                <a:moveTo>
                  <a:pt x="0" y="0"/>
                </a:moveTo>
                <a:lnTo>
                  <a:pt x="1728788" y="0"/>
                </a:lnTo>
                <a:lnTo>
                  <a:pt x="1728788" y="1657350"/>
                </a:lnTo>
                <a:lnTo>
                  <a:pt x="0" y="1657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1" t="0" r="-34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25137" y="709167"/>
            <a:ext cx="12634163" cy="89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9"/>
              </a:lnSpc>
            </a:pPr>
            <a:r>
              <a:rPr lang="en-US" sz="5049" spc="-21">
                <a:solidFill>
                  <a:srgbClr val="FF0066"/>
                </a:solidFill>
                <a:latin typeface="Arial Bold"/>
              </a:rPr>
              <a:t>LIBRARIES USED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39238" y="4819973"/>
            <a:ext cx="9525" cy="58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12527" y="2527723"/>
            <a:ext cx="15005547" cy="1471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1"/>
              </a:lnSpc>
            </a:pPr>
            <a:r>
              <a:rPr lang="en-US" sz="4229">
                <a:solidFill>
                  <a:srgbClr val="000000"/>
                </a:solidFill>
                <a:latin typeface="Canva Sans Bold"/>
              </a:rPr>
              <a:t>Python Standard Library: Only the built-in functionality is used for basic operations.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015591" y="4641654"/>
            <a:ext cx="18261781" cy="2127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7"/>
              </a:lnSpc>
            </a:pPr>
            <a:r>
              <a:rPr lang="en-US" sz="4041">
                <a:solidFill>
                  <a:srgbClr val="000000"/>
                </a:solidFill>
                <a:latin typeface="Canva Sans Bold"/>
              </a:rPr>
              <a:t>dataclasses: For defining the student data structure more </a:t>
            </a:r>
          </a:p>
          <a:p>
            <a:pPr algn="ctr">
              <a:lnSpc>
                <a:spcPts val="5657"/>
              </a:lnSpc>
            </a:pPr>
            <a:r>
              <a:rPr lang="en-US" sz="4041">
                <a:solidFill>
                  <a:srgbClr val="000000"/>
                </a:solidFill>
                <a:latin typeface="Canva Sans Bold"/>
              </a:rPr>
              <a:t>efficiently and cleanly</a:t>
            </a:r>
          </a:p>
          <a:p>
            <a:pPr algn="ctr">
              <a:lnSpc>
                <a:spcPts val="565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12526" y="6693096"/>
            <a:ext cx="16240125" cy="136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4"/>
              </a:lnSpc>
            </a:pPr>
            <a:r>
              <a:rPr lang="en-US" sz="3903">
                <a:solidFill>
                  <a:srgbClr val="000000"/>
                </a:solidFill>
                <a:latin typeface="Canva Sans Bold"/>
              </a:rPr>
              <a:t>pandas: For managing and manipulating tabular data, which can be useful for exporting and analyzing student records.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2526" y="426776"/>
            <a:ext cx="1581520" cy="1561035"/>
          </a:xfrm>
          <a:custGeom>
            <a:avLst/>
            <a:gdLst/>
            <a:ahLst/>
            <a:cxnLst/>
            <a:rect r="r" b="b" t="t" l="l"/>
            <a:pathLst>
              <a:path h="1561035" w="1581520">
                <a:moveTo>
                  <a:pt x="0" y="0"/>
                </a:moveTo>
                <a:lnTo>
                  <a:pt x="1581521" y="0"/>
                </a:lnTo>
                <a:lnTo>
                  <a:pt x="1581521" y="1561035"/>
                </a:lnTo>
                <a:lnTo>
                  <a:pt x="0" y="156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" r="0" b="-5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30550" y="571500"/>
            <a:ext cx="1728788" cy="1657350"/>
          </a:xfrm>
          <a:custGeom>
            <a:avLst/>
            <a:gdLst/>
            <a:ahLst/>
            <a:cxnLst/>
            <a:rect r="r" b="b" t="t" l="l"/>
            <a:pathLst>
              <a:path h="1657350" w="1728788">
                <a:moveTo>
                  <a:pt x="0" y="0"/>
                </a:moveTo>
                <a:lnTo>
                  <a:pt x="1728788" y="0"/>
                </a:lnTo>
                <a:lnTo>
                  <a:pt x="1728788" y="1657350"/>
                </a:lnTo>
                <a:lnTo>
                  <a:pt x="0" y="1657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1" t="0" r="-34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4065" y="3076977"/>
            <a:ext cx="17519870" cy="4638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60"/>
              </a:lnSpc>
            </a:pPr>
            <a:r>
              <a:rPr lang="en-US" sz="3468">
                <a:solidFill>
                  <a:srgbClr val="000000"/>
                </a:solidFill>
                <a:latin typeface="Times New Roman"/>
                <a:ea typeface="Times New Roman"/>
              </a:rPr>
              <a:t>1.Database Management Systems (DBMS) 👉SQL Databases,NoSQL Databases</a:t>
            </a:r>
          </a:p>
          <a:p>
            <a:pPr algn="just">
              <a:lnSpc>
                <a:spcPts val="6160"/>
              </a:lnSpc>
            </a:pPr>
            <a:r>
              <a:rPr lang="en-US" sz="3468">
                <a:solidFill>
                  <a:srgbClr val="000000"/>
                </a:solidFill>
                <a:latin typeface="Times New Roman"/>
                <a:ea typeface="Times New Roman"/>
              </a:rPr>
              <a:t>2.Web Interface 👉 Frontend Technologies,Backend Technologies</a:t>
            </a:r>
          </a:p>
          <a:p>
            <a:pPr algn="just">
              <a:lnSpc>
                <a:spcPts val="6160"/>
              </a:lnSpc>
            </a:pPr>
            <a:r>
              <a:rPr lang="en-US" sz="3468">
                <a:solidFill>
                  <a:srgbClr val="000000"/>
                </a:solidFill>
                <a:latin typeface="Times New Roman"/>
                <a:ea typeface="Times New Roman"/>
              </a:rPr>
              <a:t>3.Cloud Services 👉 Cloud Storage and Computing,SaaS Solutions</a:t>
            </a:r>
          </a:p>
          <a:p>
            <a:pPr algn="just">
              <a:lnSpc>
                <a:spcPts val="6160"/>
              </a:lnSpc>
            </a:pPr>
            <a:r>
              <a:rPr lang="en-US" sz="3468">
                <a:solidFill>
                  <a:srgbClr val="000000"/>
                </a:solidFill>
                <a:latin typeface="Times New Roman"/>
                <a:ea typeface="Times New Roman"/>
              </a:rPr>
              <a:t>4.Features of Existing Systems 👉 Student Information Management,Course and Enrollment</a:t>
            </a:r>
          </a:p>
          <a:p>
            <a:pPr algn="just">
              <a:lnSpc>
                <a:spcPts val="6160"/>
              </a:lnSpc>
            </a:pPr>
          </a:p>
          <a:p>
            <a:pPr algn="just">
              <a:lnSpc>
                <a:spcPts val="616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511098" y="1540141"/>
            <a:ext cx="11319452" cy="800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8"/>
              </a:lnSpc>
            </a:pPr>
            <a:r>
              <a:rPr lang="en-US" sz="4524" spc="-18">
                <a:solidFill>
                  <a:srgbClr val="FF0066"/>
                </a:solidFill>
                <a:latin typeface="Arial Bold"/>
              </a:rPr>
              <a:t>EXISTING SYSTEM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06278" y="877093"/>
            <a:ext cx="9007221" cy="1154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44">
                <a:solidFill>
                  <a:srgbClr val="FF0066"/>
                </a:solidFill>
                <a:latin typeface="Arial Bold"/>
              </a:rPr>
              <a:t>DISADVANTAGES OF EXISTING SYSTEM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55414" y="383913"/>
            <a:ext cx="1581520" cy="1561035"/>
          </a:xfrm>
          <a:custGeom>
            <a:avLst/>
            <a:gdLst/>
            <a:ahLst/>
            <a:cxnLst/>
            <a:rect r="r" b="b" t="t" l="l"/>
            <a:pathLst>
              <a:path h="1561035" w="1581520">
                <a:moveTo>
                  <a:pt x="0" y="0"/>
                </a:moveTo>
                <a:lnTo>
                  <a:pt x="1581520" y="0"/>
                </a:lnTo>
                <a:lnTo>
                  <a:pt x="1581520" y="1561035"/>
                </a:lnTo>
                <a:lnTo>
                  <a:pt x="0" y="156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" r="0" b="-5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30550" y="571500"/>
            <a:ext cx="1728788" cy="1657350"/>
          </a:xfrm>
          <a:custGeom>
            <a:avLst/>
            <a:gdLst/>
            <a:ahLst/>
            <a:cxnLst/>
            <a:rect r="r" b="b" t="t" l="l"/>
            <a:pathLst>
              <a:path h="1657350" w="1728788">
                <a:moveTo>
                  <a:pt x="0" y="0"/>
                </a:moveTo>
                <a:lnTo>
                  <a:pt x="1728788" y="0"/>
                </a:lnTo>
                <a:lnTo>
                  <a:pt x="1728788" y="1657350"/>
                </a:lnTo>
                <a:lnTo>
                  <a:pt x="0" y="1657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1" t="0" r="-34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215085"/>
            <a:ext cx="11293097" cy="270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3"/>
              </a:lnSpc>
            </a:pPr>
            <a:r>
              <a:rPr lang="en-US" sz="4311">
                <a:solidFill>
                  <a:srgbClr val="000000"/>
                </a:solidFill>
                <a:latin typeface="Times New Roman Bold"/>
              </a:rPr>
              <a:t>1.Cost</a:t>
            </a:r>
          </a:p>
          <a:p>
            <a:pPr algn="l">
              <a:lnSpc>
                <a:spcPts val="5173"/>
              </a:lnSpc>
            </a:pPr>
            <a:r>
              <a:rPr lang="en-US" sz="4311">
                <a:solidFill>
                  <a:srgbClr val="000000"/>
                </a:solidFill>
                <a:latin typeface="Times New Roman Bold"/>
              </a:rPr>
              <a:t>2.Complexity</a:t>
            </a:r>
          </a:p>
          <a:p>
            <a:pPr algn="l">
              <a:lnSpc>
                <a:spcPts val="5173"/>
              </a:lnSpc>
            </a:pPr>
            <a:r>
              <a:rPr lang="en-US" sz="4311">
                <a:solidFill>
                  <a:srgbClr val="000000"/>
                </a:solidFill>
                <a:latin typeface="Times New Roman Bold"/>
              </a:rPr>
              <a:t>3.Customization</a:t>
            </a:r>
          </a:p>
          <a:p>
            <a:pPr algn="l" marL="810669" indent="-405335" lvl="1">
              <a:lnSpc>
                <a:spcPts val="5173"/>
              </a:lnSpc>
            </a:pPr>
            <a:r>
              <a:rPr lang="en-US" sz="4311">
                <a:solidFill>
                  <a:srgbClr val="000000"/>
                </a:solidFill>
                <a:latin typeface="Times New Roman Bold"/>
              </a:rPr>
              <a:t>4.Data Privacy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79714" y="1056073"/>
            <a:ext cx="10695787" cy="792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626" spc="-19">
                <a:solidFill>
                  <a:srgbClr val="FF0066"/>
                </a:solidFill>
                <a:latin typeface="Arial Bold"/>
              </a:rPr>
              <a:t>PROPOSED SYSTEM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12514" y="555363"/>
            <a:ext cx="1581520" cy="1561035"/>
          </a:xfrm>
          <a:custGeom>
            <a:avLst/>
            <a:gdLst/>
            <a:ahLst/>
            <a:cxnLst/>
            <a:rect r="r" b="b" t="t" l="l"/>
            <a:pathLst>
              <a:path h="1561035" w="1581520">
                <a:moveTo>
                  <a:pt x="0" y="0"/>
                </a:moveTo>
                <a:lnTo>
                  <a:pt x="1581520" y="0"/>
                </a:lnTo>
                <a:lnTo>
                  <a:pt x="1581520" y="1561035"/>
                </a:lnTo>
                <a:lnTo>
                  <a:pt x="0" y="156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" r="0" b="-5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01975" y="671512"/>
            <a:ext cx="1728788" cy="1657350"/>
          </a:xfrm>
          <a:custGeom>
            <a:avLst/>
            <a:gdLst/>
            <a:ahLst/>
            <a:cxnLst/>
            <a:rect r="r" b="b" t="t" l="l"/>
            <a:pathLst>
              <a:path h="1657350" w="1728788">
                <a:moveTo>
                  <a:pt x="0" y="0"/>
                </a:moveTo>
                <a:lnTo>
                  <a:pt x="1728787" y="0"/>
                </a:lnTo>
                <a:lnTo>
                  <a:pt x="1728787" y="1657350"/>
                </a:lnTo>
                <a:lnTo>
                  <a:pt x="0" y="1657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1" t="0" r="-34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2514" y="3013968"/>
            <a:ext cx="17262972" cy="1245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3"/>
              </a:lnSpc>
            </a:pPr>
            <a:r>
              <a:rPr lang="en-US" sz="3574">
                <a:solidFill>
                  <a:srgbClr val="000000"/>
                </a:solidFill>
                <a:latin typeface="Canva Sans Bold"/>
              </a:rPr>
              <a:t>1.Th</a:t>
            </a:r>
            <a:r>
              <a:rPr lang="en-US" sz="3574">
                <a:solidFill>
                  <a:srgbClr val="000000"/>
                </a:solidFill>
                <a:latin typeface="Canva Sans Bold"/>
              </a:rPr>
              <a:t>e proposed student management system utilizing a linked list aims to provide an efficient and dynamic way to handle student records.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7780" y="4453838"/>
            <a:ext cx="16888429" cy="130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sz="3718">
                <a:solidFill>
                  <a:srgbClr val="000000"/>
                </a:solidFill>
                <a:latin typeface="Canva Sans Bold"/>
              </a:rPr>
              <a:t>2.Each student is represented by a node containing the student's ID, name, grade, and a pointer to the next node.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956987"/>
            <a:ext cx="15352448" cy="120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5"/>
              </a:lnSpc>
            </a:pPr>
            <a:r>
              <a:rPr lang="en-US" sz="3439">
                <a:solidFill>
                  <a:srgbClr val="000000"/>
                </a:solidFill>
                <a:latin typeface="Canva Sans Bold"/>
              </a:rPr>
              <a:t>3.The linked list allows for flexible and efficient insertions and deletions without the need for shifting elements, as would be required in an array.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7780" y="7549627"/>
            <a:ext cx="18288000" cy="1708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8"/>
              </a:lnSpc>
            </a:pPr>
            <a:r>
              <a:rPr lang="en-US" sz="3234">
                <a:solidFill>
                  <a:srgbClr val="000000"/>
                </a:solidFill>
                <a:latin typeface="Canva Sans Bold"/>
              </a:rPr>
              <a:t>4.This design ensures that the system can dynamically adjust to varying numbers of student records, maintain high performance for core operations, and provide an easy-to-maintain and extend solution for student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DAGHXIwVK1M</dc:identifier>
  <dcterms:modified xsi:type="dcterms:W3CDTF">2011-08-01T06:04:30Z</dcterms:modified>
  <cp:revision>1</cp:revision>
  <dc:title>ME2341-Priyadharshini N</dc:title>
</cp:coreProperties>
</file>