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4" r:id="rId9"/>
    <p:sldId id="263"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6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1832" y="2716952"/>
            <a:ext cx="6432333" cy="1334172"/>
          </a:xfrm>
        </p:spPr>
        <p:txBody>
          <a:bodyPr/>
          <a:lstStyle/>
          <a:p>
            <a:r>
              <a:rPr lang="en-US" sz="3250" dirty="0" smtClean="0">
                <a:solidFill>
                  <a:schemeClr val="tx1"/>
                </a:solidFill>
              </a:rPr>
              <a:t>PRIYADHARHSHINI </a:t>
            </a:r>
            <a:r>
              <a:rPr lang="en-US" sz="3250" dirty="0" smtClean="0">
                <a:solidFill>
                  <a:schemeClr val="tx1"/>
                </a:solidFill>
              </a:rPr>
              <a:t>Y</a:t>
            </a:r>
            <a:br>
              <a:rPr lang="en-US" sz="3250" dirty="0" smtClean="0">
                <a:solidFill>
                  <a:schemeClr val="tx1"/>
                </a:solidFill>
              </a:rPr>
            </a:br>
            <a:r>
              <a:rPr lang="en-US" sz="2400" dirty="0" smtClean="0">
                <a:solidFill>
                  <a:schemeClr val="tx1"/>
                </a:solidFill>
              </a:rPr>
              <a:t>au</a:t>
            </a:r>
            <a:r>
              <a:rPr lang="en-US" sz="2400" dirty="0" smtClean="0">
                <a:solidFill>
                  <a:schemeClr val="tx1"/>
                </a:solidFill>
              </a:rPr>
              <a:t>211521104119</a:t>
            </a:r>
            <a:endParaRPr lang="en-IN" sz="2400" dirty="0">
              <a:solidFill>
                <a:schemeClr val="tx1"/>
              </a:solidFill>
            </a:endParaRPr>
          </a:p>
        </p:txBody>
      </p:sp>
      <p:sp>
        <p:nvSpPr>
          <p:cNvPr id="3" name="Subtitle 2"/>
          <p:cNvSpPr>
            <a:spLocks noGrp="1"/>
          </p:cNvSpPr>
          <p:nvPr>
            <p:ph type="subTitle" idx="1"/>
          </p:nvPr>
        </p:nvSpPr>
        <p:spPr>
          <a:xfrm>
            <a:off x="3641833" y="4051125"/>
            <a:ext cx="6432332" cy="1096607"/>
          </a:xfrm>
        </p:spPr>
        <p:txBody>
          <a:bodyPr/>
          <a:lstStyle/>
          <a:p>
            <a:r>
              <a:rPr lang="en-US" sz="2400" b="1" dirty="0" smtClean="0">
                <a:solidFill>
                  <a:schemeClr val="accent1">
                    <a:lumMod val="75000"/>
                  </a:schemeClr>
                </a:solidFill>
              </a:rPr>
              <a:t>Rock, Paper, Scissors(CNN)</a:t>
            </a:r>
            <a:endParaRPr lang="en-IN" sz="2400" b="1" dirty="0">
              <a:solidFill>
                <a:schemeClr val="accent1">
                  <a:lumMod val="75000"/>
                </a:schemeClr>
              </a:solidFill>
            </a:endParaRPr>
          </a:p>
        </p:txBody>
      </p:sp>
      <p:grpSp>
        <p:nvGrpSpPr>
          <p:cNvPr id="4" name="Group 3"/>
          <p:cNvGrpSpPr/>
          <p:nvPr/>
        </p:nvGrpSpPr>
        <p:grpSpPr>
          <a:xfrm>
            <a:off x="1145125" y="1383452"/>
            <a:ext cx="1743075" cy="1333500"/>
            <a:chOff x="0" y="0"/>
            <a:chExt cx="1743075" cy="1333500"/>
          </a:xfrm>
        </p:grpSpPr>
        <p:sp>
          <p:nvSpPr>
            <p:cNvPr id="5" name="Shape 20"/>
            <p:cNvSpPr/>
            <p:nvPr/>
          </p:nvSpPr>
          <p:spPr>
            <a:xfrm>
              <a:off x="0" y="276225"/>
              <a:ext cx="1228725" cy="1057275"/>
            </a:xfrm>
            <a:custGeom>
              <a:avLst/>
              <a:gdLst/>
              <a:ahLst/>
              <a:cxnLst/>
              <a:rect l="0" t="0" r="0" b="0"/>
              <a:pathLst>
                <a:path w="1228725" h="1057275">
                  <a:moveTo>
                    <a:pt x="264312" y="0"/>
                  </a:moveTo>
                  <a:lnTo>
                    <a:pt x="964438" y="0"/>
                  </a:lnTo>
                  <a:lnTo>
                    <a:pt x="1228725" y="528701"/>
                  </a:lnTo>
                  <a:lnTo>
                    <a:pt x="964438" y="1057275"/>
                  </a:lnTo>
                  <a:lnTo>
                    <a:pt x="264312" y="1057275"/>
                  </a:lnTo>
                  <a:lnTo>
                    <a:pt x="0" y="528701"/>
                  </a:lnTo>
                  <a:lnTo>
                    <a:pt x="264312" y="0"/>
                  </a:lnTo>
                  <a:close/>
                </a:path>
              </a:pathLst>
            </a:custGeom>
            <a:ln w="0" cap="flat">
              <a:miter lim="127000"/>
            </a:ln>
          </p:spPr>
          <p:style>
            <a:lnRef idx="0">
              <a:srgbClr val="000000"/>
            </a:lnRef>
            <a:fillRef idx="1">
              <a:srgbClr val="5FCBEF"/>
            </a:fillRef>
            <a:effectRef idx="0">
              <a:scrgbClr r="0" g="0" b="0"/>
            </a:effectRef>
            <a:fontRef idx="none"/>
          </p:style>
          <p:txBody>
            <a:bodyPr/>
            <a:lstStyle/>
            <a:p>
              <a:endParaRPr lang="en-IN"/>
            </a:p>
          </p:txBody>
        </p:sp>
        <p:sp>
          <p:nvSpPr>
            <p:cNvPr id="6" name="Shape 23"/>
            <p:cNvSpPr/>
            <p:nvPr/>
          </p:nvSpPr>
          <p:spPr>
            <a:xfrm>
              <a:off x="1095375" y="0"/>
              <a:ext cx="647700" cy="561975"/>
            </a:xfrm>
            <a:custGeom>
              <a:avLst/>
              <a:gdLst/>
              <a:ahLst/>
              <a:cxnLst/>
              <a:rect l="0" t="0" r="0" b="0"/>
              <a:pathLst>
                <a:path w="647700" h="561975">
                  <a:moveTo>
                    <a:pt x="140462" y="0"/>
                  </a:moveTo>
                  <a:lnTo>
                    <a:pt x="507238" y="0"/>
                  </a:lnTo>
                  <a:lnTo>
                    <a:pt x="647700" y="280924"/>
                  </a:lnTo>
                  <a:lnTo>
                    <a:pt x="507238" y="561975"/>
                  </a:lnTo>
                  <a:lnTo>
                    <a:pt x="140462" y="561975"/>
                  </a:lnTo>
                  <a:lnTo>
                    <a:pt x="0" y="280924"/>
                  </a:lnTo>
                  <a:lnTo>
                    <a:pt x="140462" y="0"/>
                  </a:ln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grpSp>
        <p:nvGrpSpPr>
          <p:cNvPr id="7" name="Group 6"/>
          <p:cNvGrpSpPr/>
          <p:nvPr/>
        </p:nvGrpSpPr>
        <p:grpSpPr>
          <a:xfrm>
            <a:off x="3469225" y="588500"/>
            <a:ext cx="1666875" cy="1438275"/>
            <a:chOff x="0" y="0"/>
            <a:chExt cx="1666875" cy="1438275"/>
          </a:xfrm>
        </p:grpSpPr>
        <p:sp>
          <p:nvSpPr>
            <p:cNvPr id="8" name="Shape 21"/>
            <p:cNvSpPr/>
            <p:nvPr/>
          </p:nvSpPr>
          <p:spPr>
            <a:xfrm>
              <a:off x="0" y="0"/>
              <a:ext cx="1666875" cy="1438275"/>
            </a:xfrm>
            <a:custGeom>
              <a:avLst/>
              <a:gdLst/>
              <a:ahLst/>
              <a:cxnLst/>
              <a:rect l="0" t="0" r="0" b="0"/>
              <a:pathLst>
                <a:path w="1666875" h="1438275">
                  <a:moveTo>
                    <a:pt x="359537" y="0"/>
                  </a:moveTo>
                  <a:lnTo>
                    <a:pt x="1307338" y="0"/>
                  </a:lnTo>
                  <a:lnTo>
                    <a:pt x="1666875" y="719074"/>
                  </a:lnTo>
                  <a:lnTo>
                    <a:pt x="1307338" y="1438275"/>
                  </a:lnTo>
                  <a:lnTo>
                    <a:pt x="359537" y="1438275"/>
                  </a:lnTo>
                  <a:lnTo>
                    <a:pt x="0" y="719074"/>
                  </a:lnTo>
                  <a:lnTo>
                    <a:pt x="359537" y="0"/>
                  </a:lnTo>
                  <a:close/>
                </a:path>
              </a:pathLst>
            </a:custGeom>
            <a:ln w="0" cap="flat">
              <a:miter lim="127000"/>
            </a:ln>
          </p:spPr>
          <p:style>
            <a:lnRef idx="0">
              <a:srgbClr val="000000"/>
            </a:lnRef>
            <a:fillRef idx="1">
              <a:srgbClr val="42D0A2"/>
            </a:fillRef>
            <a:effectRef idx="0">
              <a:scrgbClr r="0" g="0" b="0"/>
            </a:effectRef>
            <a:fontRef idx="none"/>
          </p:style>
          <p:txBody>
            <a:bodyPr/>
            <a:lstStyle/>
            <a:p>
              <a:endParaRPr lang="en-IN"/>
            </a:p>
          </p:txBody>
        </p:sp>
      </p:grpSp>
      <p:grpSp>
        <p:nvGrpSpPr>
          <p:cNvPr id="9" name="Group 8"/>
          <p:cNvGrpSpPr/>
          <p:nvPr/>
        </p:nvGrpSpPr>
        <p:grpSpPr>
          <a:xfrm>
            <a:off x="4425512" y="5933433"/>
            <a:ext cx="723900" cy="619125"/>
            <a:chOff x="0" y="0"/>
            <a:chExt cx="723900" cy="619125"/>
          </a:xfrm>
        </p:grpSpPr>
        <p:sp>
          <p:nvSpPr>
            <p:cNvPr id="10" name="Shape 22"/>
            <p:cNvSpPr/>
            <p:nvPr/>
          </p:nvSpPr>
          <p:spPr>
            <a:xfrm>
              <a:off x="0" y="0"/>
              <a:ext cx="723900" cy="619125"/>
            </a:xfrm>
            <a:custGeom>
              <a:avLst/>
              <a:gdLst/>
              <a:ahLst/>
              <a:cxnLst/>
              <a:rect l="0" t="0" r="0" b="0"/>
              <a:pathLst>
                <a:path w="723900" h="619125">
                  <a:moveTo>
                    <a:pt x="154813" y="0"/>
                  </a:moveTo>
                  <a:lnTo>
                    <a:pt x="569087" y="0"/>
                  </a:lnTo>
                  <a:lnTo>
                    <a:pt x="723900" y="309626"/>
                  </a:lnTo>
                  <a:lnTo>
                    <a:pt x="569087" y="619125"/>
                  </a:lnTo>
                  <a:lnTo>
                    <a:pt x="154813" y="619125"/>
                  </a:lnTo>
                  <a:lnTo>
                    <a:pt x="0" y="309626"/>
                  </a:lnTo>
                  <a:lnTo>
                    <a:pt x="154813" y="0"/>
                  </a:lnTo>
                  <a:close/>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4769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53" y="339091"/>
            <a:ext cx="8596668" cy="1320800"/>
          </a:xfrm>
        </p:spPr>
        <p:txBody>
          <a:bodyPr/>
          <a:lstStyle/>
          <a:p>
            <a:r>
              <a:rPr lang="en-US" dirty="0" smtClean="0">
                <a:solidFill>
                  <a:schemeClr val="tx1"/>
                </a:solidFill>
              </a:rPr>
              <a:t>THE WOW IN SOLUTION:</a:t>
            </a:r>
            <a:br>
              <a:rPr lang="en-US" dirty="0" smtClean="0">
                <a:solidFill>
                  <a:schemeClr val="tx1"/>
                </a:solidFill>
              </a:rPr>
            </a:br>
            <a:r>
              <a:rPr lang="en-US" dirty="0" smtClean="0">
                <a:solidFill>
                  <a:schemeClr val="tx1"/>
                </a:solidFill>
              </a:rPr>
              <a:t>MODELLING</a:t>
            </a:r>
            <a:endParaRPr lang="en-IN" dirty="0">
              <a:solidFill>
                <a:schemeClr val="tx1"/>
              </a:solidFill>
            </a:endParaRPr>
          </a:p>
        </p:txBody>
      </p:sp>
      <p:grpSp>
        <p:nvGrpSpPr>
          <p:cNvPr id="4" name="Group 3"/>
          <p:cNvGrpSpPr/>
          <p:nvPr/>
        </p:nvGrpSpPr>
        <p:grpSpPr>
          <a:xfrm>
            <a:off x="7979435" y="1007590"/>
            <a:ext cx="314325" cy="323850"/>
            <a:chOff x="0" y="0"/>
            <a:chExt cx="314325" cy="323850"/>
          </a:xfrm>
        </p:grpSpPr>
        <p:sp>
          <p:nvSpPr>
            <p:cNvPr id="5" name="Shape 149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6" name="Group 5"/>
          <p:cNvGrpSpPr/>
          <p:nvPr/>
        </p:nvGrpSpPr>
        <p:grpSpPr>
          <a:xfrm>
            <a:off x="8415444" y="1484859"/>
            <a:ext cx="457200" cy="457200"/>
            <a:chOff x="0" y="0"/>
            <a:chExt cx="457200" cy="457200"/>
          </a:xfrm>
        </p:grpSpPr>
        <p:sp>
          <p:nvSpPr>
            <p:cNvPr id="7" name="Shape 148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9" name="Group 8"/>
          <p:cNvGrpSpPr/>
          <p:nvPr/>
        </p:nvGrpSpPr>
        <p:grpSpPr>
          <a:xfrm>
            <a:off x="8977958" y="1998982"/>
            <a:ext cx="314325" cy="323850"/>
            <a:chOff x="0" y="0"/>
            <a:chExt cx="314325" cy="323850"/>
          </a:xfrm>
        </p:grpSpPr>
        <p:sp>
          <p:nvSpPr>
            <p:cNvPr id="10" name="Shape 1491"/>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sp>
        <p:nvSpPr>
          <p:cNvPr id="8"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522" bIns="4761" numCol="1" anchor="ctr" anchorCtr="0" compatLnSpc="1">
            <a:prstTxWarp prst="textNoShape">
              <a:avLst/>
            </a:prstTxWarp>
            <a:spAutoFit/>
          </a:bodyPr>
          <a:lstStyle/>
          <a:p>
            <a:endParaRPr lang="en-IN"/>
          </a:p>
        </p:txBody>
      </p:sp>
      <p:sp>
        <p:nvSpPr>
          <p:cNvPr id="12" name="Rectangle 1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300" b="1" i="0" u="none" strike="noStrike" cap="none" normalizeH="0" baseline="0" smtClean="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t/>
            </a:r>
            <a:br>
              <a:rPr kumimoji="0" lang="en-US" sz="4300" b="1" i="0" u="none" strike="noStrike" cap="none" normalizeH="0" baseline="0" smtClean="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br>
            <a:endParaRPr kumimoji="0" lang="en-US" sz="4300" b="1" i="0" u="none" strike="noStrike" cap="none" normalizeH="0" baseline="0" smtClean="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966157" y="1794294"/>
            <a:ext cx="8747186" cy="3693319"/>
          </a:xfrm>
          <a:prstGeom prst="rect">
            <a:avLst/>
          </a:prstGeom>
          <a:noFill/>
        </p:spPr>
        <p:txBody>
          <a:bodyPr wrap="square" rtlCol="0">
            <a:spAutoFit/>
          </a:bodyPr>
          <a:lstStyle/>
          <a:p>
            <a:r>
              <a:rPr lang="en-US" b="1" dirty="0">
                <a:solidFill>
                  <a:schemeClr val="accent1">
                    <a:lumMod val="75000"/>
                  </a:schemeClr>
                </a:solidFill>
              </a:rPr>
              <a:t>Outsmarting the Machine in RPS!</a:t>
            </a:r>
          </a:p>
          <a:p>
            <a:r>
              <a:rPr lang="en-US" b="1" dirty="0">
                <a:solidFill>
                  <a:schemeClr val="accent2"/>
                </a:solidFill>
              </a:rPr>
              <a:t>Beyond Random Choices: A Strategic AI Opponent</a:t>
            </a:r>
            <a:endParaRPr lang="en-US" dirty="0">
              <a:solidFill>
                <a:schemeClr val="accent2"/>
              </a:solidFill>
            </a:endParaRPr>
          </a:p>
          <a:p>
            <a:r>
              <a:rPr lang="en-US" dirty="0"/>
              <a:t>This project's core innovation lies in its ability to create a strategic and engaging opponent for Rock, Paper, Scissors. Unlike traditional random computer choices, the AI opponent analyzes user behavior and makes predictions, forcing players to adapt and develop strategies.</a:t>
            </a:r>
          </a:p>
          <a:p>
            <a:r>
              <a:rPr lang="en-US" b="1" dirty="0">
                <a:solidFill>
                  <a:schemeClr val="accent2"/>
                </a:solidFill>
              </a:rPr>
              <a:t>The "Wow" Moment: When AI Reads Your Mind (Almost!)</a:t>
            </a:r>
            <a:endParaRPr lang="en-US" dirty="0">
              <a:solidFill>
                <a:schemeClr val="accent2"/>
              </a:solidFill>
            </a:endParaRPr>
          </a:p>
          <a:p>
            <a:r>
              <a:rPr lang="en-US" dirty="0"/>
              <a:t>Imagine the surprise and excitement when the user throws a punch (rock) expecting to win, but the AI cleverly throws paper, having correctly predicted the user's choice based on subtle cues in their hand gesture. This element of surprise and the constant need to outsmart the AI creates a truly "wow" experience that elevates the classic game.</a:t>
            </a:r>
          </a:p>
          <a:p>
            <a:endParaRPr lang="en-IN" dirty="0"/>
          </a:p>
        </p:txBody>
      </p:sp>
    </p:spTree>
    <p:extLst>
      <p:ext uri="{BB962C8B-B14F-4D97-AF65-F5344CB8AC3E}">
        <p14:creationId xmlns:p14="http://schemas.microsoft.com/office/powerpoint/2010/main" val="25761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4950" y="1397479"/>
            <a:ext cx="7988061" cy="3139321"/>
          </a:xfrm>
          <a:prstGeom prst="rect">
            <a:avLst/>
          </a:prstGeom>
          <a:noFill/>
        </p:spPr>
        <p:txBody>
          <a:bodyPr wrap="square" rtlCol="0">
            <a:spAutoFit/>
          </a:bodyPr>
          <a:lstStyle/>
          <a:p>
            <a:r>
              <a:rPr lang="en-US" b="1" dirty="0">
                <a:solidFill>
                  <a:schemeClr val="accent2"/>
                </a:solidFill>
              </a:rPr>
              <a:t>Next Steps: Under the Hood - Building the AI Model</a:t>
            </a:r>
            <a:endParaRPr lang="en-US" dirty="0">
              <a:solidFill>
                <a:schemeClr val="accent2"/>
              </a:solidFill>
            </a:endParaRPr>
          </a:p>
          <a:p>
            <a:r>
              <a:rPr lang="en-US" dirty="0"/>
              <a:t>Now that we've explored the "wow" factor of the AI opponent, let's delve deeper into the technical aspects. The next slide will explain how we built this intelligent opponent using Convolutional Neural Networks (CNNs) for image recognition.</a:t>
            </a:r>
          </a:p>
          <a:p>
            <a:r>
              <a:rPr lang="en-US" dirty="0"/>
              <a:t>This slide structure first highlights the innovative aspect of your solution – the strategic AI opponent – and then builds anticipation for the technical details by mentioning the "wow" moment. By piquing the audience's interest, you can effectively transition into explaining the modeling approach using CNNs in the next slide.</a:t>
            </a:r>
          </a:p>
          <a:p>
            <a:endParaRPr lang="en-IN" dirty="0"/>
          </a:p>
        </p:txBody>
      </p:sp>
      <p:pic>
        <p:nvPicPr>
          <p:cNvPr id="3" name="Picture 2"/>
          <p:cNvPicPr/>
          <p:nvPr/>
        </p:nvPicPr>
        <p:blipFill>
          <a:blip r:embed="rId2"/>
          <a:stretch>
            <a:fillRect/>
          </a:stretch>
        </p:blipFill>
        <p:spPr>
          <a:xfrm>
            <a:off x="9721850" y="3435350"/>
            <a:ext cx="2470150" cy="3422650"/>
          </a:xfrm>
          <a:prstGeom prst="rect">
            <a:avLst/>
          </a:prstGeom>
        </p:spPr>
      </p:pic>
    </p:spTree>
    <p:extLst>
      <p:ext uri="{BB962C8B-B14F-4D97-AF65-F5344CB8AC3E}">
        <p14:creationId xmlns:p14="http://schemas.microsoft.com/office/powerpoint/2010/main" val="16755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OUTPUT</a:t>
            </a:r>
            <a:endParaRPr lang="en-IN"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733" y="1864198"/>
            <a:ext cx="7412756" cy="3093988"/>
          </a:xfrm>
        </p:spPr>
      </p:pic>
    </p:spTree>
    <p:extLst>
      <p:ext uri="{BB962C8B-B14F-4D97-AF65-F5344CB8AC3E}">
        <p14:creationId xmlns:p14="http://schemas.microsoft.com/office/powerpoint/2010/main" val="125298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PROJECT ACHIEVEMENTS</a:t>
            </a:r>
            <a:endParaRPr lang="en-IN" dirty="0">
              <a:solidFill>
                <a:schemeClr val="tx1"/>
              </a:solidFill>
            </a:endParaRPr>
          </a:p>
        </p:txBody>
      </p:sp>
      <p:sp>
        <p:nvSpPr>
          <p:cNvPr id="3" name="TextBox 2"/>
          <p:cNvSpPr txBox="1"/>
          <p:nvPr/>
        </p:nvSpPr>
        <p:spPr>
          <a:xfrm>
            <a:off x="1362974" y="1930400"/>
            <a:ext cx="836762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Developed </a:t>
            </a:r>
            <a:r>
              <a:rPr lang="en-US" dirty="0"/>
              <a:t>an AI opponent for Rock, Paper, Scissors using Convolutional Neural Networks (CNNs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Successfully trained the model to predict user's choices from hand gesture images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Created an interactive game experience with a more challenging and strategic AI opponent.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6255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333" y="2958861"/>
            <a:ext cx="6469811" cy="1015663"/>
          </a:xfrm>
          <a:prstGeom prst="rect">
            <a:avLst/>
          </a:prstGeom>
          <a:noFill/>
        </p:spPr>
        <p:txBody>
          <a:bodyPr wrap="square" rtlCol="0">
            <a:spAutoFit/>
          </a:bodyPr>
          <a:lstStyle/>
          <a:p>
            <a:r>
              <a:rPr lang="en-US" sz="6000" dirty="0" smtClean="0">
                <a:solidFill>
                  <a:schemeClr val="accent1">
                    <a:lumMod val="75000"/>
                  </a:schemeClr>
                </a:solidFill>
              </a:rPr>
              <a:t>THANK YOU!!!</a:t>
            </a:r>
            <a:endParaRPr lang="en-IN" sz="6000" dirty="0">
              <a:solidFill>
                <a:schemeClr val="accent1">
                  <a:lumMod val="75000"/>
                </a:schemeClr>
              </a:solidFill>
            </a:endParaRPr>
          </a:p>
        </p:txBody>
      </p:sp>
    </p:spTree>
    <p:extLst>
      <p:ext uri="{BB962C8B-B14F-4D97-AF65-F5344CB8AC3E}">
        <p14:creationId xmlns:p14="http://schemas.microsoft.com/office/powerpoint/2010/main" val="15379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904" y="1683331"/>
            <a:ext cx="8596668" cy="1320800"/>
          </a:xfrm>
        </p:spPr>
        <p:txBody>
          <a:bodyPr>
            <a:normAutofit fontScale="90000"/>
          </a:bodyPr>
          <a:lstStyle/>
          <a:p>
            <a:r>
              <a:rPr lang="en-US" sz="5300" b="1" dirty="0" smtClean="0">
                <a:solidFill>
                  <a:schemeClr val="tx1"/>
                </a:solidFill>
              </a:rPr>
              <a:t>Rock</a:t>
            </a:r>
            <a:r>
              <a:rPr lang="en-US" sz="5300" b="1" dirty="0">
                <a:solidFill>
                  <a:schemeClr val="tx1"/>
                </a:solidFill>
              </a:rPr>
              <a:t>, Paper, Scissors</a:t>
            </a:r>
            <a:r>
              <a:rPr lang="en-US" b="1" dirty="0">
                <a:solidFill>
                  <a:schemeClr val="tx1"/>
                </a:solidFill>
              </a:rPr>
              <a:t>: </a:t>
            </a:r>
            <a:r>
              <a:rPr lang="en-US" b="1" dirty="0" smtClean="0">
                <a:solidFill>
                  <a:schemeClr val="tx1"/>
                </a:solidFill>
              </a:rPr>
              <a:t>    Predicting </a:t>
            </a:r>
            <a:r>
              <a:rPr lang="en-US" b="1" dirty="0">
                <a:solidFill>
                  <a:schemeClr val="tx1"/>
                </a:solidFill>
              </a:rPr>
              <a:t>Your Move with AI</a:t>
            </a:r>
            <a:endParaRPr lang="en-IN" dirty="0">
              <a:solidFill>
                <a:schemeClr val="tx1"/>
              </a:solidFill>
            </a:endParaRPr>
          </a:p>
        </p:txBody>
      </p:sp>
      <p:grpSp>
        <p:nvGrpSpPr>
          <p:cNvPr id="21" name="Group 20"/>
          <p:cNvGrpSpPr/>
          <p:nvPr/>
        </p:nvGrpSpPr>
        <p:grpSpPr>
          <a:xfrm>
            <a:off x="7893762" y="1108075"/>
            <a:ext cx="314325" cy="323850"/>
            <a:chOff x="0" y="0"/>
            <a:chExt cx="314325" cy="323850"/>
          </a:xfrm>
        </p:grpSpPr>
        <p:sp>
          <p:nvSpPr>
            <p:cNvPr id="22" name="Shape 148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23" name="Group 22"/>
          <p:cNvGrpSpPr/>
          <p:nvPr/>
        </p:nvGrpSpPr>
        <p:grpSpPr>
          <a:xfrm>
            <a:off x="8379094" y="746125"/>
            <a:ext cx="361950" cy="361950"/>
            <a:chOff x="0" y="0"/>
            <a:chExt cx="361950" cy="361950"/>
          </a:xfrm>
        </p:grpSpPr>
        <p:sp>
          <p:nvSpPr>
            <p:cNvPr id="24" name="Shape 68"/>
            <p:cNvSpPr/>
            <p:nvPr/>
          </p:nvSpPr>
          <p:spPr>
            <a:xfrm>
              <a:off x="0" y="0"/>
              <a:ext cx="361950" cy="361950"/>
            </a:xfrm>
            <a:custGeom>
              <a:avLst/>
              <a:gdLst/>
              <a:ahLst/>
              <a:cxnLst/>
              <a:rect l="0" t="0" r="0" b="0"/>
              <a:pathLst>
                <a:path w="361950" h="361950">
                  <a:moveTo>
                    <a:pt x="180975" y="0"/>
                  </a:moveTo>
                  <a:cubicBezTo>
                    <a:pt x="280924" y="0"/>
                    <a:pt x="361950" y="81026"/>
                    <a:pt x="361950" y="180975"/>
                  </a:cubicBezTo>
                  <a:cubicBezTo>
                    <a:pt x="361950" y="280924"/>
                    <a:pt x="280924" y="361950"/>
                    <a:pt x="180975" y="361950"/>
                  </a:cubicBezTo>
                  <a:cubicBezTo>
                    <a:pt x="81026" y="361950"/>
                    <a:pt x="0" y="280924"/>
                    <a:pt x="0" y="180975"/>
                  </a:cubicBezTo>
                  <a:cubicBezTo>
                    <a:pt x="0" y="81026"/>
                    <a:pt x="81026" y="0"/>
                    <a:pt x="180975" y="0"/>
                  </a:cubicBezTo>
                  <a:close/>
                </a:path>
              </a:pathLst>
            </a:custGeom>
            <a:ln w="0" cap="flat">
              <a:miter lim="127000"/>
            </a:ln>
          </p:spPr>
          <p:style>
            <a:lnRef idx="0">
              <a:srgbClr val="000000"/>
            </a:lnRef>
            <a:fillRef idx="1">
              <a:srgbClr val="EBEBEB"/>
            </a:fillRef>
            <a:effectRef idx="0">
              <a:scrgbClr r="0" g="0" b="0"/>
            </a:effectRef>
            <a:fontRef idx="none"/>
          </p:style>
          <p:txBody>
            <a:bodyPr/>
            <a:lstStyle/>
            <a:p>
              <a:endParaRPr lang="en-IN"/>
            </a:p>
          </p:txBody>
        </p:sp>
      </p:grpSp>
      <p:grpSp>
        <p:nvGrpSpPr>
          <p:cNvPr id="25" name="Group 24"/>
          <p:cNvGrpSpPr/>
          <p:nvPr/>
        </p:nvGrpSpPr>
        <p:grpSpPr>
          <a:xfrm>
            <a:off x="9531310" y="5655107"/>
            <a:ext cx="457200" cy="457200"/>
            <a:chOff x="0" y="0"/>
            <a:chExt cx="457200" cy="457200"/>
          </a:xfrm>
        </p:grpSpPr>
        <p:sp>
          <p:nvSpPr>
            <p:cNvPr id="26" name="Shape 147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27" name="Group 26"/>
          <p:cNvGrpSpPr/>
          <p:nvPr/>
        </p:nvGrpSpPr>
        <p:grpSpPr>
          <a:xfrm>
            <a:off x="10686722" y="5655599"/>
            <a:ext cx="971550" cy="771525"/>
            <a:chOff x="0" y="0"/>
            <a:chExt cx="971550" cy="771525"/>
          </a:xfrm>
        </p:grpSpPr>
        <p:sp>
          <p:nvSpPr>
            <p:cNvPr id="28"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29"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33" name="TextBox 32"/>
          <p:cNvSpPr txBox="1"/>
          <p:nvPr/>
        </p:nvSpPr>
        <p:spPr>
          <a:xfrm>
            <a:off x="2392541" y="3331238"/>
            <a:ext cx="8294181" cy="1200329"/>
          </a:xfrm>
          <a:prstGeom prst="rect">
            <a:avLst/>
          </a:prstGeom>
          <a:noFill/>
        </p:spPr>
        <p:txBody>
          <a:bodyPr wrap="square" rtlCol="0">
            <a:spAutoFit/>
          </a:bodyPr>
          <a:lstStyle/>
          <a:p>
            <a:r>
              <a:rPr lang="en-IN" sz="3600" dirty="0">
                <a:solidFill>
                  <a:schemeClr val="accent2"/>
                </a:solidFill>
              </a:rPr>
              <a:t>A Convolutional Neural </a:t>
            </a:r>
            <a:r>
              <a:rPr lang="en-IN" sz="3600" dirty="0" smtClean="0">
                <a:solidFill>
                  <a:schemeClr val="accent2"/>
                </a:solidFill>
              </a:rPr>
              <a:t>Networks (CNN)-based </a:t>
            </a:r>
            <a:r>
              <a:rPr lang="en-IN" sz="3600" dirty="0">
                <a:solidFill>
                  <a:schemeClr val="accent2"/>
                </a:solidFill>
              </a:rPr>
              <a:t>Approach</a:t>
            </a:r>
          </a:p>
        </p:txBody>
      </p:sp>
    </p:spTree>
    <p:extLst>
      <p:ext uri="{BB962C8B-B14F-4D97-AF65-F5344CB8AC3E}">
        <p14:creationId xmlns:p14="http://schemas.microsoft.com/office/powerpoint/2010/main" val="105933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845561"/>
            <a:ext cx="4127499" cy="3012439"/>
            <a:chOff x="-3174" y="-3172"/>
            <a:chExt cx="4127499" cy="3013075"/>
          </a:xfrm>
        </p:grpSpPr>
        <p:pic>
          <p:nvPicPr>
            <p:cNvPr id="3" name="Picture 2"/>
            <p:cNvPicPr/>
            <p:nvPr/>
          </p:nvPicPr>
          <p:blipFill>
            <a:blip r:embed="rId2"/>
            <a:stretch>
              <a:fillRect/>
            </a:stretch>
          </p:blipFill>
          <p:spPr>
            <a:xfrm>
              <a:off x="415925" y="2587627"/>
              <a:ext cx="3708400" cy="298450"/>
            </a:xfrm>
            <a:prstGeom prst="rect">
              <a:avLst/>
            </a:prstGeom>
          </p:spPr>
        </p:pic>
        <p:pic>
          <p:nvPicPr>
            <p:cNvPr id="4" name="Picture 3"/>
            <p:cNvPicPr/>
            <p:nvPr/>
          </p:nvPicPr>
          <p:blipFill>
            <a:blip r:embed="rId3"/>
            <a:stretch>
              <a:fillRect/>
            </a:stretch>
          </p:blipFill>
          <p:spPr>
            <a:xfrm>
              <a:off x="-3174" y="-3172"/>
              <a:ext cx="1736725" cy="3013075"/>
            </a:xfrm>
            <a:prstGeom prst="rect">
              <a:avLst/>
            </a:prstGeom>
          </p:spPr>
        </p:pic>
      </p:grpSp>
      <p:grpSp>
        <p:nvGrpSpPr>
          <p:cNvPr id="5" name="Group 4"/>
          <p:cNvGrpSpPr/>
          <p:nvPr/>
        </p:nvGrpSpPr>
        <p:grpSpPr>
          <a:xfrm>
            <a:off x="9947134" y="5351780"/>
            <a:ext cx="971550" cy="771525"/>
            <a:chOff x="0" y="0"/>
            <a:chExt cx="971550" cy="771525"/>
          </a:xfrm>
        </p:grpSpPr>
        <p:sp>
          <p:nvSpPr>
            <p:cNvPr id="6"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7"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14" name="TextBox 13"/>
          <p:cNvSpPr txBox="1"/>
          <p:nvPr/>
        </p:nvSpPr>
        <p:spPr>
          <a:xfrm>
            <a:off x="868362" y="610446"/>
            <a:ext cx="6844553" cy="646331"/>
          </a:xfrm>
          <a:prstGeom prst="rect">
            <a:avLst/>
          </a:prstGeom>
          <a:noFill/>
        </p:spPr>
        <p:txBody>
          <a:bodyPr wrap="square" rtlCol="0">
            <a:spAutoFit/>
          </a:bodyPr>
          <a:lstStyle/>
          <a:p>
            <a:r>
              <a:rPr lang="en-IN" sz="3600" dirty="0" smtClean="0"/>
              <a:t>AGENDA</a:t>
            </a:r>
            <a:endParaRPr lang="en-IN" sz="3600" dirty="0"/>
          </a:p>
        </p:txBody>
      </p:sp>
      <p:sp>
        <p:nvSpPr>
          <p:cNvPr id="15" name="TextBox 14"/>
          <p:cNvSpPr txBox="1"/>
          <p:nvPr/>
        </p:nvSpPr>
        <p:spPr>
          <a:xfrm>
            <a:off x="1736725" y="1506071"/>
            <a:ext cx="9061263" cy="4034117"/>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2"/>
                </a:solidFill>
              </a:rPr>
              <a:t>Understanding RPS and the Project Goal</a:t>
            </a:r>
            <a:endParaRPr lang="en-US" dirty="0">
              <a:solidFill>
                <a:schemeClr val="accent2"/>
              </a:solidFill>
            </a:endParaRPr>
          </a:p>
          <a:p>
            <a:pPr marL="742950" lvl="1" indent="-285750">
              <a:buFont typeface="Arial" panose="020B0604020202020204" pitchFamily="34" charset="0"/>
              <a:buChar char="•"/>
            </a:pPr>
            <a:r>
              <a:rPr lang="en-US" dirty="0"/>
              <a:t>Traditional Rock, Paper, Scissors (RPS)</a:t>
            </a:r>
          </a:p>
          <a:p>
            <a:pPr marL="742950" lvl="1" indent="-285750">
              <a:buFont typeface="Arial" panose="020B0604020202020204" pitchFamily="34" charset="0"/>
              <a:buChar char="•"/>
            </a:pPr>
            <a:r>
              <a:rPr lang="en-US" dirty="0"/>
              <a:t>Project Motivation: Introducing an AI Opponent</a:t>
            </a:r>
          </a:p>
          <a:p>
            <a:pPr marL="285750" indent="-285750">
              <a:buFont typeface="Wingdings" panose="05000000000000000000" pitchFamily="2" charset="2"/>
              <a:buChar char="Ø"/>
            </a:pPr>
            <a:r>
              <a:rPr lang="en-US" b="1" dirty="0">
                <a:solidFill>
                  <a:schemeClr val="accent2"/>
                </a:solidFill>
              </a:rPr>
              <a:t>Building the AI Opponent</a:t>
            </a:r>
            <a:endParaRPr lang="en-US" dirty="0">
              <a:solidFill>
                <a:schemeClr val="accent2"/>
              </a:solidFill>
            </a:endParaRPr>
          </a:p>
          <a:p>
            <a:pPr marL="742950" lvl="1" indent="-285750">
              <a:buFont typeface="Arial" panose="020B0604020202020204" pitchFamily="34" charset="0"/>
              <a:buChar char="•"/>
            </a:pPr>
            <a:r>
              <a:rPr lang="en-US" dirty="0"/>
              <a:t>Convolutional Neural Networks (CNNs) for Image Recognition</a:t>
            </a:r>
          </a:p>
          <a:p>
            <a:pPr marL="742950" lvl="1" indent="-285750">
              <a:buFont typeface="Arial" panose="020B0604020202020204" pitchFamily="34" charset="0"/>
              <a:buChar char="•"/>
            </a:pPr>
            <a:r>
              <a:rPr lang="en-US" dirty="0"/>
              <a:t>Designing the CNN Model for RPS</a:t>
            </a:r>
          </a:p>
          <a:p>
            <a:pPr marL="285750" indent="-285750">
              <a:buFont typeface="Wingdings" panose="05000000000000000000" pitchFamily="2" charset="2"/>
              <a:buChar char="Ø"/>
            </a:pPr>
            <a:r>
              <a:rPr lang="en-US" b="1" dirty="0">
                <a:solidFill>
                  <a:schemeClr val="accent2"/>
                </a:solidFill>
              </a:rPr>
              <a:t>Training the AI Opponent to be Smart</a:t>
            </a:r>
            <a:endParaRPr lang="en-US" dirty="0">
              <a:solidFill>
                <a:schemeClr val="accent2"/>
              </a:solidFill>
            </a:endParaRPr>
          </a:p>
          <a:p>
            <a:pPr marL="742950" lvl="1" indent="-285750">
              <a:buFont typeface="Arial" panose="020B0604020202020204" pitchFamily="34" charset="0"/>
              <a:buChar char="•"/>
            </a:pPr>
            <a:r>
              <a:rPr lang="en-US" dirty="0"/>
              <a:t>Data Acquisition and Preparation</a:t>
            </a:r>
          </a:p>
          <a:p>
            <a:pPr marL="742950" lvl="1" indent="-285750">
              <a:buFont typeface="Arial" panose="020B0604020202020204" pitchFamily="34" charset="0"/>
              <a:buChar char="•"/>
            </a:pPr>
            <a:r>
              <a:rPr lang="en-US" dirty="0"/>
              <a:t>Training Process and Evaluation</a:t>
            </a:r>
          </a:p>
          <a:p>
            <a:pPr marL="285750" indent="-285750">
              <a:buFont typeface="Wingdings" panose="05000000000000000000" pitchFamily="2" charset="2"/>
              <a:buChar char="Ø"/>
            </a:pPr>
            <a:r>
              <a:rPr lang="en-US" b="1" dirty="0">
                <a:solidFill>
                  <a:schemeClr val="accent2"/>
                </a:solidFill>
              </a:rPr>
              <a:t>The AI-powered RPS Game in Action</a:t>
            </a:r>
            <a:endParaRPr lang="en-US" dirty="0">
              <a:solidFill>
                <a:schemeClr val="accent2"/>
              </a:solidFill>
            </a:endParaRPr>
          </a:p>
          <a:p>
            <a:pPr marL="742950" lvl="1" indent="-285750">
              <a:buFont typeface="Arial" panose="020B0604020202020204" pitchFamily="34" charset="0"/>
              <a:buChar char="•"/>
            </a:pPr>
            <a:r>
              <a:rPr lang="en-US" dirty="0"/>
              <a:t>User Interaction and Prediction</a:t>
            </a:r>
          </a:p>
          <a:p>
            <a:pPr marL="742950" lvl="1" indent="-285750">
              <a:buFont typeface="Arial" panose="020B0604020202020204" pitchFamily="34" charset="0"/>
              <a:buChar char="•"/>
            </a:pPr>
            <a:r>
              <a:rPr lang="en-US" dirty="0"/>
              <a:t>Gameplay and Winner Determination</a:t>
            </a:r>
          </a:p>
          <a:p>
            <a:pPr marL="285750" indent="-285750">
              <a:buFont typeface="Wingdings" panose="05000000000000000000" pitchFamily="2" charset="2"/>
              <a:buChar char="Ø"/>
            </a:pPr>
            <a:r>
              <a:rPr lang="en-US" b="1" dirty="0">
                <a:solidFill>
                  <a:schemeClr val="accent2"/>
                </a:solidFill>
              </a:rPr>
              <a:t>Conclusion</a:t>
            </a:r>
            <a:endParaRPr lang="en-US" dirty="0">
              <a:solidFill>
                <a:schemeClr val="accent2"/>
              </a:solidFill>
            </a:endParaRPr>
          </a:p>
          <a:p>
            <a:pPr marL="742950" lvl="1" indent="-285750">
              <a:buFont typeface="Arial" panose="020B0604020202020204" pitchFamily="34" charset="0"/>
              <a:buChar char="•"/>
            </a:pPr>
            <a:r>
              <a:rPr lang="en-US" dirty="0"/>
              <a:t>Project Achievements and Future Enhancements</a:t>
            </a:r>
          </a:p>
        </p:txBody>
      </p:sp>
    </p:spTree>
    <p:extLst>
      <p:ext uri="{BB962C8B-B14F-4D97-AF65-F5344CB8AC3E}">
        <p14:creationId xmlns:p14="http://schemas.microsoft.com/office/powerpoint/2010/main" val="208441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a:t>
            </a:r>
            <a:r>
              <a:rPr lang="en-US" dirty="0" smtClean="0">
                <a:solidFill>
                  <a:schemeClr val="tx1"/>
                </a:solidFill>
              </a:rPr>
              <a:t>STATEMENT</a:t>
            </a:r>
            <a:endParaRPr lang="en-IN" dirty="0">
              <a:solidFill>
                <a:schemeClr val="tx1"/>
              </a:solidFill>
            </a:endParaRPr>
          </a:p>
        </p:txBody>
      </p:sp>
      <p:sp>
        <p:nvSpPr>
          <p:cNvPr id="3" name="TextBox 2"/>
          <p:cNvSpPr txBox="1"/>
          <p:nvPr/>
        </p:nvSpPr>
        <p:spPr>
          <a:xfrm>
            <a:off x="974785" y="1475117"/>
            <a:ext cx="8299217"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chemeClr val="accent2"/>
                </a:solidFill>
              </a:rPr>
              <a:t>The </a:t>
            </a:r>
            <a:r>
              <a:rPr lang="en-US" b="1" dirty="0">
                <a:solidFill>
                  <a:schemeClr val="accent2"/>
                </a:solidFill>
              </a:rPr>
              <a:t>Problems of Predictable RPS:</a:t>
            </a:r>
            <a:endParaRPr lang="en-US" dirty="0">
              <a:solidFill>
                <a:schemeClr val="accent2"/>
              </a:solidFill>
            </a:endParaRPr>
          </a:p>
          <a:p>
            <a:pPr marL="285750" indent="-285750">
              <a:buFont typeface="Arial" panose="020B0604020202020204" pitchFamily="34" charset="0"/>
              <a:buChar char="•"/>
            </a:pPr>
            <a:r>
              <a:rPr lang="en-US" b="1" dirty="0"/>
              <a:t>Limited Gameplay:</a:t>
            </a:r>
            <a:r>
              <a:rPr lang="en-US" dirty="0"/>
              <a:t> Traditional Rock, Paper, Scissors (RPS) relies solely on random computer choices.</a:t>
            </a:r>
          </a:p>
          <a:p>
            <a:pPr marL="285750" indent="-285750">
              <a:buFont typeface="Arial" panose="020B0604020202020204" pitchFamily="34" charset="0"/>
              <a:buChar char="•"/>
            </a:pPr>
            <a:r>
              <a:rPr lang="en-US" b="1" dirty="0"/>
              <a:t>Reduced Engagement:</a:t>
            </a:r>
            <a:r>
              <a:rPr lang="en-US" dirty="0"/>
              <a:t> As players become familiar with the game mechanics, the predictability of the computer's choice can lead to a less engaging experience.</a:t>
            </a:r>
          </a:p>
          <a:p>
            <a:pPr marL="285750" indent="-285750">
              <a:buFont typeface="Arial" panose="020B0604020202020204" pitchFamily="34" charset="0"/>
              <a:buChar char="•"/>
            </a:pPr>
            <a:r>
              <a:rPr lang="en-US" b="1" dirty="0"/>
              <a:t>Lack of Strategic Depth:</a:t>
            </a:r>
            <a:r>
              <a:rPr lang="en-US" dirty="0"/>
              <a:t> The random nature of the game limits opportunities for players to develop and employ strategic thinking</a:t>
            </a:r>
            <a:r>
              <a:rPr lang="en-US" dirty="0" smtClean="0"/>
              <a: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b="1" dirty="0" smtClean="0">
                <a:solidFill>
                  <a:schemeClr val="accent2"/>
                </a:solidFill>
              </a:rPr>
              <a:t>Solution</a:t>
            </a:r>
            <a:r>
              <a:rPr lang="en-US" b="1" dirty="0">
                <a:solidFill>
                  <a:schemeClr val="accent2"/>
                </a:solidFill>
              </a:rPr>
              <a:t>: Introducing an AI Opponent</a:t>
            </a:r>
            <a:endParaRPr lang="en-US" dirty="0">
              <a:solidFill>
                <a:schemeClr val="accent2"/>
              </a:solidFill>
            </a:endParaRPr>
          </a:p>
          <a:p>
            <a:pPr marL="285750" indent="-285750">
              <a:buFont typeface="Arial" panose="020B0604020202020204" pitchFamily="34" charset="0"/>
              <a:buChar char="•"/>
            </a:pPr>
            <a:r>
              <a:rPr lang="en-US" dirty="0"/>
              <a:t>This project proposes a solution by developing an AI opponent capable of analyzing user hand gestures and predicting their choices.</a:t>
            </a:r>
          </a:p>
          <a:p>
            <a:pPr marL="285750" indent="-285750">
              <a:buFont typeface="Arial" panose="020B0604020202020204" pitchFamily="34" charset="0"/>
              <a:buChar char="•"/>
            </a:pPr>
            <a:r>
              <a:rPr lang="en-US" dirty="0"/>
              <a:t>We leverage </a:t>
            </a:r>
            <a:r>
              <a:rPr lang="en-US" b="1" dirty="0"/>
              <a:t>Convolutional Neural Networks (CNNs)</a:t>
            </a:r>
            <a:r>
              <a:rPr lang="en-US" dirty="0"/>
              <a:t>, a powerful machine learning technique for image recognition.</a:t>
            </a:r>
          </a:p>
          <a:p>
            <a:pPr marL="285750" indent="-285750">
              <a:buFont typeface="Arial" panose="020B0604020202020204" pitchFamily="34" charset="0"/>
              <a:buChar char="•"/>
            </a:pPr>
            <a:r>
              <a:rPr lang="en-US" dirty="0"/>
              <a:t>By training the CNN model on a dataset of hand gestures representing rock, paper, and scissors, the AI opponent learns to identify these gestures from user images.</a:t>
            </a:r>
          </a:p>
          <a:p>
            <a:pPr marL="285750" indent="-285750">
              <a:buFont typeface="Arial" panose="020B0604020202020204" pitchFamily="34" charset="0"/>
              <a:buChar char="•"/>
            </a:pPr>
            <a:r>
              <a:rPr lang="en-US" dirty="0"/>
              <a:t>This enables the AI to predict the user's choice, adding a new layer of strategy and challenge to the game.</a:t>
            </a:r>
          </a:p>
          <a:p>
            <a:pPr marL="285750" indent="-285750">
              <a:buFont typeface="Arial" panose="020B0604020202020204" pitchFamily="34" charset="0"/>
              <a:buChar char="•"/>
            </a:pPr>
            <a:endParaRPr lang="en-IN" dirty="0"/>
          </a:p>
        </p:txBody>
      </p:sp>
      <p:grpSp>
        <p:nvGrpSpPr>
          <p:cNvPr id="4" name="Group 3"/>
          <p:cNvGrpSpPr/>
          <p:nvPr/>
        </p:nvGrpSpPr>
        <p:grpSpPr>
          <a:xfrm>
            <a:off x="9188750" y="3321776"/>
            <a:ext cx="2657475" cy="3165475"/>
            <a:chOff x="57150" y="53975"/>
            <a:chExt cx="2657475" cy="3165475"/>
          </a:xfrm>
        </p:grpSpPr>
        <p:sp>
          <p:nvSpPr>
            <p:cNvPr id="5" name="Shape 1481"/>
            <p:cNvSpPr/>
            <p:nvPr/>
          </p:nvSpPr>
          <p:spPr>
            <a:xfrm>
              <a:off x="1362075" y="242887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6" name="Picture 5"/>
            <p:cNvPicPr/>
            <p:nvPr/>
          </p:nvPicPr>
          <p:blipFill>
            <a:blip r:embed="rId2"/>
            <a:stretch>
              <a:fillRect/>
            </a:stretch>
          </p:blipFill>
          <p:spPr>
            <a:xfrm>
              <a:off x="57150" y="53975"/>
              <a:ext cx="2657475" cy="3165475"/>
            </a:xfrm>
            <a:prstGeom prst="rect">
              <a:avLst/>
            </a:prstGeom>
          </p:spPr>
        </p:pic>
      </p:grpSp>
    </p:spTree>
    <p:extLst>
      <p:ext uri="{BB962C8B-B14F-4D97-AF65-F5344CB8AC3E}">
        <p14:creationId xmlns:p14="http://schemas.microsoft.com/office/powerpoint/2010/main" val="159018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0061" y="1414731"/>
            <a:ext cx="8169215"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chemeClr val="accent2"/>
                </a:solidFill>
              </a:rPr>
              <a:t>Why </a:t>
            </a:r>
            <a:r>
              <a:rPr lang="en-US" b="1" dirty="0">
                <a:solidFill>
                  <a:schemeClr val="accent2"/>
                </a:solidFill>
              </a:rPr>
              <a:t>We Want to Solve This Problem:</a:t>
            </a:r>
            <a:endParaRPr lang="en-US" dirty="0">
              <a:solidFill>
                <a:schemeClr val="accent2"/>
              </a:solidFill>
            </a:endParaRPr>
          </a:p>
          <a:p>
            <a:r>
              <a:rPr lang="en-US" dirty="0" smtClean="0"/>
              <a:t>We </a:t>
            </a:r>
            <a:r>
              <a:rPr lang="en-US" dirty="0"/>
              <a:t>believe that introducing an AI opponent can significantly enhance the RPS experience:</a:t>
            </a:r>
          </a:p>
          <a:p>
            <a:pPr marL="285750" indent="-285750">
              <a:buFont typeface="Arial" panose="020B0604020202020204" pitchFamily="34" charset="0"/>
              <a:buChar char="•"/>
            </a:pPr>
            <a:r>
              <a:rPr lang="en-US" b="1" dirty="0"/>
              <a:t>Increased Engagement:</a:t>
            </a:r>
            <a:r>
              <a:rPr lang="en-US" dirty="0"/>
              <a:t> The element of surprise and the need to outsmart the AI will make the game more engaging and exciting for players.</a:t>
            </a:r>
          </a:p>
          <a:p>
            <a:pPr marL="285750" indent="-285750">
              <a:buFont typeface="Arial" panose="020B0604020202020204" pitchFamily="34" charset="0"/>
              <a:buChar char="•"/>
            </a:pPr>
            <a:r>
              <a:rPr lang="en-US" b="1" dirty="0"/>
              <a:t>Strategic Gameplay:</a:t>
            </a:r>
            <a:r>
              <a:rPr lang="en-US" dirty="0"/>
              <a:t> Players will need to develop strategies to deceive the AI and make unpredictable choices, adding a new dimension to the game.</a:t>
            </a:r>
          </a:p>
          <a:p>
            <a:pPr marL="285750" indent="-285750">
              <a:buFont typeface="Arial" panose="020B0604020202020204" pitchFamily="34" charset="0"/>
              <a:buChar char="•"/>
            </a:pPr>
            <a:r>
              <a:rPr lang="en-US" b="1" dirty="0"/>
              <a:t>Educational Value:</a:t>
            </a:r>
            <a:r>
              <a:rPr lang="en-US" dirty="0"/>
              <a:t> This project demonstrates the practical application of CNNs in a fun and interactive setting, potentially sparking interest in machine learning concepts.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93071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PROJECT  </a:t>
            </a:r>
            <a:r>
              <a:rPr lang="en-IN" dirty="0" smtClean="0">
                <a:solidFill>
                  <a:schemeClr val="tx1"/>
                </a:solidFill>
              </a:rPr>
              <a:t>OVERVIEW </a:t>
            </a:r>
            <a:endParaRPr lang="en-IN" dirty="0">
              <a:solidFill>
                <a:schemeClr val="tx1"/>
              </a:solidFill>
            </a:endParaRPr>
          </a:p>
        </p:txBody>
      </p:sp>
      <p:grpSp>
        <p:nvGrpSpPr>
          <p:cNvPr id="3" name="Group 2"/>
          <p:cNvGrpSpPr/>
          <p:nvPr/>
        </p:nvGrpSpPr>
        <p:grpSpPr>
          <a:xfrm>
            <a:off x="9377519" y="2625185"/>
            <a:ext cx="2565400" cy="3279775"/>
            <a:chOff x="568325" y="273050"/>
            <a:chExt cx="2565400" cy="3279775"/>
          </a:xfrm>
        </p:grpSpPr>
        <p:sp>
          <p:nvSpPr>
            <p:cNvPr id="4" name="Shape 1483"/>
            <p:cNvSpPr/>
            <p:nvPr/>
          </p:nvSpPr>
          <p:spPr>
            <a:xfrm>
              <a:off x="695325" y="271462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5" name="Picture 4"/>
            <p:cNvPicPr/>
            <p:nvPr/>
          </p:nvPicPr>
          <p:blipFill>
            <a:blip r:embed="rId2"/>
            <a:stretch>
              <a:fillRect/>
            </a:stretch>
          </p:blipFill>
          <p:spPr>
            <a:xfrm>
              <a:off x="568325" y="273050"/>
              <a:ext cx="2565400" cy="3279775"/>
            </a:xfrm>
            <a:prstGeom prst="rect">
              <a:avLst/>
            </a:prstGeom>
          </p:spPr>
        </p:pic>
      </p:grpSp>
      <p:sp>
        <p:nvSpPr>
          <p:cNvPr id="6" name="TextBox 5"/>
          <p:cNvSpPr txBox="1"/>
          <p:nvPr/>
        </p:nvSpPr>
        <p:spPr>
          <a:xfrm>
            <a:off x="994577" y="1414732"/>
            <a:ext cx="7962181" cy="5632311"/>
          </a:xfrm>
          <a:prstGeom prst="rect">
            <a:avLst/>
          </a:prstGeom>
          <a:noFill/>
        </p:spPr>
        <p:txBody>
          <a:bodyPr wrap="square" rtlCol="0">
            <a:spAutoFit/>
          </a:bodyPr>
          <a:lstStyle/>
          <a:p>
            <a:r>
              <a:rPr lang="en-US" b="1" dirty="0">
                <a:solidFill>
                  <a:schemeClr val="accent2"/>
                </a:solidFill>
              </a:rPr>
              <a:t>Building an AI Opponent for Rock, Paper, Scissors</a:t>
            </a:r>
            <a:endParaRPr lang="en-US" dirty="0">
              <a:solidFill>
                <a:schemeClr val="accent2"/>
              </a:solidFill>
            </a:endParaRPr>
          </a:p>
          <a:p>
            <a:pPr marL="285750" indent="-285750">
              <a:buFont typeface="Arial" panose="020B0604020202020204" pitchFamily="34" charset="0"/>
              <a:buChar char="•"/>
            </a:pPr>
            <a:r>
              <a:rPr lang="en-US" dirty="0"/>
              <a:t>This project tackles the predictability of traditional RPS by introducing a CNN-based AI opponent.</a:t>
            </a:r>
          </a:p>
          <a:p>
            <a:pPr marL="285750" indent="-285750">
              <a:buFont typeface="Arial" panose="020B0604020202020204" pitchFamily="34" charset="0"/>
              <a:buChar char="•"/>
            </a:pPr>
            <a:r>
              <a:rPr lang="en-US" dirty="0"/>
              <a:t>The AI analyzes user's hand gestures captured as images to predict their choice (rock, paper, scissors).</a:t>
            </a:r>
          </a:p>
          <a:p>
            <a:pPr marL="285750" indent="-285750">
              <a:buFont typeface="Arial" panose="020B0604020202020204" pitchFamily="34" charset="0"/>
              <a:buChar char="•"/>
            </a:pPr>
            <a:r>
              <a:rPr lang="en-US" dirty="0"/>
              <a:t>Here's the core workflow:</a:t>
            </a:r>
          </a:p>
          <a:p>
            <a:pPr marL="800100" lvl="1" indent="-342900">
              <a:buFont typeface="+mj-lt"/>
              <a:buAutoNum type="arabicPeriod"/>
            </a:pPr>
            <a:r>
              <a:rPr lang="en-US" b="1" dirty="0">
                <a:solidFill>
                  <a:schemeClr val="accent2"/>
                </a:solidFill>
              </a:rPr>
              <a:t>User plays RPS</a:t>
            </a:r>
            <a:r>
              <a:rPr lang="en-US" b="1" dirty="0"/>
              <a:t>:</a:t>
            </a:r>
            <a:r>
              <a:rPr lang="en-US" dirty="0"/>
              <a:t> The user displays a hand gesture representing their choice (rock, paper, or scissors).</a:t>
            </a:r>
          </a:p>
          <a:p>
            <a:pPr marL="800100" lvl="1" indent="-342900">
              <a:buFont typeface="+mj-lt"/>
              <a:buAutoNum type="arabicPeriod"/>
            </a:pPr>
            <a:r>
              <a:rPr lang="en-US" b="1" dirty="0">
                <a:solidFill>
                  <a:schemeClr val="accent2"/>
                </a:solidFill>
              </a:rPr>
              <a:t>Image capture</a:t>
            </a:r>
            <a:r>
              <a:rPr lang="en-US" b="1" dirty="0"/>
              <a:t>:</a:t>
            </a:r>
            <a:r>
              <a:rPr lang="en-US" dirty="0"/>
              <a:t> The user's hand gesture is captured as a digital image.</a:t>
            </a:r>
          </a:p>
          <a:p>
            <a:pPr marL="800100" lvl="1" indent="-342900">
              <a:buFont typeface="+mj-lt"/>
              <a:buAutoNum type="arabicPeriod"/>
            </a:pPr>
            <a:r>
              <a:rPr lang="en-US" b="1" dirty="0">
                <a:solidFill>
                  <a:schemeClr val="accent2"/>
                </a:solidFill>
              </a:rPr>
              <a:t>AI prediction</a:t>
            </a:r>
            <a:r>
              <a:rPr lang="en-US" b="1" dirty="0"/>
              <a:t>:</a:t>
            </a:r>
            <a:r>
              <a:rPr lang="en-US" dirty="0"/>
              <a:t> The captured image is fed to the trained CNN model.</a:t>
            </a:r>
          </a:p>
          <a:p>
            <a:pPr marL="800100" lvl="1" indent="-342900">
              <a:buFont typeface="+mj-lt"/>
              <a:buAutoNum type="arabicPeriod"/>
            </a:pPr>
            <a:r>
              <a:rPr lang="en-US" b="1" dirty="0">
                <a:solidFill>
                  <a:schemeClr val="accent2"/>
                </a:solidFill>
              </a:rPr>
              <a:t>Prediction output</a:t>
            </a:r>
            <a:r>
              <a:rPr lang="en-US" b="1" dirty="0"/>
              <a:t>:</a:t>
            </a:r>
            <a:r>
              <a:rPr lang="en-US" dirty="0"/>
              <a:t> The model predicts the user's choice based on the analyzed image.</a:t>
            </a:r>
          </a:p>
          <a:p>
            <a:pPr marL="800100" lvl="1" indent="-342900">
              <a:buFont typeface="+mj-lt"/>
              <a:buAutoNum type="arabicPeriod"/>
            </a:pPr>
            <a:r>
              <a:rPr lang="en-US" b="1" dirty="0">
                <a:solidFill>
                  <a:schemeClr val="accent2"/>
                </a:solidFill>
              </a:rPr>
              <a:t>Gameplay and winner determination</a:t>
            </a:r>
            <a:r>
              <a:rPr lang="en-US" b="1" dirty="0"/>
              <a:t>:</a:t>
            </a:r>
            <a:r>
              <a:rPr lang="en-US" dirty="0"/>
              <a:t> The game logic determines the winner based on the user's choice and the AI's prediction (or a random choice if prediction is not used).</a:t>
            </a:r>
          </a:p>
          <a:p>
            <a:pPr marL="285750" indent="-285750">
              <a:buFont typeface="Arial" panose="020B0604020202020204" pitchFamily="34" charset="0"/>
              <a:buChar char="•"/>
            </a:pPr>
            <a:r>
              <a:rPr lang="en-US" dirty="0"/>
              <a:t>This approach creates a more strategic and engaging RPS experience where players need to outsmart the AI.</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8133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WHO ARE THE END USERS?</a:t>
            </a:r>
            <a:endParaRPr lang="en-IN" dirty="0">
              <a:solidFill>
                <a:schemeClr val="tx1"/>
              </a:solidFill>
            </a:endParaRPr>
          </a:p>
        </p:txBody>
      </p:sp>
      <p:sp>
        <p:nvSpPr>
          <p:cNvPr id="3" name="TextBox 2"/>
          <p:cNvSpPr txBox="1"/>
          <p:nvPr/>
        </p:nvSpPr>
        <p:spPr>
          <a:xfrm>
            <a:off x="767750" y="1518249"/>
            <a:ext cx="8134710" cy="5078313"/>
          </a:xfrm>
          <a:prstGeom prst="rect">
            <a:avLst/>
          </a:prstGeom>
          <a:noFill/>
        </p:spPr>
        <p:txBody>
          <a:bodyPr wrap="square" rtlCol="0">
            <a:spAutoFit/>
          </a:bodyPr>
          <a:lstStyle/>
          <a:p>
            <a:r>
              <a:rPr lang="en-US" b="1" dirty="0"/>
              <a:t>Who Benefits from This AI-powered RPS?</a:t>
            </a:r>
          </a:p>
          <a:p>
            <a:r>
              <a:rPr lang="en-US" dirty="0"/>
              <a:t>This AI-powered Rock, Paper, Scissors game caters to a range of users who can benefit from its unique features:</a:t>
            </a:r>
          </a:p>
          <a:p>
            <a:pPr marL="285750" indent="-285750">
              <a:buFont typeface="Wingdings" panose="05000000000000000000" pitchFamily="2" charset="2"/>
              <a:buChar char="Ø"/>
            </a:pPr>
            <a:r>
              <a:rPr lang="en-US" b="1" dirty="0">
                <a:solidFill>
                  <a:schemeClr val="accent2"/>
                </a:solidFill>
              </a:rPr>
              <a:t>General Audience</a:t>
            </a:r>
            <a:r>
              <a:rPr lang="en-US" b="1" dirty="0"/>
              <a:t>:</a:t>
            </a:r>
            <a:r>
              <a:rPr lang="en-US" dirty="0"/>
              <a:t> Anyone who enjoys playing Rock, Paper, Scissors can experience a more engaging and challenging game with the AI opponent. This includes children, families, and casual gamers seeking a fun and lighthearted competition</a:t>
            </a:r>
            <a:r>
              <a:rPr lang="en-US" dirty="0" smtClean="0"/>
              <a:t>.</a:t>
            </a:r>
          </a:p>
          <a:p>
            <a:pPr marL="285750" indent="-285750">
              <a:buFont typeface="Wingdings" panose="05000000000000000000" pitchFamily="2" charset="2"/>
              <a:buChar char="Ø"/>
            </a:pPr>
            <a:r>
              <a:rPr lang="en-US" b="1" dirty="0">
                <a:solidFill>
                  <a:schemeClr val="accent2"/>
                </a:solidFill>
              </a:rPr>
              <a:t>Computer Science Students</a:t>
            </a:r>
            <a:r>
              <a:rPr lang="en-US" b="1" dirty="0"/>
              <a:t>:</a:t>
            </a:r>
            <a:r>
              <a:rPr lang="en-US" dirty="0"/>
              <a:t> This project provides a practical example of image recognition and machine learning concepts. Students can understand how CNNs work by studying the model's architecture and training process. This can be valuable for solidifying their theoretical knowledge with a real-world application.</a:t>
            </a:r>
          </a:p>
          <a:p>
            <a:pPr marL="285750" indent="-285750">
              <a:buFont typeface="Wingdings" panose="05000000000000000000" pitchFamily="2" charset="2"/>
              <a:buChar char="Ø"/>
            </a:pPr>
            <a:r>
              <a:rPr lang="en-US" b="1" dirty="0">
                <a:solidFill>
                  <a:schemeClr val="accent2"/>
                </a:solidFill>
              </a:rPr>
              <a:t>Game Developers</a:t>
            </a:r>
            <a:r>
              <a:rPr lang="en-US" b="1" dirty="0"/>
              <a:t>:</a:t>
            </a:r>
            <a:r>
              <a:rPr lang="en-US" dirty="0"/>
              <a:t> The concept of incorporating AI elements into traditional games can inspire developers. This project demonstrates how AI can be used to enhance gameplay by introducing a new layer of strategy and challenge. It can spark creative ideas for future game development projects.</a:t>
            </a:r>
          </a:p>
          <a:p>
            <a:endParaRPr lang="en-US" dirty="0"/>
          </a:p>
        </p:txBody>
      </p:sp>
    </p:spTree>
    <p:extLst>
      <p:ext uri="{BB962C8B-B14F-4D97-AF65-F5344CB8AC3E}">
        <p14:creationId xmlns:p14="http://schemas.microsoft.com/office/powerpoint/2010/main" val="287254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15" y="445699"/>
            <a:ext cx="8596668" cy="1320800"/>
          </a:xfrm>
        </p:spPr>
        <p:txBody>
          <a:bodyPr/>
          <a:lstStyle/>
          <a:p>
            <a:r>
              <a:rPr lang="en-US" b="1" dirty="0" smtClean="0">
                <a:solidFill>
                  <a:srgbClr val="000000"/>
                </a:solidFill>
                <a:latin typeface="Arial" panose="020B0604020202020204" pitchFamily="34" charset="0"/>
                <a:ea typeface="Trebuchet MS" panose="020B0603020202020204" pitchFamily="34" charset="0"/>
                <a:cs typeface="Trebuchet MS" panose="020B0603020202020204" pitchFamily="34" charset="0"/>
              </a:rPr>
              <a:t>SOLUTION </a:t>
            </a:r>
            <a:r>
              <a:rPr lang="en-US" b="1" dirty="0">
                <a:solidFill>
                  <a:srgbClr val="000000"/>
                </a:solidFill>
                <a:latin typeface="Arial" panose="020B0604020202020204" pitchFamily="34" charset="0"/>
                <a:ea typeface="Trebuchet MS" panose="020B0603020202020204" pitchFamily="34" charset="0"/>
                <a:cs typeface="Trebuchet MS" panose="020B0603020202020204" pitchFamily="34" charset="0"/>
              </a:rPr>
              <a:t>AND ITS VALUE </a:t>
            </a:r>
            <a:r>
              <a:rPr lang="en-US" b="1" dirty="0" smtClean="0">
                <a:solidFill>
                  <a:srgbClr val="000000"/>
                </a:solidFill>
                <a:latin typeface="Arial" panose="020B0604020202020204" pitchFamily="34" charset="0"/>
                <a:ea typeface="Trebuchet MS" panose="020B0603020202020204" pitchFamily="34" charset="0"/>
                <a:cs typeface="Trebuchet MS" panose="020B0603020202020204" pitchFamily="34" charset="0"/>
              </a:rPr>
              <a:t>PROPOSITION</a:t>
            </a:r>
            <a:endParaRPr lang="en-IN" dirty="0"/>
          </a:p>
        </p:txBody>
      </p:sp>
      <p:pic>
        <p:nvPicPr>
          <p:cNvPr id="3" name="Picture 1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3606800"/>
            <a:ext cx="2695575"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8357" y="2053085"/>
            <a:ext cx="8238226" cy="4247317"/>
          </a:xfrm>
          <a:prstGeom prst="rect">
            <a:avLst/>
          </a:prstGeom>
          <a:noFill/>
        </p:spPr>
        <p:txBody>
          <a:bodyPr wrap="square" rtlCol="0">
            <a:spAutoFit/>
          </a:bodyPr>
          <a:lstStyle/>
          <a:p>
            <a:r>
              <a:rPr lang="en-US" b="1" dirty="0">
                <a:solidFill>
                  <a:schemeClr val="accent2"/>
                </a:solidFill>
              </a:rPr>
              <a:t>An AI Opponent for a Smarter RPS</a:t>
            </a:r>
          </a:p>
          <a:p>
            <a:r>
              <a:rPr lang="en-US" b="1" dirty="0"/>
              <a:t>The AI-powered Rock, Paper, Scissors Experience</a:t>
            </a:r>
            <a:endParaRPr lang="en-US" dirty="0"/>
          </a:p>
          <a:p>
            <a:r>
              <a:rPr lang="en-US" dirty="0"/>
              <a:t>This project introduces a novel approach to Rock, Paper, Scissors by incorporating an AI opponent powered by Convolutional Neural Networks (CNNs).</a:t>
            </a:r>
          </a:p>
          <a:p>
            <a:r>
              <a:rPr lang="en-US" b="1" dirty="0">
                <a:solidFill>
                  <a:schemeClr val="accent2"/>
                </a:solidFill>
              </a:rPr>
              <a:t>Key Features and Benefits:</a:t>
            </a:r>
            <a:endParaRPr lang="en-US" dirty="0">
              <a:solidFill>
                <a:schemeClr val="accent2"/>
              </a:solidFill>
            </a:endParaRPr>
          </a:p>
          <a:p>
            <a:pPr marL="285750" indent="-285750">
              <a:buFont typeface="Arial" panose="020B0604020202020204" pitchFamily="34" charset="0"/>
              <a:buChar char="•"/>
            </a:pPr>
            <a:r>
              <a:rPr lang="en-US" b="1" dirty="0"/>
              <a:t>Image Recognition-based Prediction:</a:t>
            </a:r>
            <a:r>
              <a:rPr lang="en-US" dirty="0"/>
              <a:t> The AI analyzes user hand gestures captured as images and predicts their choice (rock, paper, scissors).</a:t>
            </a:r>
          </a:p>
          <a:p>
            <a:pPr marL="285750" indent="-285750">
              <a:buFont typeface="Arial" panose="020B0604020202020204" pitchFamily="34" charset="0"/>
              <a:buChar char="•"/>
            </a:pPr>
            <a:r>
              <a:rPr lang="en-US" b="1" dirty="0"/>
              <a:t>Strategic Gameplay:</a:t>
            </a:r>
            <a:r>
              <a:rPr lang="en-US" dirty="0"/>
              <a:t> Unlike a random computer opponent, the AI injects a layer of strategy, requiring players to think critically and make unpredictable choices to win.</a:t>
            </a:r>
          </a:p>
          <a:p>
            <a:pPr marL="285750" indent="-285750">
              <a:buFont typeface="Arial" panose="020B0604020202020204" pitchFamily="34" charset="0"/>
              <a:buChar char="•"/>
            </a:pPr>
            <a:r>
              <a:rPr lang="en-US" b="1" dirty="0"/>
              <a:t>Enhanced Engagement:</a:t>
            </a:r>
            <a:r>
              <a:rPr lang="en-US" dirty="0"/>
              <a:t> The challenge of outsmarting the AI creates a more exciting and engaging game experience for players of all ages and skill levels.</a:t>
            </a:r>
          </a:p>
          <a:p>
            <a:endParaRPr lang="en-IN" dirty="0"/>
          </a:p>
        </p:txBody>
      </p:sp>
    </p:spTree>
    <p:extLst>
      <p:ext uri="{BB962C8B-B14F-4D97-AF65-F5344CB8AC3E}">
        <p14:creationId xmlns:p14="http://schemas.microsoft.com/office/powerpoint/2010/main" val="26488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9125" y="1906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1242203" y="1362974"/>
            <a:ext cx="7996687"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Educational Value:</a:t>
            </a:r>
            <a:r>
              <a:rPr lang="en-US" dirty="0"/>
              <a:t> This project demonstrates the practical application of CNNs in a fun and interactive setting, potentially sparking interest in AI and machine learning concepts.</a:t>
            </a:r>
          </a:p>
          <a:p>
            <a:pPr marL="285750" indent="-285750">
              <a:buFont typeface="Arial" panose="020B0604020202020204" pitchFamily="34" charset="0"/>
              <a:buChar char="•"/>
            </a:pPr>
            <a:r>
              <a:rPr lang="en-US" b="1" dirty="0"/>
              <a:t>A More Fulfilling Game of Rock, Paper, Scissors</a:t>
            </a:r>
            <a:endParaRPr lang="en-US" dirty="0"/>
          </a:p>
          <a:p>
            <a:pPr marL="285750" indent="-285750">
              <a:buFont typeface="Arial" panose="020B0604020202020204" pitchFamily="34" charset="0"/>
              <a:buChar char="•"/>
            </a:pPr>
            <a:r>
              <a:rPr lang="en-US" dirty="0"/>
              <a:t>This AI-powered RPS offers a significant value proposition compared to the traditional game:</a:t>
            </a:r>
          </a:p>
          <a:p>
            <a:pPr marL="285750" indent="-285750">
              <a:buFont typeface="Arial" panose="020B0604020202020204" pitchFamily="34" charset="0"/>
              <a:buChar char="•"/>
            </a:pPr>
            <a:r>
              <a:rPr lang="en-US" b="1" dirty="0"/>
              <a:t>Increased Replay Value:</a:t>
            </a:r>
            <a:r>
              <a:rPr lang="en-US" dirty="0"/>
              <a:t> The strategic depth and challenge of the AI opponent encourage users to play more and develop their gameplay skills.</a:t>
            </a:r>
          </a:p>
          <a:p>
            <a:pPr marL="285750" indent="-285750">
              <a:buFont typeface="Arial" panose="020B0604020202020204" pitchFamily="34" charset="0"/>
              <a:buChar char="•"/>
            </a:pPr>
            <a:r>
              <a:rPr lang="en-US" b="1" dirty="0"/>
              <a:t>Broader Appeal:</a:t>
            </a:r>
            <a:r>
              <a:rPr lang="en-US" dirty="0"/>
              <a:t> The project caters to a wider audience, attracting not only casual gamers but also those interested in AI and machine learning.</a:t>
            </a:r>
          </a:p>
          <a:p>
            <a:pPr marL="285750" indent="-285750">
              <a:buFont typeface="Arial" panose="020B0604020202020204" pitchFamily="34" charset="0"/>
              <a:buChar char="•"/>
            </a:pPr>
            <a:r>
              <a:rPr lang="en-US" b="1" dirty="0"/>
              <a:t>Educational Potential:</a:t>
            </a:r>
            <a:r>
              <a:rPr lang="en-US" dirty="0"/>
              <a:t> The game can be a fun and engaging way to introduce AI concepts to a broader audience.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91412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255</TotalTime>
  <Words>729</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PRIYADHARHSHINI Y au211521104119</vt:lpstr>
      <vt:lpstr>Rock, Paper, Scissors:     Predicting Your Move with AI</vt:lpstr>
      <vt:lpstr>PowerPoint Presentation</vt:lpstr>
      <vt:lpstr>PROBLEM STATEMENT</vt:lpstr>
      <vt:lpstr>PowerPoint Presentation</vt:lpstr>
      <vt:lpstr>PROJECT  OVERVIEW </vt:lpstr>
      <vt:lpstr>WHO ARE THE END USERS?</vt:lpstr>
      <vt:lpstr>SOLUTION AND ITS VALUE PROPOSITION</vt:lpstr>
      <vt:lpstr>PowerPoint Presentation</vt:lpstr>
      <vt:lpstr>THE WOW IN SOLUTION: MODELLING</vt:lpstr>
      <vt:lpstr>PowerPoint Presentation</vt:lpstr>
      <vt:lpstr>OUTPUT</vt:lpstr>
      <vt:lpstr>PROJECT ACHIEVEMENTS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PRIYADHARHSHINI Y</dc:title>
  <dc:creator>Microsoft account</dc:creator>
  <cp:lastModifiedBy>Microsoft account</cp:lastModifiedBy>
  <cp:revision>15</cp:revision>
  <dcterms:created xsi:type="dcterms:W3CDTF">2024-03-29T13:41:15Z</dcterms:created>
  <dcterms:modified xsi:type="dcterms:W3CDTF">2024-03-30T04:03:35Z</dcterms:modified>
</cp:coreProperties>
</file>