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761679/f/19090d0a-0798-445f-bc00-714322d2cfa0/priyadharshini.a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[priyadharshini.a.xlsx]Sheet2!PivotTable1</c:name>
    <c:fmtId val="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zonal </a:t>
            </a:r>
          </a:p>
          <a:p>
            <a:pPr>
              <a:defRPr/>
            </a:pPr>
            <a:r>
              <a:rPr lang="en-US"/>
              <a:t>performance</a:t>
            </a:r>
            <a:r>
              <a:rPr lang="en-US" baseline="0"/>
              <a:t> analysis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  <c:dLbl>
          <c:idx val="0"/>
          <c:delete val="1"/>
        </c:dLbl>
      </c:pivotFmt>
      <c:pivotFmt>
        <c:idx val="15"/>
        <c:marker>
          <c:symbol val="none"/>
        </c:marker>
        <c:dLbl>
          <c:idx val="0"/>
          <c:delete val="1"/>
        </c:dLbl>
      </c:pivotFmt>
      <c:pivotFmt>
        <c:idx val="16"/>
        <c:marker>
          <c:symbol val="none"/>
        </c:marker>
        <c:dLbl>
          <c:idx val="0"/>
          <c:delete val="1"/>
        </c:dLbl>
      </c:pivotFmt>
      <c:pivotFmt>
        <c:idx val="17"/>
        <c:marker>
          <c:symbol val="none"/>
        </c:marker>
        <c:dLbl>
          <c:idx val="0"/>
          <c:delete val="1"/>
        </c:dLbl>
      </c:pivotFmt>
      <c:pivotFmt>
        <c:idx val="18"/>
        <c:marker>
          <c:symbol val="none"/>
        </c:marker>
        <c:dLbl>
          <c:idx val="0"/>
          <c:delete val="1"/>
        </c:dLbl>
      </c:pivotFmt>
      <c:pivotFmt>
        <c:idx val="19"/>
        <c:marker>
          <c:symbol val="none"/>
        </c:marker>
        <c:dLbl>
          <c:idx val="0"/>
          <c:delete val="1"/>
        </c:dLbl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  <c:dLbl>
          <c:idx val="0"/>
          <c:delete val="1"/>
        </c:dLbl>
      </c:pivotFmt>
      <c:pivotFmt>
        <c:idx val="24"/>
        <c:marker>
          <c:symbol val="none"/>
        </c:marker>
        <c:dLbl>
          <c:idx val="0"/>
          <c:delete val="1"/>
        </c:dLbl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  <c:dLbl>
          <c:idx val="0"/>
          <c:delete val="1"/>
        </c:dLbl>
      </c:pivotFmt>
      <c:pivotFmt>
        <c:idx val="30"/>
        <c:marker>
          <c:symbol val="none"/>
        </c:marker>
        <c:dLbl>
          <c:idx val="0"/>
          <c:delete val="1"/>
        </c:dLbl>
      </c:pivotFmt>
      <c:pivotFmt>
        <c:idx val="31"/>
        <c:marker>
          <c:symbol val="none"/>
        </c:marker>
        <c:dLbl>
          <c:idx val="0"/>
          <c:delete val="1"/>
        </c:dLbl>
      </c:pivotFmt>
      <c:pivotFmt>
        <c:idx val="32"/>
        <c:marker>
          <c:symbol val="none"/>
        </c:marker>
        <c:dLbl>
          <c:idx val="0"/>
          <c:delete val="1"/>
        </c:dLbl>
      </c:pivotFmt>
      <c:pivotFmt>
        <c:idx val="33"/>
        <c:marker>
          <c:symbol val="none"/>
        </c:marker>
        <c:dLbl>
          <c:idx val="0"/>
          <c:delete val="1"/>
        </c:dLbl>
      </c:pivotFmt>
      <c:pivotFmt>
        <c:idx val="34"/>
        <c:marker>
          <c:symbol val="none"/>
        </c:marker>
        <c:dLbl>
          <c:idx val="0"/>
          <c:delete val="1"/>
        </c:dLbl>
      </c:pivotFmt>
      <c:pivotFmt>
        <c:idx val="35"/>
        <c:marker>
          <c:symbol val="none"/>
        </c:marker>
        <c:dLbl>
          <c:idx val="0"/>
          <c:delete val="1"/>
        </c:dLbl>
      </c:pivotFmt>
      <c:pivotFmt>
        <c:idx val="36"/>
        <c:marker>
          <c:symbol val="none"/>
        </c:marker>
        <c:dLbl>
          <c:idx val="0"/>
          <c:delete val="1"/>
        </c:dLbl>
      </c:pivotFmt>
      <c:pivotFmt>
        <c:idx val="37"/>
        <c:marker>
          <c:symbol val="none"/>
        </c:marker>
        <c:dLbl>
          <c:idx val="0"/>
          <c:delete val="1"/>
        </c:dLbl>
      </c:pivotFmt>
      <c:pivotFmt>
        <c:idx val="38"/>
        <c:marker>
          <c:symbol val="none"/>
        </c:marker>
        <c:dLbl>
          <c:idx val="0"/>
          <c:delete val="1"/>
        </c:dLbl>
      </c:pivotFmt>
      <c:pivotFmt>
        <c:idx val="39"/>
        <c:marker>
          <c:symbol val="none"/>
        </c:marker>
        <c:dLbl>
          <c:idx val="0"/>
          <c:delete val="1"/>
        </c:dLbl>
      </c:pivotFmt>
      <c:pivotFmt>
        <c:idx val="40"/>
        <c:marker>
          <c:symbol val="none"/>
        </c:marker>
        <c:dLbl>
          <c:idx val="0"/>
          <c:delete val="1"/>
        </c:dLbl>
      </c:pivotFmt>
      <c:pivotFmt>
        <c:idx val="41"/>
        <c:marker>
          <c:symbol val="none"/>
        </c:marker>
        <c:dLbl>
          <c:idx val="0"/>
          <c:delete val="1"/>
        </c:dLbl>
      </c:pivotFmt>
      <c:pivotFmt>
        <c:idx val="42"/>
        <c:marker>
          <c:symbol val="none"/>
        </c:marker>
        <c:dLbl>
          <c:idx val="0"/>
          <c:delete val="1"/>
        </c:dLbl>
      </c:pivotFmt>
      <c:pivotFmt>
        <c:idx val="43"/>
        <c:marker>
          <c:symbol val="none"/>
        </c:marker>
        <c:dLbl>
          <c:idx val="0"/>
          <c:delete val="1"/>
        </c:dLbl>
      </c:pivotFmt>
      <c:pivotFmt>
        <c:idx val="44"/>
        <c:marker>
          <c:symbol val="none"/>
        </c:marker>
        <c:dLbl>
          <c:idx val="0"/>
          <c:delete val="1"/>
        </c:dLbl>
      </c:pivotFmt>
      <c:pivotFmt>
        <c:idx val="45"/>
        <c:marker>
          <c:symbol val="none"/>
        </c:marker>
        <c:dLbl>
          <c:idx val="0"/>
          <c:delete val="1"/>
        </c:dLbl>
      </c:pivotFmt>
      <c:pivotFmt>
        <c:idx val="46"/>
        <c:marker>
          <c:symbol val="none"/>
        </c:marker>
        <c:dLbl>
          <c:idx val="0"/>
          <c:delete val="1"/>
        </c:dLbl>
      </c:pivotFmt>
      <c:pivotFmt>
        <c:idx val="47"/>
        <c:marker>
          <c:symbol val="none"/>
        </c:marker>
        <c:dLbl>
          <c:idx val="0"/>
          <c:delete val="1"/>
        </c:dLbl>
      </c:pivotFmt>
      <c:pivotFmt>
        <c:idx val="48"/>
        <c:marker>
          <c:symbol val="none"/>
        </c:marker>
        <c:dLbl>
          <c:idx val="0"/>
          <c:delete val="1"/>
        </c:dLbl>
      </c:pivotFmt>
      <c:pivotFmt>
        <c:idx val="49"/>
        <c:marker>
          <c:symbol val="none"/>
        </c:marker>
        <c:dLbl>
          <c:idx val="0"/>
          <c:delete val="1"/>
        </c:dLbl>
      </c:pivotFmt>
      <c:pivotFmt>
        <c:idx val="50"/>
        <c:marker>
          <c:symbol val="none"/>
        </c:marker>
        <c:dLbl>
          <c:idx val="0"/>
          <c:delete val="1"/>
        </c:dLbl>
      </c:pivotFmt>
      <c:pivotFmt>
        <c:idx val="51"/>
        <c:marker>
          <c:symbol val="none"/>
        </c:marker>
        <c:dLbl>
          <c:idx val="0"/>
          <c:delete val="1"/>
        </c:dLbl>
      </c:pivotFmt>
      <c:pivotFmt>
        <c:idx val="5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</c:pivotFmt>
      <c:pivotFmt>
        <c:idx val="59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Zone A</c:v>
                </c:pt>
              </c:strCache>
            </c:strRef>
          </c:tx>
          <c:dLbls>
            <c:delete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7"/>
                <c:pt idx="0">
                  <c:v>7.0</c:v>
                </c:pt>
                <c:pt idx="1">
                  <c:v>5.0</c:v>
                </c:pt>
                <c:pt idx="2">
                  <c:v>38.0</c:v>
                </c:pt>
                <c:pt idx="3">
                  <c:v>123.0</c:v>
                </c:pt>
                <c:pt idx="4">
                  <c:v>36.0</c:v>
                </c:pt>
                <c:pt idx="5">
                  <c:v>13.0</c:v>
                </c:pt>
                <c:pt idx="6">
                  <c:v>222.0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Zone B</c:v>
                </c:pt>
              </c:strCache>
            </c:strRef>
          </c:tx>
          <c:dLbls>
            <c:delete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7"/>
                <c:pt idx="0">
                  <c:v>5.0</c:v>
                </c:pt>
                <c:pt idx="1">
                  <c:v>7.0</c:v>
                </c:pt>
                <c:pt idx="2">
                  <c:v>41.0</c:v>
                </c:pt>
                <c:pt idx="3">
                  <c:v>137.0</c:v>
                </c:pt>
                <c:pt idx="4">
                  <c:v>39.0</c:v>
                </c:pt>
                <c:pt idx="5">
                  <c:v>9.0</c:v>
                </c:pt>
                <c:pt idx="6">
                  <c:v>238.0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Zone C</c:v>
                </c:pt>
              </c:strCache>
            </c:strRef>
          </c:tx>
          <c:dLbls>
            <c:delete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7"/>
                <c:pt idx="0">
                  <c:v>8.0</c:v>
                </c:pt>
                <c:pt idx="1">
                  <c:v>6.0</c:v>
                </c:pt>
                <c:pt idx="2">
                  <c:v>38.0</c:v>
                </c:pt>
                <c:pt idx="3">
                  <c:v>106.0</c:v>
                </c:pt>
                <c:pt idx="4">
                  <c:v>36.0</c:v>
                </c:pt>
                <c:pt idx="5">
                  <c:v>14.0</c:v>
                </c:pt>
                <c:pt idx="6">
                  <c:v>208.0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D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.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g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SHMI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'S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OF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429497" y="753740"/>
            <a:ext cx="425102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TextBox 2"/>
          <p:cNvSpPr txBox="1"/>
          <p:nvPr/>
        </p:nvSpPr>
        <p:spPr>
          <a:xfrm>
            <a:off x="429497" y="1490975"/>
            <a:ext cx="9353221" cy="47142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554732" y="644025"/>
            <a:ext cx="278153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161316" y="1381261"/>
          <a:ext cx="7916009" cy="4797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/>
        </p:nvSpPr>
        <p:spPr>
          <a:xfrm rot="10800000" flipV="1">
            <a:off x="755331" y="1454280"/>
            <a:ext cx="7340203" cy="32003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8434388" y="-508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8859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7459675" y="105660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13437" y="417797"/>
            <a:ext cx="613402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13437" y="1897379"/>
            <a:ext cx="8751065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- Visualize the proportion of high-performing employees in each region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413436" y="2764932"/>
            <a:ext cx="777449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- Identify regions with higher concentrations of underperforming employees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413436" y="3817619"/>
            <a:ext cx="7360563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- Compare the performance distribution across regions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2" name=""/>
          <p:cNvSpPr txBox="1"/>
          <p:nvPr/>
        </p:nvSpPr>
        <p:spPr>
          <a:xfrm>
            <a:off x="413436" y="4966335"/>
            <a:ext cx="8007442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- Inform targeted training initiatives to address regional performance gaps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676274" y="76136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451203" y="2019299"/>
            <a:ext cx="9359546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- Create a comprehensive dashboard to visualize employee performance ratings across different regions (North, South, East, and West)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0" name=""/>
          <p:cNvSpPr txBox="1"/>
          <p:nvPr/>
        </p:nvSpPr>
        <p:spPr>
          <a:xfrm>
            <a:off x="451203" y="3623310"/>
            <a:ext cx="7843323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- Utilize pie charts to display the distribution of performance ratings within each region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1" name=""/>
          <p:cNvSpPr txBox="1"/>
          <p:nvPr/>
        </p:nvSpPr>
        <p:spPr>
          <a:xfrm>
            <a:off x="451202" y="4661535"/>
            <a:ext cx="7423361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- Identify regional strengths and weaknesses to inform targeted training initiatives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7" name="Text Box 6"/>
          <p:cNvSpPr txBox="1"/>
          <p:nvPr/>
        </p:nvSpPr>
        <p:spPr>
          <a:xfrm>
            <a:off x="723900" y="2299334"/>
            <a:ext cx="6652895" cy="3291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3" name="Text Box 7"/>
          <p:cNvSpPr txBox="1"/>
          <p:nvPr/>
        </p:nvSpPr>
        <p:spPr>
          <a:xfrm>
            <a:off x="2819399" y="2257108"/>
            <a:ext cx="6859270" cy="3458693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5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526029" y="2928471"/>
            <a:ext cx="7905476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2024-03-25T23:07:22Z</dcterms:created>
  <dcterms:modified xsi:type="dcterms:W3CDTF">2024-08-30T05:27:16Z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66f17f09fbbc410eab4e0b44bb767578</vt:lpwstr>
  </property>
</Properties>
</file>