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acha\OneDrive\Desktop\K.PRIYA%20%20DHARSHINI%20%20%20%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floor>
    <c:sideWall>
      <c:thickness val="0"/>
    </c:sideWall>
    <c:backWall>
      <c:thickness val="0"/>
    </c:backWall>
    <c:plotArea>
      <c:layout>
        <c:manualLayout>
          <c:layoutTarget val="inner"/>
          <c:xMode val="edge"/>
          <c:yMode val="edge"/>
          <c:x val="0.21877416865541535"/>
          <c:y val="0.17860780700284803"/>
          <c:w val="0.66779980088695812"/>
          <c:h val="0.62357848885910538"/>
        </c:manualLayout>
      </c:layout>
      <c:bar3DChart>
        <c:barDir val="col"/>
        <c:grouping val="standard"/>
        <c:varyColors val="0"/>
        <c:ser>
          <c:idx val="0"/>
          <c:order val="0"/>
          <c:tx>
            <c:strRef>
              <c:f>'[K.PRIYA  DHARSHINI    EXCEL.xlsx]Sheet1'!$D$17</c:f>
              <c:strCache>
                <c:ptCount val="1"/>
                <c:pt idx="0">
                  <c:v>Net Salary</c:v>
                </c:pt>
              </c:strCache>
            </c:strRef>
          </c:tx>
          <c:invertIfNegative val="0"/>
          <c:dLbls>
            <c:dLbl>
              <c:idx val="0"/>
              <c:layout>
                <c:manualLayout>
                  <c:x val="1.4519056261343012E-2"/>
                  <c:y val="3.5460992907801418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EXCEL.xlsx]Sheet1'!$D$18:$D$23</c:f>
              <c:numCache>
                <c:formatCode>General</c:formatCode>
                <c:ptCount val="6"/>
                <c:pt idx="0">
                  <c:v>30375</c:v>
                </c:pt>
                <c:pt idx="1">
                  <c:v>36450</c:v>
                </c:pt>
                <c:pt idx="2">
                  <c:v>60750</c:v>
                </c:pt>
                <c:pt idx="3">
                  <c:v>60750</c:v>
                </c:pt>
                <c:pt idx="4">
                  <c:v>60750</c:v>
                </c:pt>
                <c:pt idx="5">
                  <c:v>48600</c:v>
                </c:pt>
              </c:numCache>
            </c:numRef>
          </c:val>
        </c:ser>
        <c:ser>
          <c:idx val="1"/>
          <c:order val="1"/>
          <c:tx>
            <c:strRef>
              <c:f>'[K.PRIYA  DHARSHINI    EXCEL.xlsx]Sheet1'!$E$17</c:f>
              <c:strCache>
                <c:ptCount val="1"/>
                <c:pt idx="0">
                  <c:v>Designation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EXCEL.xlsx]Sheet1'!$E$18:$E$23</c:f>
              <c:numCache>
                <c:formatCode>General</c:formatCode>
                <c:ptCount val="6"/>
                <c:pt idx="0">
                  <c:v>0</c:v>
                </c:pt>
                <c:pt idx="1">
                  <c:v>0</c:v>
                </c:pt>
                <c:pt idx="2">
                  <c:v>0</c:v>
                </c:pt>
                <c:pt idx="3">
                  <c:v>0</c:v>
                </c:pt>
                <c:pt idx="4">
                  <c:v>0</c:v>
                </c:pt>
                <c:pt idx="5">
                  <c:v>0</c:v>
                </c:pt>
              </c:numCache>
            </c:numRef>
          </c:val>
        </c:ser>
        <c:ser>
          <c:idx val="2"/>
          <c:order val="2"/>
          <c:tx>
            <c:strRef>
              <c:f>'[K.PRIYA  DHARSHINI    EXCEL.xlsx]Sheet1'!$F$17</c:f>
              <c:strCache>
                <c:ptCount val="1"/>
                <c:pt idx="0">
                  <c:v>Deduction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'[K.PRIYA  DHARSHINI    EXCEL.xlsx]Sheet1'!$D$18:$D$23</c:f>
              <c:numCache>
                <c:formatCode>General</c:formatCode>
                <c:ptCount val="6"/>
                <c:pt idx="0">
                  <c:v>30375</c:v>
                </c:pt>
                <c:pt idx="1">
                  <c:v>36450</c:v>
                </c:pt>
                <c:pt idx="2">
                  <c:v>60750</c:v>
                </c:pt>
                <c:pt idx="3">
                  <c:v>60750</c:v>
                </c:pt>
                <c:pt idx="4">
                  <c:v>60750</c:v>
                </c:pt>
                <c:pt idx="5">
                  <c:v>48600</c:v>
                </c:pt>
              </c:numCache>
            </c:numRef>
          </c:cat>
          <c:val>
            <c:numRef>
              <c:f>'[K.PRIYA  DHARSHINI    EXCEL.xlsx]Sheet1'!$F$18:$F$23</c:f>
              <c:numCache>
                <c:formatCode>General</c:formatCode>
                <c:ptCount val="6"/>
                <c:pt idx="0">
                  <c:v>2625</c:v>
                </c:pt>
                <c:pt idx="1">
                  <c:v>3150</c:v>
                </c:pt>
                <c:pt idx="2">
                  <c:v>5250</c:v>
                </c:pt>
                <c:pt idx="3">
                  <c:v>5250</c:v>
                </c:pt>
                <c:pt idx="4">
                  <c:v>5250</c:v>
                </c:pt>
                <c:pt idx="5">
                  <c:v>4200</c:v>
                </c:pt>
              </c:numCache>
            </c:numRef>
          </c:val>
        </c:ser>
        <c:dLbls>
          <c:showLegendKey val="0"/>
          <c:showVal val="1"/>
          <c:showCatName val="0"/>
          <c:showSerName val="0"/>
          <c:showPercent val="0"/>
          <c:showBubbleSize val="0"/>
        </c:dLbls>
        <c:gapWidth val="75"/>
        <c:shape val="box"/>
        <c:axId val="337766616"/>
        <c:axId val="337769752"/>
        <c:axId val="225210216"/>
      </c:bar3DChart>
      <c:catAx>
        <c:axId val="337766616"/>
        <c:scaling>
          <c:orientation val="minMax"/>
        </c:scaling>
        <c:delete val="0"/>
        <c:axPos val="b"/>
        <c:numFmt formatCode="General" sourceLinked="1"/>
        <c:majorTickMark val="none"/>
        <c:minorTickMark val="none"/>
        <c:tickLblPos val="nextTo"/>
        <c:crossAx val="337769752"/>
        <c:crosses val="autoZero"/>
        <c:auto val="1"/>
        <c:lblAlgn val="ctr"/>
        <c:lblOffset val="100"/>
        <c:noMultiLvlLbl val="0"/>
      </c:catAx>
      <c:valAx>
        <c:axId val="337769752"/>
        <c:scaling>
          <c:orientation val="minMax"/>
        </c:scaling>
        <c:delete val="0"/>
        <c:axPos val="l"/>
        <c:numFmt formatCode="General" sourceLinked="1"/>
        <c:majorTickMark val="none"/>
        <c:minorTickMark val="none"/>
        <c:tickLblPos val="nextTo"/>
        <c:crossAx val="337766616"/>
        <c:crosses val="autoZero"/>
        <c:crossBetween val="between"/>
      </c:valAx>
      <c:serAx>
        <c:axId val="225210216"/>
        <c:scaling>
          <c:orientation val="minMax"/>
        </c:scaling>
        <c:delete val="0"/>
        <c:axPos val="b"/>
        <c:majorTickMark val="out"/>
        <c:minorTickMark val="none"/>
        <c:tickLblPos val="nextTo"/>
        <c:crossAx val="337769752"/>
        <c:crosses val="autoZero"/>
      </c:serAx>
    </c:plotArea>
    <c:legend>
      <c:legendPos val="b"/>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Roboto" panose="020F0502020204030204" pitchFamily="2" charset="0"/>
              </a:rPr>
              <a:t>Employee Attrition Analysis Using Excel Dashboards</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NAME:K.PRIYADHARSHINI</a:t>
            </a:r>
            <a:endParaRPr lang="en-US" sz="2400" dirty="0"/>
          </a:p>
          <a:p>
            <a:r>
              <a:rPr lang="en-US" sz="2400" dirty="0"/>
              <a:t>REGISTER </a:t>
            </a:r>
            <a:r>
              <a:rPr lang="en-US" sz="2400" dirty="0" smtClean="0"/>
              <a:t>NO:312200928</a:t>
            </a:r>
            <a:endParaRPr lang="en-US" sz="2400" dirty="0"/>
          </a:p>
          <a:p>
            <a:r>
              <a:rPr lang="en-US" sz="2400" dirty="0" smtClean="0"/>
              <a:t>DEPARTMENT:B.COM[COMPUTER APPLICATION]</a:t>
            </a:r>
            <a:endParaRPr lang="en-US" sz="2400" dirty="0"/>
          </a:p>
          <a:p>
            <a:r>
              <a:rPr lang="en-US" sz="2400" dirty="0" smtClean="0"/>
              <a:t>COLLEGE:PACHAIYAPPAS COLLEGE FOR WOMEN </a:t>
            </a:r>
          </a:p>
          <a:p>
            <a:r>
              <a:rPr lang="en-US" sz="2400" dirty="0"/>
              <a:t> </a:t>
            </a:r>
            <a:r>
              <a:rPr lang="en-US" sz="2400" dirty="0" smtClean="0"/>
              <a:t>                 </a:t>
            </a:r>
            <a:r>
              <a:rPr lang="en-US" sz="2400" dirty="0" smtClean="0"/>
              <a:t>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5909310"/>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The template has a hidden sheet named HELP which is limited to 1000 rows. That table needs to be extended down to more rows. Then, automatically the dashboards will pick up more than 1000 rows entered in the Employees Data sheet. On any visible sheet name, please right click and choose Unhide as shown below. </a:t>
            </a:r>
            <a:endParaRPr lang="en-US" dirty="0"/>
          </a:p>
        </p:txBody>
      </p:sp>
      <p:sp>
        <p:nvSpPr>
          <p:cNvPr id="4" name="Rectangle 3"/>
          <p:cNvSpPr/>
          <p:nvPr/>
        </p:nvSpPr>
        <p:spPr>
          <a:xfrm>
            <a:off x="990600" y="461841"/>
            <a:ext cx="6019800" cy="369332"/>
          </a:xfrm>
          <a:prstGeom prst="rect">
            <a:avLst/>
          </a:prstGeom>
        </p:spPr>
        <p:txBody>
          <a:bodyPr wrap="square">
            <a:spAutoFit/>
          </a:bodyPr>
          <a:lstStyle/>
          <a:p>
            <a:r>
              <a:rPr lang="en-US" b="1" dirty="0">
                <a:latin typeface="Arial" panose="020B0604020202020204" pitchFamily="34" charset="0"/>
              </a:rPr>
              <a:t>Extending beyond 1000 employee limit</a:t>
            </a:r>
            <a:endParaRPr lang="en-US" b="1" i="0" dirty="0">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8"/>
            <a:ext cx="4746625"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EMPLOYEE LIMIT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24060779"/>
              </p:ext>
            </p:extLst>
          </p:nvPr>
        </p:nvGraphicFramePr>
        <p:xfrm>
          <a:off x="1414272" y="2016252"/>
          <a:ext cx="5248275" cy="3629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357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712623" y="2286000"/>
            <a:ext cx="6746281" cy="2308324"/>
          </a:xfrm>
          <a:prstGeom prst="rect">
            <a:avLst/>
          </a:prstGeom>
          <a:noFill/>
        </p:spPr>
        <p:txBody>
          <a:bodyPr wrap="square" rtlCol="0">
            <a:spAutoFit/>
          </a:bodyPr>
          <a:lstStyle/>
          <a:p>
            <a:r>
              <a:rPr lang="en-US" sz="4800" dirty="0"/>
              <a:t>Employee Attrition Analysis Using Excel Dashboards</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r>
              <a:rPr lang="en-US" sz="2800" dirty="0" smtClean="0">
                <a:solidFill>
                  <a:srgbClr val="0D0D0D"/>
                </a:solidFill>
                <a:latin typeface="Times New Roman" panose="02020603050405020304" pitchFamily="18" charset="0"/>
                <a:cs typeface="Times New Roman" panose="02020603050405020304" pitchFamily="18" charset="0"/>
              </a:rPr>
              <a:t>5.Types of Attributes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dirty="0" smtClean="0">
                <a:solidFill>
                  <a:srgbClr val="0D0D0D"/>
                </a:solidFill>
                <a:latin typeface="Times New Roman" panose="02020603050405020304" pitchFamily="18" charset="0"/>
                <a:cs typeface="Times New Roman" panose="02020603050405020304" pitchFamily="18" charset="0"/>
              </a:rPr>
              <a:t>6.When to Enter What Data ?</a:t>
            </a:r>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7.Extending Beyond 1000 </a:t>
            </a:r>
            <a:r>
              <a:rPr lang="en-US" sz="2800" b="0" i="0" dirty="0" err="1" smtClean="0">
                <a:solidFill>
                  <a:srgbClr val="0D0D0D"/>
                </a:solidFill>
                <a:effectLst/>
                <a:latin typeface="Times New Roman" panose="02020603050405020304" pitchFamily="18" charset="0"/>
                <a:cs typeface="Times New Roman" panose="02020603050405020304" pitchFamily="18" charset="0"/>
              </a:rPr>
              <a:t>EmployeeLimit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dirty="0" smtClean="0">
                <a:solidFill>
                  <a:srgbClr val="0D0D0D"/>
                </a:solidFill>
                <a:latin typeface="Times New Roman" panose="02020603050405020304" pitchFamily="18" charset="0"/>
                <a:cs typeface="Times New Roman" panose="02020603050405020304" pitchFamily="18" charset="0"/>
              </a:rPr>
              <a:t>8.Result</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9.Conclusion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US" dirty="0" smtClean="0"/>
              <a:t>TYPES OF ATTRIBUTES</a:t>
            </a:r>
            <a:endParaRPr lang="en-IN" dirty="0"/>
          </a:p>
        </p:txBody>
      </p:sp>
      <p:sp>
        <p:nvSpPr>
          <p:cNvPr id="3" name="Rectangle 2"/>
          <p:cNvSpPr/>
          <p:nvPr/>
        </p:nvSpPr>
        <p:spPr>
          <a:xfrm>
            <a:off x="685800" y="1676400"/>
            <a:ext cx="8458200" cy="2585323"/>
          </a:xfrm>
          <a:prstGeom prst="rect">
            <a:avLst/>
          </a:prstGeom>
        </p:spPr>
        <p:txBody>
          <a:bodyPr wrap="square">
            <a:spAutoFit/>
          </a:bodyPr>
          <a:lstStyle/>
          <a:p>
            <a:pPr>
              <a:buFont typeface="Arial" panose="020B0604020202020204" pitchFamily="34" charset="0"/>
              <a:buChar char="•"/>
            </a:pPr>
            <a:r>
              <a:rPr lang="en-US" dirty="0">
                <a:solidFill>
                  <a:srgbClr val="1C1C1C"/>
                </a:solidFill>
                <a:latin typeface="Arial" panose="020B0604020202020204" pitchFamily="34" charset="0"/>
              </a:rPr>
              <a:t>These attributes are typically those that do not change over time for an employee</a:t>
            </a:r>
          </a:p>
          <a:p>
            <a:pPr>
              <a:buFont typeface="Arial" panose="020B0604020202020204" pitchFamily="34" charset="0"/>
              <a:buChar char="•"/>
            </a:pPr>
            <a:r>
              <a:rPr lang="en-US" dirty="0">
                <a:solidFill>
                  <a:srgbClr val="1C1C1C"/>
                </a:solidFill>
                <a:latin typeface="Arial" panose="020B0604020202020204" pitchFamily="34" charset="0"/>
              </a:rPr>
              <a:t>Hire Date, Internal Hire Date and Date of Birth columns should not be repurposed. They are used for calculating Employee Tenure and Age. Modifying this will break the calculations.</a:t>
            </a:r>
          </a:p>
          <a:p>
            <a:pPr>
              <a:buFont typeface="Arial" panose="020B0604020202020204" pitchFamily="34" charset="0"/>
              <a:buChar char="•"/>
            </a:pPr>
            <a:r>
              <a:rPr lang="en-US" dirty="0">
                <a:solidFill>
                  <a:srgbClr val="1C1C1C"/>
                </a:solidFill>
                <a:latin typeface="Arial" panose="020B0604020202020204" pitchFamily="34" charset="0"/>
              </a:rPr>
              <a:t>Gender and Hire source can be renamed and repurposed. Repurposed means the column can be used to store other information. For example, you can rename Hire Source as ‘Salary Method’ and note values on how the employee gets paid (Check/Cash/Direct Deposit). They will still flow through to the dashboards and be displayed as expected.</a:t>
            </a:r>
            <a:endParaRPr lang="en-US" b="0" i="0" dirty="0">
              <a:solidFill>
                <a:srgbClr val="1C1C1C"/>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dirty="0"/>
              <a:t> </a:t>
            </a:r>
            <a:r>
              <a:rPr lang="en-US" sz="4250" spc="15" dirty="0" smtClean="0"/>
              <a:t>When to Enter What Data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2286000" y="1984466"/>
            <a:ext cx="5638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To </a:t>
            </a:r>
            <a:r>
              <a:rPr lang="en-US" dirty="0" smtClean="0"/>
              <a:t>begin When </a:t>
            </a:r>
            <a:r>
              <a:rPr lang="en-US" dirty="0"/>
              <a:t>you first start using the template, you will enter all existing employees in your organization.</a:t>
            </a:r>
          </a:p>
          <a:p>
            <a:r>
              <a:rPr lang="en-US" dirty="0"/>
              <a:t>After that, when new employees join, you will enter that new employee’s information in the table.</a:t>
            </a:r>
          </a:p>
          <a:p>
            <a:r>
              <a:rPr lang="en-US" dirty="0"/>
              <a:t>When employees move from one department to another or from one location to another, please add a new row. Enter exit info of older row and enter the changed date as Internal Hire Date for the new row.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1067</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Attrition Analysis Using Excel Dashboards </vt:lpstr>
      <vt:lpstr>PROJECT TITLE</vt:lpstr>
      <vt:lpstr>AGENDA</vt:lpstr>
      <vt:lpstr>PROBLEM STATEMENT</vt:lpstr>
      <vt:lpstr>PROJECT OVERVIEW</vt:lpstr>
      <vt:lpstr>WHO ARE THE END USERS?</vt:lpstr>
      <vt:lpstr>OUR SOLUTION AND ITS VALUE PROPOSITION</vt:lpstr>
      <vt:lpstr>TYPES OF ATTRIBUTES</vt:lpstr>
      <vt:lpstr> When to Enter What Data ?</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 admin1</cp:lastModifiedBy>
  <cp:revision>27</cp:revision>
  <dcterms:created xsi:type="dcterms:W3CDTF">2024-03-29T15:07:22Z</dcterms:created>
  <dcterms:modified xsi:type="dcterms:W3CDTF">2024-08-31T09:53:49Z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