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GB" b="1" i="0" dirty="0">
                <a:solidFill>
                  <a:srgbClr val="0F0F0F"/>
                </a:solidFill>
                <a:effectLst/>
                <a:latin typeface="Times New Roman" panose="02020603050405020304" pitchFamily="18" charset="0"/>
                <a:cs typeface="Times New Roman" panose="02020603050405020304" pitchFamily="18" charset="0"/>
              </a:rPr>
              <a:t>Employee Turnover Analysis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89558" y="2843548"/>
            <a:ext cx="8610600" cy="1938992"/>
          </a:xfrm>
          <a:prstGeom prst="rect">
            <a:avLst/>
          </a:prstGeom>
          <a:noFill/>
        </p:spPr>
        <p:txBody>
          <a:bodyPr wrap="square" rtlCol="0">
            <a:spAutoFit/>
          </a:bodyPr>
          <a:lstStyle/>
          <a:p>
            <a:r>
              <a:rPr lang="en-US" sz="2400"/>
              <a:t>STUDENT NAME:</a:t>
            </a:r>
            <a:r>
              <a:rPr lang="en-GB" sz="2400"/>
              <a:t> M.Priyadharshini</a:t>
            </a:r>
            <a:endParaRPr lang="en-US" sz="2400" dirty="0"/>
          </a:p>
          <a:p>
            <a:r>
              <a:rPr lang="en-US" sz="2400" dirty="0"/>
              <a:t>REGISTER NO:</a:t>
            </a:r>
            <a:r>
              <a:rPr lang="en-GB" sz="2400" dirty="0"/>
              <a:t> 312200875</a:t>
            </a:r>
            <a:endParaRPr lang="en-US" sz="2400" dirty="0"/>
          </a:p>
          <a:p>
            <a:r>
              <a:rPr lang="en-US" sz="2400" dirty="0"/>
              <a:t>DEPARTMENT:</a:t>
            </a:r>
            <a:r>
              <a:rPr lang="en-GB" sz="2400" dirty="0"/>
              <a:t> B.COM (GENERAL)</a:t>
            </a:r>
            <a:endParaRPr lang="en-US" sz="2400" dirty="0"/>
          </a:p>
          <a:p>
            <a:r>
              <a:rPr lang="en-US" sz="2400" dirty="0"/>
              <a:t>COLLEGE</a:t>
            </a:r>
            <a:r>
              <a:rPr lang="en-GB" sz="2400" dirty="0"/>
              <a:t>: Pachaiyappa’s  College For women </a:t>
            </a:r>
            <a:endParaRPr lang="en-US" sz="2400" dirty="0"/>
          </a:p>
          <a:p>
            <a:r>
              <a:rPr lang="en-US" sz="2400" dirty="0"/>
              <a:t>           </a:t>
            </a:r>
            <a:r>
              <a:rPr lang="en-GB" sz="2400" dirty="0"/>
              <a:t>       Kanchipuram.</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BA44FDAA-BFB3-9DF7-FA73-036B6C4AA63B}"/>
              </a:ext>
            </a:extLst>
          </p:cNvPr>
          <p:cNvSpPr txBox="1"/>
          <p:nvPr/>
        </p:nvSpPr>
        <p:spPr>
          <a:xfrm>
            <a:off x="2150932" y="2076763"/>
            <a:ext cx="6329753" cy="2308324"/>
          </a:xfrm>
          <a:prstGeom prst="rect">
            <a:avLst/>
          </a:prstGeom>
          <a:noFill/>
        </p:spPr>
        <p:txBody>
          <a:bodyPr wrap="square">
            <a:spAutoFit/>
          </a:bodyPr>
          <a:lstStyle/>
          <a:p>
            <a:r>
              <a:rPr lang="en-GB" b="0" i="0">
                <a:solidFill>
                  <a:srgbClr val="0B0134"/>
                </a:solidFill>
                <a:effectLst/>
                <a:latin typeface="CentraNo2"/>
              </a:rPr>
              <a:t>How an employee perceives their compatibility with the organization is outlined by fitness. Are their personal goals and plans aligned with the company culture? Do their skills align well with the needs and demands of their job description? Additionally, fitness measures their affiliation with others within their work group and community. The theory suggests employees who find fitness within the organization will show higher job satisfaction and reduced inclination to leave.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B090F8B-7016-E9AA-0B1F-58DB229E0984}"/>
              </a:ext>
            </a:extLst>
          </p:cNvPr>
          <p:cNvSpPr txBox="1"/>
          <p:nvPr/>
        </p:nvSpPr>
        <p:spPr>
          <a:xfrm>
            <a:off x="1743075" y="1462147"/>
            <a:ext cx="7406878" cy="4524315"/>
          </a:xfrm>
          <a:prstGeom prst="rect">
            <a:avLst/>
          </a:prstGeom>
          <a:noFill/>
        </p:spPr>
        <p:txBody>
          <a:bodyPr wrap="square">
            <a:spAutoFit/>
          </a:bodyPr>
          <a:lstStyle/>
          <a:p>
            <a:r>
              <a:rPr lang="en-GB" b="0" i="0">
                <a:solidFill>
                  <a:srgbClr val="0B0134"/>
                </a:solidFill>
                <a:effectLst/>
                <a:latin typeface="CentraNo2"/>
              </a:rPr>
              <a:t>Using this model for reducing turnover, businesses could look to provide staff with more opportunities to make deeper, more meaningful connections with the work and their colleagues. These linkages can help employees feel more allied with the organization rather than invisible. Does their work include opportunities to provide outreach or volunteer services or work? They may participate in employee resource committees that add yet another link to the organization and its staff members. Providing chances to interweave employees' personal goals and aspirations with the organization is key to reducing their desire to leave. The fitness aspect may be closely akin to today’s employee desire for work-life integration. Employees who believe in their company's values and social responsibility are better able to align their own beliefs to their work. On a day-to-day basis, businesses must assure staff members are challenged, but not frustrated, by the work they perform. Otherwise, the work may reduce engagement and lower employee morale. In the longer term, advancement should closely align with the employee’s own career objectives.</a:t>
            </a:r>
            <a:endParaRPr lang="en-US"/>
          </a:p>
        </p:txBody>
      </p:sp>
    </p:spTree>
    <p:extLst>
      <p:ext uri="{BB962C8B-B14F-4D97-AF65-F5344CB8AC3E}">
        <p14:creationId xmlns:p14="http://schemas.microsoft.com/office/powerpoint/2010/main"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a:extLst>
              <a:ext uri="{FF2B5EF4-FFF2-40B4-BE49-F238E27FC236}">
                <a16:creationId xmlns:a16="http://schemas.microsoft.com/office/drawing/2014/main" id="{25ECC596-F080-D5D0-23B0-B22543B36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835" y="1466850"/>
            <a:ext cx="6924675" cy="50006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399CABF-1A53-73E2-F75D-87C379B43BB5}"/>
              </a:ext>
            </a:extLst>
          </p:cNvPr>
          <p:cNvSpPr txBox="1"/>
          <p:nvPr/>
        </p:nvSpPr>
        <p:spPr>
          <a:xfrm>
            <a:off x="2165998" y="1358563"/>
            <a:ext cx="6109786" cy="5355312"/>
          </a:xfrm>
          <a:prstGeom prst="rect">
            <a:avLst/>
          </a:prstGeom>
          <a:noFill/>
        </p:spPr>
        <p:txBody>
          <a:bodyPr wrap="square">
            <a:spAutoFit/>
          </a:bodyPr>
          <a:lstStyle/>
          <a:p>
            <a:pPr algn="ctr" fontAlgn="ctr">
              <a:buFont typeface="Arial" panose="020B0604020202020204" pitchFamily="34" charset="0"/>
              <a:buChar char="•"/>
            </a:pPr>
            <a:r>
              <a:rPr lang="en-GB" b="0" i="0">
                <a:solidFill>
                  <a:srgbClr val="001D35"/>
                </a:solidFill>
                <a:effectLst/>
                <a:latin typeface="Google Sans"/>
              </a:rPr>
              <a:t> Increased costs: It can be expensive to recruit, hire, and train new employees. Gallup estimates that replacing an employee can cost between half and twice their salary. </a:t>
            </a:r>
          </a:p>
          <a:p>
            <a:pPr algn="ctr"/>
            <a:endParaRPr lang="en-GB" b="0" i="0">
              <a:solidFill>
                <a:srgbClr val="001D35"/>
              </a:solidFill>
              <a:effectLst/>
              <a:latin typeface="Google Sans"/>
            </a:endParaRPr>
          </a:p>
          <a:p>
            <a:pPr algn="ctr" fontAlgn="ctr">
              <a:buFont typeface="Arial" panose="020B0604020202020204" pitchFamily="34" charset="0"/>
              <a:buChar char="•"/>
            </a:pPr>
            <a:r>
              <a:rPr lang="en-GB" b="0" i="0">
                <a:solidFill>
                  <a:srgbClr val="001D35"/>
                </a:solidFill>
                <a:effectLst/>
                <a:latin typeface="Google Sans"/>
              </a:rPr>
              <a:t>Reduced productivity: New employees need time to learn their responsibilities, which can disrupt workflow.  </a:t>
            </a:r>
          </a:p>
          <a:p>
            <a:pPr algn="ctr" fontAlgn="ctr"/>
            <a:endParaRPr lang="en-GB" b="0" i="0">
              <a:solidFill>
                <a:srgbClr val="001D35"/>
              </a:solidFill>
              <a:effectLst/>
              <a:latin typeface="Google Sans"/>
            </a:endParaRPr>
          </a:p>
          <a:p>
            <a:pPr algn="ctr" fontAlgn="ctr">
              <a:buFont typeface="Arial" panose="020B0604020202020204" pitchFamily="34" charset="0"/>
              <a:buChar char="•"/>
            </a:pPr>
            <a:r>
              <a:rPr lang="en-GB" b="0" i="0">
                <a:solidFill>
                  <a:srgbClr val="001D35"/>
                </a:solidFill>
                <a:effectLst/>
                <a:latin typeface="Google Sans"/>
              </a:rPr>
              <a:t>Decreased morale: High turnover can create a negative atmosphere, which can lead to lower employee engagement and motivation. </a:t>
            </a:r>
          </a:p>
          <a:p>
            <a:pPr algn="ctr"/>
            <a:endParaRPr lang="en-GB" b="0" i="0">
              <a:solidFill>
                <a:srgbClr val="001D35"/>
              </a:solidFill>
              <a:effectLst/>
              <a:latin typeface="Google Sans"/>
            </a:endParaRPr>
          </a:p>
          <a:p>
            <a:pPr algn="ctr" fontAlgn="ctr">
              <a:buFont typeface="Arial" panose="020B0604020202020204" pitchFamily="34" charset="0"/>
              <a:buChar char="•"/>
            </a:pPr>
            <a:r>
              <a:rPr lang="en-GB" b="0" i="0">
                <a:solidFill>
                  <a:srgbClr val="001D35"/>
                </a:solidFill>
                <a:effectLst/>
                <a:latin typeface="Google Sans"/>
              </a:rPr>
              <a:t>Erosion of organizational culture: High turnover can negatively impact a company's culture. </a:t>
            </a:r>
          </a:p>
          <a:p>
            <a:pPr algn="ctr"/>
            <a:endParaRPr lang="en-GB" b="0" i="0">
              <a:solidFill>
                <a:srgbClr val="001D35"/>
              </a:solidFill>
              <a:effectLst/>
              <a:latin typeface="Google Sans"/>
            </a:endParaRPr>
          </a:p>
          <a:p>
            <a:pPr algn="ctr" fontAlgn="ctr">
              <a:buFont typeface="Arial" panose="020B0604020202020204" pitchFamily="34" charset="0"/>
              <a:buChar char="•"/>
            </a:pPr>
            <a:r>
              <a:rPr lang="en-GB" b="0" i="0">
                <a:solidFill>
                  <a:srgbClr val="001D35"/>
                </a:solidFill>
                <a:effectLst/>
                <a:latin typeface="Google Sans"/>
              </a:rPr>
              <a:t>Decreased sales: Companies may spend a lot of time training new hires on company policies and procedures, which can lead to decreased sales. </a:t>
            </a:r>
          </a:p>
          <a:p>
            <a:br>
              <a:rPr lang="en-GB"/>
            </a:br>
            <a:endParaRPr lang="en-US"/>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GB" sz="4400" b="1" dirty="0">
                <a:solidFill>
                  <a:srgbClr val="0F0F0F"/>
                </a:solidFill>
                <a:latin typeface="Times New Roman" panose="02020603050405020304" pitchFamily="18" charset="0"/>
                <a:cs typeface="Times New Roman" panose="02020603050405020304" pitchFamily="18" charset="0"/>
              </a:rPr>
              <a:t>EMPLOYEE TURNOVER ANALYSIS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D23DE529-1BED-4115-5990-9AEC6E4B55A6}"/>
              </a:ext>
            </a:extLst>
          </p:cNvPr>
          <p:cNvSpPr txBox="1"/>
          <p:nvPr/>
        </p:nvSpPr>
        <p:spPr>
          <a:xfrm>
            <a:off x="1202532" y="2223254"/>
            <a:ext cx="6107906" cy="3139321"/>
          </a:xfrm>
          <a:prstGeom prst="rect">
            <a:avLst/>
          </a:prstGeom>
          <a:noFill/>
        </p:spPr>
        <p:txBody>
          <a:bodyPr wrap="square">
            <a:spAutoFit/>
          </a:bodyPr>
          <a:lstStyle/>
          <a:p>
            <a:r>
              <a:rPr lang="en-GB" b="0" i="0">
                <a:solidFill>
                  <a:srgbClr val="435059"/>
                </a:solidFill>
                <a:effectLst/>
                <a:latin typeface="Source Serif Pro" panose="02040603050405020204" pitchFamily="18" charset="0"/>
              </a:rPr>
              <a:t>Turnover, within any organization, is an expensive process in terms of both direct and indirect costs. Looking specifically at voluntary turnover, companies often lose valued employees to other opportunities outside the organization. So, not only is voluntary turnover expensive in terms of replacing those employees, but it is potentially harmful to the productivity and culture of the company itself. Therefore, it has become increasingly important for companies to inform themselves of the research regarding proven predictors of voluntary turnover.</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DAB9F61-51E3-92CC-C707-9690CC7B6CF0}"/>
              </a:ext>
            </a:extLst>
          </p:cNvPr>
          <p:cNvSpPr txBox="1"/>
          <p:nvPr/>
        </p:nvSpPr>
        <p:spPr>
          <a:xfrm>
            <a:off x="1770460" y="2818031"/>
            <a:ext cx="6107906" cy="1754326"/>
          </a:xfrm>
          <a:prstGeom prst="rect">
            <a:avLst/>
          </a:prstGeom>
          <a:noFill/>
        </p:spPr>
        <p:txBody>
          <a:bodyPr wrap="square">
            <a:spAutoFit/>
          </a:bodyPr>
          <a:lstStyle/>
          <a:p>
            <a:r>
              <a:rPr lang="en-GB" b="0" i="0">
                <a:solidFill>
                  <a:srgbClr val="1F1F1F"/>
                </a:solidFill>
                <a:effectLst/>
                <a:latin typeface="Google Sans"/>
              </a:rPr>
              <a:t>Employee turnover data analysis is </a:t>
            </a:r>
            <a:r>
              <a:rPr lang="en-GB" b="0" i="0">
                <a:solidFill>
                  <a:srgbClr val="040C28"/>
                </a:solidFill>
                <a:effectLst/>
                <a:latin typeface="Google Sans"/>
              </a:rPr>
              <a:t>an HR analytics or people analytics process that involves collecting data, analyzing, and reporting HR data to help understand a company's turnover rate</a:t>
            </a:r>
            <a:r>
              <a:rPr lang="en-GB" b="0" i="0">
                <a:solidFill>
                  <a:srgbClr val="1F1F1F"/>
                </a:solidFill>
                <a:effectLst/>
                <a:latin typeface="Google Sans"/>
              </a:rPr>
              <a:t>. Employee turnover data analysis helps you break turnover data down and get insights into what turnover looks like in your company.</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2">
            <a:extLst>
              <a:ext uri="{FF2B5EF4-FFF2-40B4-BE49-F238E27FC236}">
                <a16:creationId xmlns:a16="http://schemas.microsoft.com/office/drawing/2014/main" id="{2B1AC95D-E282-8FF3-3F94-D7FDC2B1A7D4}"/>
              </a:ext>
            </a:extLst>
          </p:cNvPr>
          <p:cNvSpPr>
            <a:spLocks noChangeArrowheads="1"/>
          </p:cNvSpPr>
          <p:nvPr/>
        </p:nvSpPr>
        <p:spPr bwMode="auto">
          <a:xfrm>
            <a:off x="609600" y="2329036"/>
            <a:ext cx="87439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Human Resources (HR) Managers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Managers/Supervisors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Senior Management/Executives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25993" y="319564"/>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3" name="TextBox 12">
            <a:extLst>
              <a:ext uri="{FF2B5EF4-FFF2-40B4-BE49-F238E27FC236}">
                <a16:creationId xmlns:a16="http://schemas.microsoft.com/office/drawing/2014/main" id="{358A6F95-5A59-DF83-36D5-ACE7CA41C29C}"/>
              </a:ext>
            </a:extLst>
          </p:cNvPr>
          <p:cNvSpPr txBox="1"/>
          <p:nvPr/>
        </p:nvSpPr>
        <p:spPr>
          <a:xfrm>
            <a:off x="3105260" y="1897856"/>
            <a:ext cx="5549827" cy="3693319"/>
          </a:xfrm>
          <a:prstGeom prst="rect">
            <a:avLst/>
          </a:prstGeom>
          <a:noFill/>
        </p:spPr>
        <p:txBody>
          <a:bodyPr wrap="square">
            <a:spAutoFit/>
          </a:bodyPr>
          <a:lstStyle/>
          <a:p>
            <a:pPr algn="l">
              <a:buFont typeface="Arial" panose="020B0604020202020204" pitchFamily="34" charset="0"/>
              <a:buChar char="•"/>
            </a:pPr>
            <a:r>
              <a:rPr lang="en-GB" b="1" i="0">
                <a:solidFill>
                  <a:srgbClr val="001D35"/>
                </a:solidFill>
                <a:effectLst/>
                <a:latin typeface="Google Sans"/>
              </a:rPr>
              <a:t> Identify trends</a:t>
            </a:r>
          </a:p>
          <a:p>
            <a:pPr algn="ctr" fontAlgn="ctr"/>
            <a:r>
              <a:rPr lang="en-GB" b="0" i="0">
                <a:solidFill>
                  <a:srgbClr val="001D35"/>
                </a:solidFill>
                <a:effectLst/>
                <a:latin typeface="Google Sans"/>
              </a:rPr>
              <a:t>   Analyzing turnover rates can help identify trends, such as a high turnover rate in a particular department or employees leaving for higher salaries. </a:t>
            </a:r>
          </a:p>
          <a:p>
            <a:pPr algn="ctr"/>
            <a:endParaRPr lang="en-GB" b="0" i="0">
              <a:solidFill>
                <a:srgbClr val="001D35"/>
              </a:solidFill>
              <a:effectLst/>
              <a:latin typeface="Google Sans"/>
            </a:endParaRPr>
          </a:p>
          <a:p>
            <a:pPr algn="l">
              <a:buFont typeface="Arial" panose="020B0604020202020204" pitchFamily="34" charset="0"/>
              <a:buChar char="•"/>
            </a:pPr>
            <a:r>
              <a:rPr lang="en-GB" b="1" i="0">
                <a:solidFill>
                  <a:srgbClr val="001D35"/>
                </a:solidFill>
                <a:effectLst/>
                <a:latin typeface="Google Sans"/>
              </a:rPr>
              <a:t> Determine financial impact</a:t>
            </a:r>
          </a:p>
          <a:p>
            <a:pPr algn="ctr" fontAlgn="ctr"/>
            <a:r>
              <a:rPr lang="en-GB" b="0" i="0">
                <a:solidFill>
                  <a:srgbClr val="001D35"/>
                </a:solidFill>
                <a:effectLst/>
                <a:latin typeface="Google Sans"/>
              </a:rPr>
              <a:t>  Employee turnover data analysis can help determine the financial impact of turnover on the organization. </a:t>
            </a:r>
          </a:p>
          <a:p>
            <a:pPr algn="ctr"/>
            <a:endParaRPr lang="en-GB" b="0" i="0">
              <a:solidFill>
                <a:srgbClr val="001D35"/>
              </a:solidFill>
              <a:effectLst/>
              <a:latin typeface="Google Sans"/>
            </a:endParaRPr>
          </a:p>
          <a:p>
            <a:pPr algn="l">
              <a:buFont typeface="Arial" panose="020B0604020202020204" pitchFamily="34" charset="0"/>
              <a:buChar char="•"/>
            </a:pPr>
            <a:r>
              <a:rPr lang="en-GB" b="0" i="0">
                <a:solidFill>
                  <a:srgbClr val="001D35"/>
                </a:solidFill>
                <a:effectLst/>
                <a:latin typeface="Google Sans"/>
              </a:rPr>
              <a:t> </a:t>
            </a:r>
            <a:r>
              <a:rPr lang="en-GB" b="1" i="0">
                <a:solidFill>
                  <a:srgbClr val="001D35"/>
                </a:solidFill>
                <a:effectLst/>
                <a:latin typeface="Google Sans"/>
              </a:rPr>
              <a:t>Identify turnover risk</a:t>
            </a:r>
          </a:p>
          <a:p>
            <a:pPr algn="ctr" fontAlgn="ctr"/>
            <a:r>
              <a:rPr lang="en-GB" b="0" i="0">
                <a:solidFill>
                  <a:srgbClr val="001D35"/>
                </a:solidFill>
                <a:effectLst/>
                <a:latin typeface="Google Sans"/>
              </a:rPr>
              <a:t> Employee turnover data analysis can help identify the turnover risk among existing employees. </a:t>
            </a:r>
          </a:p>
          <a:p>
            <a:pPr algn="l"/>
            <a:r>
              <a:rPr lang="en-GB" b="0" i="0">
                <a:solidFill>
                  <a:srgbClr val="001D35"/>
                </a:solidFill>
                <a:effectLst/>
                <a:latin typeface="Google Sans"/>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24A36F57-13E7-AAB0-C127-641BA48AC585}"/>
              </a:ext>
            </a:extLst>
          </p:cNvPr>
          <p:cNvSpPr txBox="1"/>
          <p:nvPr/>
        </p:nvSpPr>
        <p:spPr>
          <a:xfrm>
            <a:off x="3042047" y="1720840"/>
            <a:ext cx="6107906" cy="3416320"/>
          </a:xfrm>
          <a:prstGeom prst="rect">
            <a:avLst/>
          </a:prstGeom>
          <a:noFill/>
        </p:spPr>
        <p:txBody>
          <a:bodyPr wrap="square">
            <a:spAutoFit/>
          </a:bodyPr>
          <a:lstStyle/>
          <a:p>
            <a:r>
              <a:rPr lang="en-GB" b="0" i="0">
                <a:solidFill>
                  <a:srgbClr val="3C4043"/>
                </a:solidFill>
                <a:effectLst/>
                <a:latin typeface="Inter"/>
              </a:rPr>
              <a:t>Portobello Tech is an app innovator that has devised an intelligent way of predicting employee turnover within the company. It periodically evaluates employees' work details including the number of projects they worked upon, average monthly working hours, time spent in the company, promotions in the last 5 years, and salary level. Data from prior evaluations show the employee’s satisfaction at the workplace. The data could be used to identify patterns in work style and their interest to continue to work in the company. The HR Department owns the data and uses it to predict employee turnover. Employee turnover refers to the total number of workers who leave a company over a certain time period.</a:t>
            </a:r>
            <a:endParaRPr lang="en-US"/>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6AA8615-C798-4485-B157-66E2A5ECF76C}"/>
              </a:ext>
            </a:extLst>
          </p:cNvPr>
          <p:cNvSpPr txBox="1"/>
          <p:nvPr/>
        </p:nvSpPr>
        <p:spPr>
          <a:xfrm>
            <a:off x="2743200" y="3003825"/>
            <a:ext cx="6107906" cy="1477328"/>
          </a:xfrm>
          <a:prstGeom prst="rect">
            <a:avLst/>
          </a:prstGeom>
          <a:noFill/>
        </p:spPr>
        <p:txBody>
          <a:bodyPr wrap="square">
            <a:spAutoFit/>
          </a:bodyPr>
          <a:lstStyle/>
          <a:p>
            <a:r>
              <a:rPr lang="en-GB" b="0" i="0">
                <a:solidFill>
                  <a:srgbClr val="0B0134"/>
                </a:solidFill>
                <a:effectLst/>
                <a:latin typeface="CentraNo2"/>
              </a:rPr>
              <a:t>A publication by the "African Journal of Business Management" outlines </a:t>
            </a:r>
            <a:r>
              <a:rPr lang="en-GB" b="0" i="1">
                <a:solidFill>
                  <a:srgbClr val="0B0134"/>
                </a:solidFill>
                <a:effectLst/>
                <a:latin typeface="CentraNo2"/>
              </a:rPr>
              <a:t>job coupling</a:t>
            </a:r>
            <a:r>
              <a:rPr lang="en-GB" b="0" i="0">
                <a:solidFill>
                  <a:srgbClr val="0B0134"/>
                </a:solidFill>
                <a:effectLst/>
                <a:latin typeface="CentraNo2"/>
              </a:rPr>
              <a:t> as a retention strategy. This model includes 2 dimensions: “on-job-coupling” and “off-job-coupling.” They delineate 3 factors — linkage, fitness, and sacrifice — as key determinants in educing employee turnover.</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TotalTime>
  <Words>1049</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Turnover Analysis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Priya Dharshini.M</cp:lastModifiedBy>
  <cp:revision>23</cp:revision>
  <dcterms:created xsi:type="dcterms:W3CDTF">2024-03-29T15:07:22Z</dcterms:created>
  <dcterms:modified xsi:type="dcterms:W3CDTF">2024-08-31T15:08:39Z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