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p>
            <a:pPr marL="158750" indent="0">
              <a:buNone/>
            </a:pPr>
            <a:endParaRPr lang="en-US" b="1"/>
          </a:p>
        </p:txBody>
      </p:sp>
      <p:sp>
        <p:nvSpPr>
          <p:cNvPr id="1048599" name="Slide Number Placeholder 3"/>
          <p:cNvSpPr>
            <a:spLocks noGrp="1"/>
          </p:cNvSpPr>
          <p:nvPr>
            <p:ph type="sldNum"/>
          </p:nvPr>
        </p:nvSpPr>
        <p:spPr/>
        <p:txBody>
          <a:bodyPr/>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lvl="0" algn="l">
              <a:lnSpc>
                <a:spcPct val="100000"/>
              </a:lnSpc>
              <a:spcBef>
                <a:spcPts val="0"/>
              </a:spcBef>
              <a:spcAft>
                <a:spcPts val="0"/>
              </a:spcAft>
              <a:buSzPts val="1100"/>
              <a:buNone/>
            </a:pPr>
            <a:endParaRPr lang="en-GB"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a:avLst/>
          </a:prstGeom>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1048660" name="Holder 3"/>
          <p:cNvSpPr>
            <a:spLocks noGrp="1"/>
          </p:cNvSpPr>
          <p:nvPr>
            <p:ph type="body" idx="1"/>
          </p:nvPr>
        </p:nvSpPr>
        <p:spPr/>
        <p:txBody>
          <a:bodyPr lIns="0" tIns="0" rIns="0" bIns="0"/>
          <a:lstStyle>
            <a:lvl1pPr>
              <a:defRPr b="0" i="0">
                <a:solidFill>
                  <a:schemeClr val="tx1"/>
                </a:solidFill>
              </a:defRPr>
            </a:lvl1pPr>
          </a:lstStyle>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p>
            <a:endParaRPr lang="en-US" sz="1350" b="0" strike="noStrike" spc="-1">
              <a:solidFill>
                <a:srgbClr val="000000"/>
              </a:solidFill>
              <a:latin typeface="Calibri" panose="020F0502020204030204"/>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2097152"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1" name="TextBox 6"/>
          <p:cNvSpPr txBox="1"/>
          <p:nvPr userDrawn="1"/>
        </p:nvSpPr>
        <p:spPr>
          <a:xfrm>
            <a:off x="92480" y="105826"/>
            <a:ext cx="3953740" cy="320040"/>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pic>
        <p:nvPicPr>
          <p:cNvPr id="2097153"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1" name="TextBox 1"/>
          <p:cNvSpPr txBox="1"/>
          <p:nvPr/>
        </p:nvSpPr>
        <p:spPr>
          <a:xfrm>
            <a:off x="2029564" y="2248174"/>
            <a:ext cx="5025352" cy="345440"/>
          </a:xfrm>
          <a:prstGeom prst="rect">
            <a:avLst/>
          </a:prstGeom>
          <a:noFill/>
        </p:spPr>
        <p:txBody>
          <a:bodyPr wrap="square" rtlCol="0">
            <a:spAutoFit/>
          </a:bodyPr>
          <a:p>
            <a:r>
              <a:rPr lang="en-US" sz="2000" b="1">
                <a:solidFill>
                  <a:srgbClr val="161D23"/>
                </a:solidFill>
              </a:rPr>
              <a:t>NEXT GEN EMPLOYABILITY PROGRAM</a:t>
            </a:r>
            <a:endParaRPr lang="en-US" sz="2000" b="1">
              <a:solidFill>
                <a:srgbClr val="161D23"/>
              </a:solidFill>
            </a:endParaRPr>
          </a:p>
        </p:txBody>
      </p:sp>
      <p:sp>
        <p:nvSpPr>
          <p:cNvPr id="1048592" name="TextBox 6"/>
          <p:cNvSpPr txBox="1"/>
          <p:nvPr/>
        </p:nvSpPr>
        <p:spPr>
          <a:xfrm>
            <a:off x="2541122" y="2795733"/>
            <a:ext cx="4019698" cy="345441"/>
          </a:xfrm>
          <a:prstGeom prst="rect">
            <a:avLst/>
          </a:prstGeom>
          <a:noFill/>
        </p:spPr>
        <p:txBody>
          <a:bodyPr wrap="square" rtlCol="0">
            <a:spAutoFit/>
          </a:bodyPr>
          <a:p>
            <a:r>
              <a:rPr lang="en-US" sz="2000" dirty="0">
                <a:solidFill>
                  <a:srgbClr val="161D23"/>
                </a:solidFill>
              </a:rPr>
              <a:t>Creating a future-ready workforce</a:t>
            </a:r>
            <a:endParaRPr lang="en-US" sz="2000" dirty="0">
              <a:solidFill>
                <a:srgbClr val="161D23"/>
              </a:solidFill>
            </a:endParaRPr>
          </a:p>
        </p:txBody>
      </p:sp>
      <p:sp>
        <p:nvSpPr>
          <p:cNvPr id="1048593" name="Google Shape;70;p13"/>
          <p:cNvSpPr txBox="1"/>
          <p:nvPr/>
        </p:nvSpPr>
        <p:spPr>
          <a:xfrm>
            <a:off x="1003625" y="3642533"/>
            <a:ext cx="1456920" cy="243800"/>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375" y="3956050"/>
            <a:ext cx="2592705" cy="455295"/>
          </a:xfrm>
          <a:prstGeom prst="rect">
            <a:avLst/>
          </a:prstGeom>
          <a:noFill/>
        </p:spPr>
        <p:txBody>
          <a:bodyPr wrap="square">
            <a:spAutoFit/>
          </a:bodyPr>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 S.Priyadharshini</a:t>
            </a:r>
            <a:endPar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Student </a:t>
            </a: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ID :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a:t>
            </a:r>
            <a:r>
              <a:rPr lang="en-US" altLang="en-I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8</a:t>
            </a:r>
            <a:r>
              <a:rPr lang="en-US" altLang="en-I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1</a:t>
            </a:r>
            <a:r>
              <a:rPr lang="en-US" altLang="en-I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3</a:t>
            </a:r>
            <a:r>
              <a:rPr lang="en-US" altLang="en-I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1</a:t>
            </a:r>
            <a:r>
              <a:rPr lang="en-US" altLang="en-I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2</a:t>
            </a:r>
            <a:r>
              <a:rPr lang="en-US" altLang="en-I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1</a:t>
            </a:r>
            <a:r>
              <a:rPr lang="en-US" altLang="en-I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2</a:t>
            </a:r>
            <a:r>
              <a:rPr lang="en-US" altLang="en-I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0</a:t>
            </a:r>
            <a:r>
              <a:rPr lang="en-US" altLang="en-I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5</a:t>
            </a:r>
            <a:r>
              <a:rPr lang="en-US" altLang="en-I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022</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43800"/>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370840"/>
          </a:xfrm>
          <a:prstGeom prst="rect">
            <a:avLst/>
          </a:prstGeom>
          <a:noFill/>
        </p:spPr>
        <p:txBody>
          <a:bodyPr wrap="square">
            <a:spAutoFit/>
          </a:bodyPr>
          <a:p>
            <a:pPr marR="0" lvl="0" rtl="0">
              <a:lnSpc>
                <a:spcPct val="100000"/>
              </a:lnSpc>
              <a:spcBef>
                <a:spcPts val="0"/>
              </a:spcBef>
              <a:spcAft>
                <a:spcPts val="200"/>
              </a:spcAft>
              <a:buClr>
                <a:schemeClr val="bg1"/>
              </a:buClr>
            </a:pPr>
            <a:r>
              <a:rPr lang="en-US" sz="1100" dirty="0" err="1" smtClean="0">
                <a:solidFill>
                  <a:schemeClr val="tx1"/>
                </a:solidFill>
              </a:rPr>
              <a:t>Pavendar</a:t>
            </a:r>
            <a:r>
              <a:rPr lang="en-US" sz="1100" dirty="0" smtClean="0">
                <a:solidFill>
                  <a:schemeClr val="tx1"/>
                </a:solidFill>
              </a:rPr>
              <a:t> </a:t>
            </a:r>
            <a:r>
              <a:rPr lang="en-US" sz="1100" dirty="0" err="1" smtClean="0">
                <a:solidFill>
                  <a:schemeClr val="tx1"/>
                </a:solidFill>
              </a:rPr>
              <a:t>Bharathidasan</a:t>
            </a:r>
            <a:r>
              <a:rPr lang="en-US" sz="1100" dirty="0" smtClean="0">
                <a:solidFill>
                  <a:schemeClr val="tx1"/>
                </a:solidFill>
              </a:rPr>
              <a:t> College of Engineering and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r:embed="rId2"/>
          <a:stretch>
            <a:fillRect/>
          </a:stretch>
        </p:blipFill>
        <p:spPr bwMode="auto">
          <a:xfrm>
            <a:off x="1834750" y="1249149"/>
            <a:ext cx="1146742" cy="666202"/>
          </a:xfrm>
          <a:prstGeom prst="rect">
            <a:avLst/>
          </a:prstGeom>
        </p:spPr>
      </p:pic>
      <p:pic>
        <p:nvPicPr>
          <p:cNvPr id="2097155" name="Picture 5" descr="A logo with people and map&#10;&#10;Description automatically generated"/>
          <p:cNvPicPr>
            <a:picLocks noChangeAspect="1" noChangeArrowheads="1"/>
          </p:cNvPicPr>
          <p:nvPr/>
        </p:nvPicPr>
        <p:blipFill>
          <a:blip r:embed="rId3"/>
          <a:srcRect/>
          <a:stretch>
            <a:fillRect/>
          </a:stretch>
        </p:blipFill>
        <p:spPr bwMode="auto">
          <a:xfrm>
            <a:off x="6461189" y="1211666"/>
            <a:ext cx="668564" cy="666202"/>
          </a:xfrm>
          <a:prstGeom prst="rect">
            <a:avLst/>
          </a:prstGeom>
          <a:noFill/>
        </p:spPr>
      </p:pic>
      <p:pic>
        <p:nvPicPr>
          <p:cNvPr id="2097156"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br>
              <a:rPr lang="en-IN" sz="1600" b="1" dirty="0">
                <a:solidFill>
                  <a:srgbClr val="213163"/>
                </a:solidFill>
              </a:rPr>
            </a:br>
            <a:r>
              <a:rPr lang="en-US" sz="1600" dirty="0" smtClean="0"/>
              <a:t>This </a:t>
            </a:r>
            <a:r>
              <a:rPr lang="en-US" sz="1600" dirty="0"/>
              <a:t>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smtClean="0"/>
              <a:t>Car </a:t>
            </a:r>
            <a:r>
              <a:rPr lang="en-US" sz="1600" dirty="0"/>
              <a:t>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smtClean="0"/>
              <a:t>General </a:t>
            </a:r>
            <a:r>
              <a:rPr lang="en-US" sz="1600" dirty="0"/>
              <a:t>customers as well as the company’s staff will be able to use the system</a:t>
            </a:r>
            <a:br>
              <a:rPr lang="en-US" sz="1600" dirty="0"/>
            </a:br>
            <a:r>
              <a:rPr lang="en-US" sz="1600" dirty="0" smtClean="0"/>
              <a:t>effectively. Web-platform </a:t>
            </a:r>
            <a:r>
              <a:rPr lang="en-US" sz="1600" dirty="0"/>
              <a:t>means that the system will be available for access 24/7 except </a:t>
            </a:r>
            <a:r>
              <a:rPr lang="en-US" sz="1600" dirty="0" smtClean="0"/>
              <a:t>when there </a:t>
            </a:r>
            <a:r>
              <a:rPr lang="en-US" sz="1600" dirty="0"/>
              <a:t>is a temporary server issue which is expected to be </a:t>
            </a:r>
            <a:r>
              <a:rPr lang="en-US" sz="1600" dirty="0"/>
              <a:t>minimal.</a:t>
            </a:r>
            <a:br>
              <a:rPr lang="en-US" sz="1600" dirty="0"/>
            </a:br>
            <a:r>
              <a:rPr lang="en-US" sz="1600" dirty="0"/>
              <a:t>The system </a:t>
            </a:r>
            <a:r>
              <a:rPr lang="en-US" sz="1600" dirty="0" err="1" smtClean="0"/>
              <a:t>hasre</a:t>
            </a:r>
            <a:r>
              <a:rPr lang="en-US" sz="1600" dirty="0" smtClean="0"/>
              <a:t> </a:t>
            </a:r>
            <a:r>
              <a:rPr lang="en-US" sz="1600" dirty="0" err="1" smtClean="0"/>
              <a:t>acheda</a:t>
            </a:r>
            <a:r>
              <a:rPr lang="en-US" sz="1600" dirty="0" smtClean="0"/>
              <a:t> </a:t>
            </a:r>
            <a:r>
              <a:rPr lang="en-US" sz="1600" dirty="0"/>
              <a:t>steady state where all bugs have been eliminated. The system is operated at a high </a:t>
            </a:r>
            <a:r>
              <a:rPr lang="en-US" sz="1600" dirty="0" smtClean="0"/>
              <a:t>level of efficiency </a:t>
            </a:r>
            <a:r>
              <a:rPr lang="en-US" sz="1600" dirty="0"/>
              <a:t>and all teachers and users associated with the system understand its advantage. The </a:t>
            </a:r>
            <a:r>
              <a:rPr lang="en-US" sz="1600" dirty="0" smtClean="0"/>
              <a:t>system solves </a:t>
            </a:r>
            <a:r>
              <a:rPr lang="en-US" sz="1600" dirty="0"/>
              <a:t>the problem- it was intended to solve as requirement specification. The system is user friendly &amp; easy to maintain.</a:t>
            </a:r>
            <a:br>
              <a:rPr lang="en-US" sz="1600" dirty="0"/>
            </a:br>
            <a:endParaRPr lang="en-IN" sz="1600" dirty="0"/>
          </a:p>
        </p:txBody>
      </p:sp>
      <p:cxnSp>
        <p:nvCxnSpPr>
          <p:cNvPr id="3145737"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0" name="Picture 5"/>
          <p:cNvPicPr>
            <a:picLocks noChangeAspect="1"/>
          </p:cNvPicPr>
          <p:nvPr/>
        </p:nvPicPr>
        <p:blipFill>
          <a:blip r:embed="rId1"/>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lang="en-US" b="1" dirty="0"/>
              <a:t>About-Us-Page</a:t>
            </a:r>
            <a:endParaRPr lang="en-US" b="1" dirty="0"/>
          </a:p>
        </p:txBody>
      </p:sp>
      <p:pic>
        <p:nvPicPr>
          <p:cNvPr id="2097161" name="Picture 2"/>
          <p:cNvPicPr>
            <a:picLocks noChangeAspect="1"/>
          </p:cNvPicPr>
          <p:nvPr/>
        </p:nvPicPr>
        <p:blipFill>
          <a:blip r:embed="rId1"/>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lang="en-US" b="1" dirty="0"/>
              <a:t>Service-Page</a:t>
            </a:r>
            <a:endParaRPr lang="en-US" b="1" dirty="0"/>
          </a:p>
        </p:txBody>
      </p:sp>
      <p:pic>
        <p:nvPicPr>
          <p:cNvPr id="2097162" name="Picture 2"/>
          <p:cNvPicPr>
            <a:picLocks noChangeAspect="1"/>
          </p:cNvPicPr>
          <p:nvPr/>
        </p:nvPicPr>
        <p:blipFill>
          <a:blip r:embed="rId1"/>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lang="en-US" b="1"/>
              <a:t>Departments-Page</a:t>
            </a:r>
            <a:endParaRPr lang="en-US" b="1"/>
          </a:p>
        </p:txBody>
      </p:sp>
      <p:pic>
        <p:nvPicPr>
          <p:cNvPr id="2097163" name="Picture 2"/>
          <p:cNvPicPr>
            <a:picLocks noChangeAspect="1"/>
          </p:cNvPicPr>
          <p:nvPr/>
        </p:nvPicPr>
        <p:blipFill>
          <a:blip r:embed="rId1"/>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lang="en-US" b="1" dirty="0"/>
              <a:t>Blog-Page</a:t>
            </a:r>
            <a:endParaRPr lang="en-US" b="1" dirty="0"/>
          </a:p>
        </p:txBody>
      </p:sp>
      <p:pic>
        <p:nvPicPr>
          <p:cNvPr id="2097164" name="Picture 2"/>
          <p:cNvPicPr>
            <a:picLocks noChangeAspect="1"/>
          </p:cNvPicPr>
          <p:nvPr/>
        </p:nvPicPr>
        <p:blipFill>
          <a:blip r:embed="rId1"/>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smtClean="0"/>
              <a:t>This </a:t>
            </a:r>
            <a:r>
              <a:rPr lang="en-US" sz="2000" dirty="0"/>
              <a:t>order cars online system project aimed at developing an online car rental system which can </a:t>
            </a:r>
            <a:r>
              <a:rPr lang="en-US" sz="2000" dirty="0" smtClean="0"/>
              <a:t>be used </a:t>
            </a:r>
            <a:r>
              <a:rPr lang="en-US" sz="2000" dirty="0"/>
              <a:t>in small places, and medium cities firstly and then on a large scale. </a:t>
            </a:r>
            <a:br>
              <a:rPr lang="en-US" sz="2000" dirty="0" smtClean="0"/>
            </a:br>
            <a:r>
              <a:rPr lang="en-US" sz="2000" dirty="0" smtClean="0"/>
              <a:t>▪ </a:t>
            </a:r>
            <a:r>
              <a:rPr lang="en-US" sz="2000" dirty="0"/>
              <a:t>It is developed to help car rental to simplify their daily operational and managerial task as well as improve the dining experience of </a:t>
            </a:r>
            <a:r>
              <a:rPr lang="en-US" sz="2000" dirty="0" smtClean="0"/>
              <a:t>customers. </a:t>
            </a:r>
            <a:br>
              <a:rPr lang="en-US" sz="6000" dirty="0" smtClean="0"/>
            </a:br>
            <a:r>
              <a:rPr lang="en-US" sz="2000" dirty="0" smtClean="0"/>
              <a:t>▪ </a:t>
            </a:r>
            <a:r>
              <a:rPr lang="en-US" sz="2000" dirty="0"/>
              <a:t>And also helps restaurant develop healthy customer relationships by providing good services. </a:t>
            </a:r>
            <a:r>
              <a:rPr lang="en-US" sz="2000" dirty="0" smtClean="0"/>
              <a:t>The </a:t>
            </a:r>
            <a:r>
              <a:rPr lang="en-US" sz="2000" dirty="0"/>
              <a:t>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p>
            <a:pPr lvl="0">
              <a:buSzPts val="2800"/>
            </a:pPr>
            <a:r>
              <a:rPr lang="en-IN" sz="1600" b="1" dirty="0" smtClean="0">
                <a:solidFill>
                  <a:srgbClr val="213163"/>
                </a:solidFill>
              </a:rPr>
              <a:t>Conclusion</a:t>
            </a:r>
            <a:br>
              <a:rPr lang="en-IN" sz="1600" b="1" dirty="0" smtClean="0">
                <a:solidFill>
                  <a:srgbClr val="213163"/>
                </a:solidFill>
              </a:rPr>
            </a:br>
            <a:br>
              <a:rPr lang="en-IN" sz="1600" b="1" dirty="0" smtClean="0">
                <a:solidFill>
                  <a:srgbClr val="213163"/>
                </a:solidFill>
              </a:rPr>
            </a:br>
            <a:r>
              <a:rPr lang="en-US" sz="1400" dirty="0" smtClean="0"/>
              <a:t>An </a:t>
            </a:r>
            <a:r>
              <a:rPr lang="en-US" sz="1400" dirty="0"/>
              <a:t>CAR RENTAL </a:t>
            </a:r>
            <a:r>
              <a:rPr lang="en-US" sz="1400" dirty="0" smtClean="0"/>
              <a:t>APPLICATION </a:t>
            </a:r>
            <a:r>
              <a:rPr lang="en-US" sz="1400" dirty="0"/>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a:t>
            </a:r>
            <a:r>
              <a:rPr lang="en-US" sz="1400" dirty="0" smtClean="0"/>
              <a:t>good services</a:t>
            </a:r>
            <a:r>
              <a:rPr lang="en-US" sz="1400" dirty="0"/>
              <a:t>.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smtClean="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p>
            <a:pPr lvl="0">
              <a:buSzPts val="2800"/>
            </a:pPr>
            <a:r>
              <a:rPr lang="en-IN" sz="1600" b="1" dirty="0" smtClean="0">
                <a:solidFill>
                  <a:srgbClr val="213163"/>
                </a:solidFill>
              </a:rPr>
              <a:t>Abstract </a:t>
            </a:r>
            <a:br>
              <a:rPr lang="en-IN" sz="1600" b="1" dirty="0" smtClean="0">
                <a:solidFill>
                  <a:srgbClr val="213163"/>
                </a:solidFill>
              </a:rPr>
            </a:br>
            <a:br>
              <a:rPr lang="en-IN" sz="1600" b="1" dirty="0" smtClean="0">
                <a:solidFill>
                  <a:srgbClr val="213163"/>
                </a:solidFill>
              </a:rPr>
            </a:br>
            <a:r>
              <a:rPr lang="en-US" sz="1600" dirty="0"/>
              <a:t>“</a:t>
            </a:r>
            <a:r>
              <a:rPr lang="en-US" sz="1400" dirty="0"/>
              <a:t>CAR RENTAL </a:t>
            </a:r>
            <a:r>
              <a:rPr lang="en-US" sz="1400" dirty="0" smtClean="0"/>
              <a:t>APPLICATION WITH DJANGO FRAMEWORK” </a:t>
            </a:r>
            <a:r>
              <a:rPr lang="en-US" sz="1400" dirty="0"/>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sz="1400" dirty="0" smtClean="0"/>
              <a:t>this system </a:t>
            </a:r>
            <a:r>
              <a:rPr lang="en-US" sz="1400" dirty="0"/>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sz="1400" dirty="0" smtClean="0"/>
              <a:t>traveler’s </a:t>
            </a:r>
            <a:r>
              <a:rPr lang="en-US" sz="1400" dirty="0"/>
              <a:t>also.</a:t>
            </a:r>
            <a:endParaRPr lang="en-IN" sz="1400" dirty="0"/>
          </a:p>
        </p:txBody>
      </p:sp>
      <p:cxnSp>
        <p:nvCxnSpPr>
          <p:cNvPr id="3145730"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a:t>
            </a:r>
            <a:r>
              <a:rPr lang="en-IN" sz="1000" dirty="0"/>
              <a:t> </a:t>
            </a:r>
            <a:r>
              <a:rPr lang="en-IN" sz="1000" dirty="0" smtClean="0"/>
              <a:t>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br>
              <a:rPr lang="en-IN" sz="1600" b="1" dirty="0" smtClean="0">
                <a:solidFill>
                  <a:srgbClr val="213163"/>
                </a:solidFill>
              </a:rPr>
            </a:br>
            <a:r>
              <a:rPr lang="en-US" sz="1400" dirty="0" smtClean="0"/>
              <a:t>The </a:t>
            </a:r>
            <a:r>
              <a:rPr lang="en-US" sz="1400" dirty="0"/>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smtClean="0"/>
            </a:br>
            <a:br>
              <a:rPr lang="en-US" sz="1400" dirty="0" smtClean="0"/>
            </a:br>
            <a:r>
              <a:rPr lang="en-US" sz="1400" dirty="0" smtClean="0"/>
              <a:t>1</a:t>
            </a:r>
            <a:r>
              <a:rPr lang="en-US" sz="1400" dirty="0"/>
              <a:t>. To rent a car a prospective renter must first go to the nearest office to register as a client. </a:t>
            </a:r>
            <a:br>
              <a:rPr lang="en-US" sz="1400" dirty="0" smtClean="0"/>
            </a:br>
            <a:br>
              <a:rPr lang="en-US" sz="1400" dirty="0" smtClean="0"/>
            </a:br>
            <a:r>
              <a:rPr lang="en-US" sz="1400" dirty="0" smtClean="0"/>
              <a:t>2</a:t>
            </a:r>
            <a:r>
              <a:rPr lang="en-US" sz="1400" dirty="0"/>
              <a:t>. Cars that provide difficulties to rent out are normally advertised in local or national newspaper. it involves a lot of paper work and consumes time.</a:t>
            </a:r>
            <a:endParaRPr lang="en-IN" sz="1400" dirty="0"/>
          </a:p>
        </p:txBody>
      </p:sp>
      <p:cxnSp>
        <p:nvCxnSpPr>
          <p:cNvPr id="3145731"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 www.coursehero.com</a:t>
            </a:r>
            <a:endParaRPr lang="en-IN" sz="1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br>
              <a:rPr lang="en-IN" sz="1800" b="1" dirty="0" smtClean="0">
                <a:solidFill>
                  <a:srgbClr val="213163"/>
                </a:solidFill>
              </a:rPr>
            </a:br>
            <a:r>
              <a:rPr lang="en-US" sz="1600" dirty="0"/>
              <a:t>The primary purpose of an online car rental system is to allow customers </a:t>
            </a:r>
            <a:r>
              <a:rPr lang="en-US" sz="1600" dirty="0" smtClean="0"/>
              <a:t>to easily </a:t>
            </a:r>
            <a:r>
              <a:rPr lang="en-US" sz="1600" dirty="0"/>
              <a:t>do order at website over the internet. With the improvement of technology, online car rental systems </a:t>
            </a:r>
            <a:r>
              <a:rPr lang="en-US" sz="1600" dirty="0" smtClean="0"/>
              <a:t>are becoming </a:t>
            </a:r>
            <a:r>
              <a:rPr lang="en-US" sz="1600" dirty="0"/>
              <a:t>a popular topic. That’s because they are serving the ever-increasing Demand for convince. </a:t>
            </a:r>
            <a:r>
              <a:rPr lang="en-US" sz="1600" dirty="0" smtClean="0"/>
              <a:t>It benefits </a:t>
            </a:r>
            <a:r>
              <a:rPr lang="en-US" sz="1600" dirty="0"/>
              <a:t>both the customer and the business. With a website or mobile app, customers can easily </a:t>
            </a:r>
            <a:r>
              <a:rPr lang="en-US" sz="1600" dirty="0" smtClean="0"/>
              <a:t>Browse all </a:t>
            </a:r>
            <a:r>
              <a:rPr lang="en-US" sz="1600" dirty="0"/>
              <a:t>the dishes and place order of their </a:t>
            </a:r>
            <a:r>
              <a:rPr lang="en-US" sz="1600" dirty="0" err="1"/>
              <a:t>favourite</a:t>
            </a:r>
            <a:r>
              <a:rPr lang="en-US" sz="1600" dirty="0"/>
              <a:t> </a:t>
            </a:r>
            <a:r>
              <a:rPr lang="en-US" sz="1600" dirty="0" smtClean="0"/>
              <a:t>one</a:t>
            </a:r>
            <a:r>
              <a:rPr lang="en-US" sz="1600" dirty="0"/>
              <a:t>. From the car rental perspective, they no longer </a:t>
            </a:r>
            <a:r>
              <a:rPr lang="en-US" sz="1600" dirty="0" smtClean="0"/>
              <a:t>spend time </a:t>
            </a:r>
            <a:r>
              <a:rPr lang="en-US" sz="1600" dirty="0"/>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2758440"/>
          </a:xfrm>
          <a:prstGeom prst="rect">
            <a:avLst/>
          </a:prstGeom>
          <a:noFill/>
        </p:spPr>
        <p:txBody>
          <a:bodyPr wrap="square">
            <a:spAutoFit/>
          </a:bodyPr>
          <a:p>
            <a:pPr>
              <a:lnSpc>
                <a:spcPct val="150000"/>
              </a:lnSpc>
            </a:pPr>
            <a:r>
              <a:rPr lang="en-US" dirty="0"/>
              <a:t>The existing system is a manual one. After studying the problems of the existing system, the following requirements have been identified. </a:t>
            </a:r>
            <a:endParaRPr lang="en-US" dirty="0" smtClean="0"/>
          </a:p>
          <a:p>
            <a:pPr marL="342900" indent="-342900">
              <a:lnSpc>
                <a:spcPct val="150000"/>
              </a:lnSpc>
              <a:buAutoNum type="arabicPeriod"/>
            </a:pPr>
            <a:r>
              <a:rPr lang="en-US" dirty="0" smtClean="0"/>
              <a:t>Develop </a:t>
            </a:r>
            <a:r>
              <a:rPr lang="en-US" dirty="0"/>
              <a:t>a new system that will reduce the manual effort of creating </a:t>
            </a:r>
            <a:r>
              <a:rPr lang="en-US" dirty="0" smtClean="0"/>
              <a:t>reports</a:t>
            </a:r>
            <a:endParaRPr lang="en-US" dirty="0"/>
          </a:p>
          <a:p>
            <a:pPr marL="342900" indent="-342900">
              <a:lnSpc>
                <a:spcPct val="150000"/>
              </a:lnSpc>
              <a:buAutoNum type="arabicPeriod"/>
            </a:pPr>
            <a:r>
              <a:rPr lang="en-US" dirty="0" smtClean="0"/>
              <a:t>Develop </a:t>
            </a:r>
            <a:r>
              <a:rPr lang="en-US" dirty="0"/>
              <a:t>a system that will built-up the database to facilitate future information and retrieval for analysis and other </a:t>
            </a:r>
            <a:r>
              <a:rPr lang="en-US" dirty="0" smtClean="0"/>
              <a:t>statements.</a:t>
            </a:r>
            <a:endParaRPr lang="en-US" dirty="0" smtClean="0"/>
          </a:p>
          <a:p>
            <a:pPr marL="342900" indent="-342900">
              <a:lnSpc>
                <a:spcPct val="150000"/>
              </a:lnSpc>
              <a:buAutoNum type="arabicPeriod"/>
            </a:pPr>
            <a:r>
              <a:rPr lang="en-US" dirty="0" smtClean="0"/>
              <a:t>Develop </a:t>
            </a:r>
            <a:r>
              <a:rPr lang="en-US" dirty="0"/>
              <a:t>a system that will automate the monitoring of any problem During Analysis. </a:t>
            </a:r>
            <a:endParaRPr lang="en-US" dirty="0" smtClean="0"/>
          </a:p>
          <a:p>
            <a:pPr marL="342900" indent="-342900">
              <a:lnSpc>
                <a:spcPct val="150000"/>
              </a:lnSpc>
              <a:buAutoNum type="arabicPeriod"/>
            </a:pPr>
            <a:r>
              <a:rPr lang="en-US" dirty="0" smtClean="0"/>
              <a:t>Develop </a:t>
            </a:r>
            <a:r>
              <a:rPr lang="en-US" dirty="0"/>
              <a:t>a system that has a flexible form design</a:t>
            </a:r>
            <a:r>
              <a:rPr lang="en-US" dirty="0" smtClean="0"/>
              <a:t>.</a:t>
            </a:r>
            <a:endParaRPr lang="en-US" dirty="0" smtClean="0"/>
          </a:p>
          <a:p>
            <a:pPr marL="342900" indent="-342900">
              <a:lnSpc>
                <a:spcPct val="150000"/>
              </a:lnSpc>
              <a:buAutoNum type="arabicPeriod"/>
            </a:pPr>
            <a:r>
              <a:rPr lang="en-US" dirty="0" smtClean="0"/>
              <a:t>The </a:t>
            </a:r>
            <a:r>
              <a:rPr lang="en-US" dirty="0"/>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dirty="0" smtClean="0"/>
              <a:t>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avLst/>
          </a:prstGeom>
          <a:noFill/>
        </p:spPr>
        <p:txBody>
          <a:bodyPr wrap="square">
            <a:spAutoFit/>
          </a:bodyPr>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29" name="Title 4"/>
          <p:cNvSpPr>
            <a:spLocks noGrp="1"/>
          </p:cNvSpPr>
          <p:nvPr>
            <p:ph type="title"/>
          </p:nvPr>
        </p:nvSpPr>
        <p:spPr>
          <a:xfrm>
            <a:off x="492236" y="783441"/>
            <a:ext cx="7551834" cy="3855270"/>
          </a:xfrm>
        </p:spPr>
        <p:txBody>
          <a:bodyPr/>
          <a:p>
            <a:r>
              <a:rPr lang="en-US" sz="1600" dirty="0"/>
              <a:t>The benefits of the “Designing Training Database &amp; Effectiveness” are as follows:- </a:t>
            </a:r>
            <a:br>
              <a:rPr lang="en-US" sz="1600" dirty="0" smtClean="0"/>
            </a:br>
            <a:br>
              <a:rPr lang="en-US" sz="1600" dirty="0" smtClean="0"/>
            </a:br>
            <a:r>
              <a:rPr lang="en-US" sz="1600" dirty="0" smtClean="0"/>
              <a:t>• </a:t>
            </a:r>
            <a:r>
              <a:rPr lang="en-US" sz="1600" dirty="0"/>
              <a:t>Quick and easy retrieval of </a:t>
            </a:r>
            <a:r>
              <a:rPr lang="en-US" sz="1600" dirty="0" smtClean="0"/>
              <a:t>information</a:t>
            </a:r>
            <a:br>
              <a:rPr lang="en-US" sz="1600" dirty="0" smtClean="0"/>
            </a:br>
            <a:br>
              <a:rPr lang="en-US" sz="1600" dirty="0" smtClean="0"/>
            </a:br>
            <a:r>
              <a:rPr lang="en-US" sz="1600" dirty="0" smtClean="0"/>
              <a:t> </a:t>
            </a:r>
            <a:r>
              <a:rPr lang="en-US" sz="1600" dirty="0"/>
              <a:t>• Low cost maintenance. </a:t>
            </a:r>
            <a:br>
              <a:rPr lang="en-US" sz="1600" dirty="0" smtClean="0"/>
            </a:br>
            <a:br>
              <a:rPr lang="en-US" sz="1600" dirty="0" smtClean="0"/>
            </a:br>
            <a:r>
              <a:rPr lang="en-US" sz="1600" dirty="0" smtClean="0"/>
              <a:t>• </a:t>
            </a:r>
            <a:r>
              <a:rPr lang="en-US" sz="1600" dirty="0"/>
              <a:t>The system is not person </a:t>
            </a:r>
            <a:r>
              <a:rPr lang="en-US" sz="1600" dirty="0" smtClean="0"/>
              <a:t>dependent.</a:t>
            </a:r>
            <a:br>
              <a:rPr lang="en-US" sz="1600" dirty="0" smtClean="0"/>
            </a:br>
            <a:r>
              <a:rPr lang="en-US" sz="1600" dirty="0" smtClean="0"/>
              <a:t> </a:t>
            </a:r>
            <a:br>
              <a:rPr lang="en-US" sz="1600" dirty="0" smtClean="0"/>
            </a:br>
            <a:r>
              <a:rPr lang="en-US" sz="1600" dirty="0" smtClean="0"/>
              <a:t>• </a:t>
            </a:r>
            <a:r>
              <a:rPr lang="en-US" sz="1600" dirty="0"/>
              <a:t>Knowledge of computer skill required is minimum</a:t>
            </a:r>
            <a:r>
              <a:rPr lang="en-US" sz="1600" dirty="0" smtClean="0"/>
              <a:t>.</a:t>
            </a:r>
            <a:br>
              <a:rPr lang="en-US" sz="1600" dirty="0" smtClean="0"/>
            </a:br>
            <a:br>
              <a:rPr lang="en-US" sz="1600" dirty="0" smtClean="0"/>
            </a:br>
            <a:r>
              <a:rPr lang="en-US" sz="1600" dirty="0" smtClean="0"/>
              <a:t> </a:t>
            </a:r>
            <a:r>
              <a:rPr lang="en-US" sz="1600" dirty="0"/>
              <a:t>• Use of this system will automate the </a:t>
            </a:r>
            <a:r>
              <a:rPr lang="en-US" sz="1600" dirty="0" smtClean="0"/>
              <a:t>function.</a:t>
            </a:r>
            <a:br>
              <a:rPr lang="en-US" sz="1600" dirty="0" smtClean="0"/>
            </a:br>
            <a:br>
              <a:rPr lang="en-US" sz="1600" dirty="0" smtClean="0"/>
            </a:br>
            <a:r>
              <a:rPr lang="en-US" sz="1600" dirty="0" smtClean="0"/>
              <a:t>• It will </a:t>
            </a:r>
            <a:r>
              <a:rPr lang="en-US" sz="1600" dirty="0"/>
              <a:t>also </a:t>
            </a:r>
            <a:r>
              <a:rPr lang="en-US" sz="1600" dirty="0" smtClean="0"/>
              <a:t>lead this </a:t>
            </a:r>
            <a:r>
              <a:rPr lang="en-US" sz="1600" dirty="0"/>
              <a:t>system </a:t>
            </a:r>
            <a:r>
              <a:rPr lang="en-US" sz="1600" dirty="0" smtClean="0"/>
              <a:t>to improve </a:t>
            </a:r>
            <a:r>
              <a:rPr lang="en-US" sz="1600" dirty="0"/>
              <a:t>the </a:t>
            </a:r>
            <a:r>
              <a:rPr lang="en-US" sz="1600" dirty="0" smtClean="0"/>
              <a:t>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avLst/>
          </a:prstGeom>
          <a:noFill/>
        </p:spPr>
        <p:txBody>
          <a:bodyPr wrap="square">
            <a:spAutoFit/>
          </a:bodyPr>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32" name="Title 4"/>
          <p:cNvSpPr>
            <a:spLocks noGrp="1"/>
          </p:cNvSpPr>
          <p:nvPr>
            <p:ph type="title"/>
          </p:nvPr>
        </p:nvSpPr>
        <p:spPr>
          <a:xfrm>
            <a:off x="490249" y="682486"/>
            <a:ext cx="7666335" cy="3858463"/>
          </a:xfrm>
        </p:spPr>
        <p:txBody>
          <a:bodyPr/>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097158" name="Picture 8"/>
          <p:cNvPicPr>
            <a:picLocks noChangeAspect="1"/>
          </p:cNvPicPr>
          <p:nvPr/>
        </p:nvPicPr>
        <p:blipFill>
          <a:blip r:embed="rId6"/>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7"/>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p>
            <a:pPr algn="ctr"/>
            <a:r>
              <a:rPr lang="en-US"/>
              <a:t>Front-end</a:t>
            </a:r>
            <a:endParaRPr lang="en-US"/>
          </a:p>
        </p:txBody>
      </p:sp>
      <p:sp>
        <p:nvSpPr>
          <p:cNvPr id="1048636" name="TextBox 12"/>
          <p:cNvSpPr txBox="1"/>
          <p:nvPr/>
        </p:nvSpPr>
        <p:spPr>
          <a:xfrm>
            <a:off x="4865736" y="1287522"/>
            <a:ext cx="3580969" cy="307777"/>
          </a:xfrm>
          <a:prstGeom prst="rect">
            <a:avLst/>
          </a:prstGeom>
          <a:noFill/>
        </p:spPr>
        <p:txBody>
          <a:bodyPr wrap="square" rtlCol="0">
            <a:spAutoFit/>
          </a:bodyPr>
          <a:p>
            <a:pPr algn="ctr"/>
            <a:r>
              <a:rPr lang="en-US"/>
              <a:t>Back-end</a:t>
            </a:r>
            <a:endParaRPr lang="en-US"/>
          </a:p>
        </p:txBody>
      </p:sp>
      <p:cxnSp>
        <p:nvCxnSpPr>
          <p:cNvPr id="314573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8496</Words>
  <Application>WPS Presentation</Application>
  <PresentationFormat/>
  <Paragraphs>91</Paragraphs>
  <Slides>18</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3"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JASHWA</cp:lastModifiedBy>
  <cp:revision>1</cp:revision>
  <dcterms:created xsi:type="dcterms:W3CDTF">2024-04-12T08:38:00Z</dcterms:created>
  <dcterms:modified xsi:type="dcterms:W3CDTF">2024-04-12T08:38:01Z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0294f9699e704853b2b1433f100dea21</vt:lpwstr>
  </property>
  <property fmtid="{D5CDD505-2E9C-101B-9397-08002B2CF9AE}" pid="4" name="KSOProductBuildVer">
    <vt:lpwstr>1033-11.2.0.11537</vt:lpwstr>
  </property>
</Properties>
</file>