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12192000" cy="6858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6" roundtripDataSignature="AMtx7misJpQffTiEsKgNWELAg6K1VyEy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6C14C3-3613-4ED2-B249-E03DDE2C11A2}">
  <a:tblStyle styleId="{946C14C3-3613-4ED2-B249-E03DDE2C11A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7"/>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2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2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6"/>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6"/>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1306737" y="-4"/>
            <a:ext cx="10938300" cy="9978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66" name="Google Shape;66;p1"/>
          <p:cNvSpPr txBox="1"/>
          <p:nvPr/>
        </p:nvSpPr>
        <p:spPr>
          <a:xfrm>
            <a:off x="876292" y="3435625"/>
            <a:ext cx="960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R.priyadharshini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NO:312211738 (NM ID: 5AF5B0CF884C71694064EAF80B3FA156)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Department Of Commerce General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Thiruthangal Nadar college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4" name="Google Shape;194;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5" name="Google Shape;195;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6" name="Google Shape;196;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IN"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7" name="Google Shape;197;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0"/>
          <p:cNvSpPr txBox="1"/>
          <p:nvPr/>
        </p:nvSpPr>
        <p:spPr>
          <a:xfrm>
            <a:off x="228600" y="1447800"/>
            <a:ext cx="10959300" cy="53451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Data set collection.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1" i="0" lang="en-IN" sz="2800" u="none" cap="none" strike="noStrike">
                <a:solidFill>
                  <a:schemeClr val="dk1"/>
                </a:solidFill>
                <a:latin typeface="Times New Roman"/>
                <a:ea typeface="Times New Roman"/>
                <a:cs typeface="Times New Roman"/>
                <a:sym typeface="Times New Roman"/>
              </a:rPr>
              <a:t>Data preparation: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Times New Roman"/>
                <a:ea typeface="Times New Roman"/>
                <a:cs typeface="Times New Roman"/>
                <a:sym typeface="Times New Roman"/>
              </a:rPr>
              <a:t>                     </a:t>
            </a:r>
            <a:r>
              <a:rPr b="0" i="0" lang="en-IN" sz="2800" u="none" cap="none" strike="noStrike">
                <a:solidFill>
                  <a:schemeClr val="dk1"/>
                </a:solidFill>
                <a:latin typeface="Times New Roman"/>
                <a:ea typeface="Times New Roman"/>
                <a:cs typeface="Times New Roman"/>
                <a:sym typeface="Times New Roman"/>
              </a:rPr>
              <a:t>            Filtering.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1" i="0" lang="en-IN" sz="2800" u="none" cap="none" strike="noStrike">
                <a:solidFill>
                  <a:schemeClr val="dk1"/>
                </a:solidFill>
                <a:latin typeface="Times New Roman"/>
                <a:ea typeface="Times New Roman"/>
                <a:cs typeface="Times New Roman"/>
                <a:sym typeface="Times New Roman"/>
              </a:rPr>
              <a:t>Headline</a:t>
            </a:r>
            <a:r>
              <a:rPr b="0" i="0" lang="en-IN" sz="2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First name, last name, employee I’d,  Start data</a:t>
            </a:r>
            <a:r>
              <a:rPr lang="en-IN"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exit data, employee status, current employee rating.</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Summarization of employees performance based on rating,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Gender.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Data visualisation used bar chart.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It is highlighted in red colour.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We are using times roman font.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nvSpPr>
        <p:spPr>
          <a:xfrm>
            <a:off x="457200" y="381000"/>
            <a:ext cx="7499297" cy="310854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We have shown the employee rating as follows: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Yellow-2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Blue-3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Orange-4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Green-5</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It is the highest rating is 5 in excel.</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Noto Sans Symbols"/>
              <a:buChar char="❖"/>
            </a:pPr>
            <a:r>
              <a:rPr b="0" i="0" lang="en-IN" sz="2800" u="none" cap="none" strike="noStrike">
                <a:solidFill>
                  <a:schemeClr val="dk1"/>
                </a:solidFill>
                <a:latin typeface="Times New Roman"/>
                <a:ea typeface="Times New Roman"/>
                <a:cs typeface="Times New Roman"/>
                <a:sym typeface="Times New Roman"/>
              </a:rPr>
              <a:t>We are also attached the bar chart in excel.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1" name="Google Shape;211;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2" name="Google Shape;212;p12"/>
          <p:cNvSpPr txBox="1"/>
          <p:nvPr>
            <p:ph type="title"/>
          </p:nvPr>
        </p:nvSpPr>
        <p:spPr>
          <a:xfrm>
            <a:off x="755322" y="385446"/>
            <a:ext cx="34194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RESULTS</a:t>
            </a:r>
            <a:endParaRPr/>
          </a:p>
        </p:txBody>
      </p:sp>
      <p:sp>
        <p:nvSpPr>
          <p:cNvPr id="213" name="Google Shape;213;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14" name="Google Shape;214;p12"/>
          <p:cNvPicPr preferRelativeResize="0"/>
          <p:nvPr/>
        </p:nvPicPr>
        <p:blipFill rotWithShape="1">
          <a:blip r:embed="rId4">
            <a:alphaModFix/>
          </a:blip>
          <a:srcRect b="0" l="0" r="0" t="0"/>
          <a:stretch/>
        </p:blipFill>
        <p:spPr>
          <a:xfrm>
            <a:off x="1295400" y="1371599"/>
            <a:ext cx="7029450" cy="52935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3050458" y="3251708"/>
            <a:ext cx="61009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220" name="Google Shape;220;p13"/>
          <p:cNvGraphicFramePr/>
          <p:nvPr/>
        </p:nvGraphicFramePr>
        <p:xfrm>
          <a:off x="1371600" y="1295400"/>
          <a:ext cx="3000000" cy="3000000"/>
        </p:xfrm>
        <a:graphic>
          <a:graphicData uri="http://schemas.openxmlformats.org/drawingml/2006/table">
            <a:tbl>
              <a:tblPr>
                <a:noFill/>
                <a:tableStyleId>{946C14C3-3613-4ED2-B249-E03DDE2C11A2}</a:tableStyleId>
              </a:tblPr>
              <a:tblGrid>
                <a:gridCol w="2963725"/>
                <a:gridCol w="1630050"/>
                <a:gridCol w="685350"/>
                <a:gridCol w="685350"/>
                <a:gridCol w="685350"/>
                <a:gridCol w="1129925"/>
              </a:tblGrid>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Gender</a:t>
                      </a:r>
                      <a:endParaRPr b="0"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(All)</a:t>
                      </a:r>
                      <a:endParaRPr b="0"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Sum of current employee rating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Column Labels</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Qtr1</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Qtr2</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Qtr3</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Qtr4</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Grand Total</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Row Labels</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2018</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6</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10</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2019</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7</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6</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3</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16</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2020</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7</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2021</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4</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2</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16</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2022</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9</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14</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t>2023</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3</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t>8</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lnSpc>
                          <a:spcPct val="100000"/>
                        </a:lnSpc>
                        <a:spcBef>
                          <a:spcPts val="0"/>
                        </a:spcBef>
                        <a:spcAft>
                          <a:spcPts val="0"/>
                        </a:spcAft>
                        <a:buClr>
                          <a:srgbClr val="000000"/>
                        </a:buClr>
                        <a:buSzPts val="1000"/>
                        <a:buFont typeface="Arial"/>
                        <a:buNone/>
                      </a:pPr>
                      <a:r>
                        <a:rPr lang="en-IN" sz="1000" u="none" cap="none" strike="noStrike">
                          <a:highlight>
                            <a:srgbClr val="D9E7FD"/>
                          </a:highlight>
                        </a:rPr>
                        <a:t>Grand Total</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7FD"/>
                          </a:highlight>
                        </a:rPr>
                        <a:t>17</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7FD"/>
                          </a:highlight>
                        </a:rPr>
                        <a:t>21</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7FD"/>
                          </a:highlight>
                        </a:rPr>
                        <a:t>19</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7FD"/>
                          </a:highlight>
                        </a:rPr>
                        <a:t>14</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000"/>
                        <a:buFont typeface="Arial"/>
                        <a:buNone/>
                      </a:pPr>
                      <a:r>
                        <a:rPr lang="en-IN" sz="1000" u="none" cap="none" strike="noStrike">
                          <a:highlight>
                            <a:srgbClr val="D9E7FD"/>
                          </a:highlight>
                        </a:rPr>
                        <a:t>71</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4"/>
          <p:cNvPicPr preferRelativeResize="0"/>
          <p:nvPr/>
        </p:nvPicPr>
        <p:blipFill rotWithShape="1">
          <a:blip r:embed="rId3">
            <a:alphaModFix/>
          </a:blip>
          <a:srcRect b="0" l="0" r="0" t="0"/>
          <a:stretch/>
        </p:blipFill>
        <p:spPr>
          <a:xfrm>
            <a:off x="838200" y="457200"/>
            <a:ext cx="766953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1" name="Google Shape;231;p15"/>
          <p:cNvSpPr txBox="1"/>
          <p:nvPr/>
        </p:nvSpPr>
        <p:spPr>
          <a:xfrm>
            <a:off x="755332" y="1819020"/>
            <a:ext cx="8465574"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Calibri"/>
                <a:ea typeface="Calibri"/>
                <a:cs typeface="Calibri"/>
                <a:sym typeface="Calibri"/>
              </a:rPr>
              <a:t>                     </a:t>
            </a:r>
            <a:r>
              <a:rPr b="0" i="0" lang="en-IN" sz="2400" u="none" cap="none" strike="noStrike">
                <a:solidFill>
                  <a:schemeClr val="dk1"/>
                </a:solidFill>
                <a:latin typeface="Calibri"/>
                <a:ea typeface="Calibri"/>
                <a:cs typeface="Calibri"/>
                <a:sym typeface="Calibri"/>
              </a:rPr>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91" name="Google Shape;91;p2"/>
          <p:cNvSpPr txBox="1"/>
          <p:nvPr/>
        </p:nvSpPr>
        <p:spPr>
          <a:xfrm>
            <a:off x="1217522" y="2123271"/>
            <a:ext cx="8593228"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rgbClr val="0F0F0F"/>
                </a:solidFill>
                <a:latin typeface="Times New Roman"/>
                <a:ea typeface="Times New Roman"/>
                <a:cs typeface="Times New Roman"/>
                <a:sym typeface="Times New Roman"/>
              </a:rPr>
              <a:t>Salary And Compensation Analysis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rgbClr val="0F0F0F"/>
                </a:solidFill>
                <a:latin typeface="Times New Roman"/>
                <a:ea typeface="Times New Roman"/>
                <a:cs typeface="Times New Roman"/>
                <a:sym typeface="Times New Roman"/>
              </a:rPr>
              <a:t>Through Excel Data Modeling</a:t>
            </a:r>
            <a:endParaRPr b="0" i="0" sz="40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IN"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txBox="1"/>
          <p:nvPr>
            <p:ph type="title"/>
          </p:nvPr>
        </p:nvSpPr>
        <p:spPr>
          <a:xfrm>
            <a:off x="834076" y="575050"/>
            <a:ext cx="6610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31" name="Google Shape;131;p4"/>
          <p:cNvSpPr txBox="1"/>
          <p:nvPr/>
        </p:nvSpPr>
        <p:spPr>
          <a:xfrm>
            <a:off x="914400" y="2019300"/>
            <a:ext cx="7782900" cy="4031873"/>
          </a:xfrm>
          <a:prstGeom prst="rect">
            <a:avLst/>
          </a:prstGeom>
          <a:noFill/>
          <a:ln>
            <a:noFill/>
          </a:ln>
        </p:spPr>
        <p:txBody>
          <a:bodyPr anchorCtr="0" anchor="t" bIns="45700" lIns="91425" spcFirstLastPara="1" rIns="91425" wrap="square" tIns="45700">
            <a:sp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b="0" i="0" lang="en-IN" sz="2800" u="none" cap="none" strike="noStrike">
                <a:solidFill>
                  <a:schemeClr val="dk1"/>
                </a:solidFill>
                <a:latin typeface="Times New Roman"/>
                <a:ea typeface="Times New Roman"/>
                <a:cs typeface="Times New Roman"/>
                <a:sym typeface="Times New Roman"/>
              </a:rPr>
              <a:t>Analyze current salary and compensation data 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Identify areas for improvement.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2. Develop a data-driven approach to optimize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Optimize compensation packages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3. Ensure equity , competitiveness , and alignment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With industry standards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44" name="Google Shape;144;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IN"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 name="Google Shape;145;p5"/>
          <p:cNvSpPr txBox="1"/>
          <p:nvPr/>
        </p:nvSpPr>
        <p:spPr>
          <a:xfrm>
            <a:off x="622780" y="1857375"/>
            <a:ext cx="9640203" cy="40318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                   In today’s competitive job market , understanding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Optimizing salary and compensation structures is crucial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for businesses to attract and retain top talent .This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Project aims to develop a comprehensive excel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Model to analyse and visualize salary and compensation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Data , enabling organization organization to make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Informed decisions about their compensation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Strategies.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IN" sz="3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56" name="Google Shape;156;p6"/>
          <p:cNvSpPr txBox="1"/>
          <p:nvPr/>
        </p:nvSpPr>
        <p:spPr>
          <a:xfrm>
            <a:off x="699452" y="2019300"/>
            <a:ext cx="2627642" cy="243143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Manager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Administrations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Hierarchy</a:t>
            </a:r>
            <a:endParaRPr b="0" i="0" sz="1400" u="none" cap="none" strike="noStrike">
              <a:solidFill>
                <a:srgbClr val="000000"/>
              </a:solidFill>
              <a:latin typeface="Arial"/>
              <a:ea typeface="Arial"/>
              <a:cs typeface="Arial"/>
              <a:sym typeface="Arial"/>
            </a:endParaRPr>
          </a:p>
          <a:p>
            <a:pPr indent="-254000" lvl="0" marL="4572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157" name="Google Shape;157;p6"/>
          <p:cNvPicPr preferRelativeResize="0"/>
          <p:nvPr/>
        </p:nvPicPr>
        <p:blipFill rotWithShape="1">
          <a:blip r:embed="rId4">
            <a:alphaModFix/>
          </a:blip>
          <a:srcRect b="0" l="0" r="0" t="0"/>
          <a:stretch/>
        </p:blipFill>
        <p:spPr>
          <a:xfrm>
            <a:off x="4495800" y="1685618"/>
            <a:ext cx="4114800" cy="325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IN" sz="3600"/>
              <a:t>OUR SOLUTION AND ITS VALUE PROPOSITION</a:t>
            </a:r>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169" name="Google Shape;169;p7"/>
          <p:cNvSpPr txBox="1"/>
          <p:nvPr/>
        </p:nvSpPr>
        <p:spPr>
          <a:xfrm>
            <a:off x="3045542" y="2247142"/>
            <a:ext cx="6100916"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Calibri"/>
                <a:ea typeface="Calibri"/>
                <a:cs typeface="Calibri"/>
                <a:sym typeface="Calibri"/>
              </a:rPr>
              <a:t>Filtering - Remove missing values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Calibri"/>
                <a:ea typeface="Calibri"/>
                <a:cs typeface="Calibri"/>
                <a:sym typeface="Calibri"/>
              </a:rPr>
              <a:t>Conditional formatting – Blanks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Calibri"/>
                <a:ea typeface="Calibri"/>
                <a:cs typeface="Calibri"/>
                <a:sym typeface="Calibri"/>
              </a:rPr>
              <a:t>Pivot table - summary of credit rating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Calibri"/>
                <a:ea typeface="Calibri"/>
                <a:cs typeface="Calibri"/>
                <a:sym typeface="Calibri"/>
              </a:rPr>
              <a:t>Formulas - IFS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Calibri"/>
                <a:ea typeface="Calibri"/>
                <a:cs typeface="Calibri"/>
                <a:sym typeface="Calibri"/>
              </a:rPr>
              <a:t>Graphs - Final report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IN"/>
              <a:t>Dataset Description</a:t>
            </a:r>
            <a:endParaRPr/>
          </a:p>
        </p:txBody>
      </p:sp>
      <p:sp>
        <p:nvSpPr>
          <p:cNvPr id="175" name="Google Shape;175;p8"/>
          <p:cNvSpPr txBox="1"/>
          <p:nvPr/>
        </p:nvSpPr>
        <p:spPr>
          <a:xfrm>
            <a:off x="635680" y="1298252"/>
            <a:ext cx="8985079"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Employee ID: </a:t>
            </a:r>
            <a:r>
              <a:rPr b="0" i="0" lang="en-IN" sz="2400" u="none" cap="none" strike="noStrike">
                <a:solidFill>
                  <a:schemeClr val="dk1"/>
                </a:solidFill>
                <a:latin typeface="Times New Roman"/>
                <a:ea typeface="Times New Roman"/>
                <a:cs typeface="Times New Roman"/>
                <a:sym typeface="Times New Roman"/>
              </a:rPr>
              <a:t>Unique identifier for each employee in the organization.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First Name: </a:t>
            </a:r>
            <a:r>
              <a:rPr b="0" i="0" lang="en-IN" sz="2400" u="none" cap="none" strike="noStrike">
                <a:solidFill>
                  <a:schemeClr val="dk1"/>
                </a:solidFill>
                <a:latin typeface="Times New Roman"/>
                <a:ea typeface="Times New Roman"/>
                <a:cs typeface="Times New Roman"/>
                <a:sym typeface="Times New Roman"/>
              </a:rPr>
              <a:t>The first name of the employee.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Last Name:</a:t>
            </a:r>
            <a:r>
              <a:rPr b="0" i="0" lang="en-IN" sz="2400" u="none" cap="none" strike="noStrike">
                <a:solidFill>
                  <a:schemeClr val="dk1"/>
                </a:solidFill>
                <a:latin typeface="Times New Roman"/>
                <a:ea typeface="Times New Roman"/>
                <a:cs typeface="Times New Roman"/>
                <a:sym typeface="Times New Roman"/>
              </a:rPr>
              <a:t> The last of the employee.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Current employee rating:</a:t>
            </a:r>
            <a:r>
              <a:rPr b="0" i="0" lang="en-IN" sz="2400" u="none" cap="none" strike="noStrike">
                <a:solidFill>
                  <a:schemeClr val="dk1"/>
                </a:solidFill>
                <a:latin typeface="Times New Roman"/>
                <a:ea typeface="Times New Roman"/>
                <a:cs typeface="Times New Roman"/>
                <a:sym typeface="Times New Roman"/>
              </a:rPr>
              <a:t> The current rating or evaluation of the employee‘s overall performance.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Gender:</a:t>
            </a:r>
            <a:r>
              <a:rPr b="0" i="0" lang="en-IN" sz="2400" u="none" cap="none" strike="noStrike">
                <a:solidFill>
                  <a:schemeClr val="dk1"/>
                </a:solidFill>
                <a:latin typeface="Times New Roman"/>
                <a:ea typeface="Times New Roman"/>
                <a:cs typeface="Times New Roman"/>
                <a:sym typeface="Times New Roman"/>
              </a:rPr>
              <a:t> A code representing the gender of a employee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Job function:</a:t>
            </a:r>
            <a:r>
              <a:rPr b="0" i="0" lang="en-IN" sz="2400" u="none" cap="none" strike="noStrike">
                <a:solidFill>
                  <a:schemeClr val="dk1"/>
                </a:solidFill>
                <a:latin typeface="Times New Roman"/>
                <a:ea typeface="Times New Roman"/>
                <a:cs typeface="Times New Roman"/>
                <a:sym typeface="Times New Roman"/>
              </a:rPr>
              <a:t> A brief description of the employee‘s performance level.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Start date: </a:t>
            </a:r>
            <a:r>
              <a:rPr b="0" i="0" lang="en-IN" sz="2400" u="none" cap="none" strike="noStrike">
                <a:solidFill>
                  <a:schemeClr val="dk1"/>
                </a:solidFill>
                <a:latin typeface="Times New Roman"/>
                <a:ea typeface="Times New Roman"/>
                <a:cs typeface="Times New Roman"/>
                <a:sym typeface="Times New Roman"/>
              </a:rPr>
              <a:t>The employee joined date.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Exit date: </a:t>
            </a:r>
            <a:r>
              <a:rPr b="0" i="0" lang="en-IN" sz="2400" u="none" cap="none" strike="noStrike">
                <a:solidFill>
                  <a:schemeClr val="dk1"/>
                </a:solidFill>
                <a:latin typeface="Times New Roman"/>
                <a:ea typeface="Times New Roman"/>
                <a:cs typeface="Times New Roman"/>
                <a:sym typeface="Times New Roman"/>
              </a:rPr>
              <a:t>The employee leaves an organization date.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Employee type:</a:t>
            </a:r>
            <a:r>
              <a:rPr b="0" i="0" lang="en-IN" sz="2400" u="none" cap="none" strike="noStrike">
                <a:solidFill>
                  <a:schemeClr val="dk1"/>
                </a:solidFill>
                <a:latin typeface="Times New Roman"/>
                <a:ea typeface="Times New Roman"/>
                <a:cs typeface="Times New Roman"/>
                <a:sym typeface="Times New Roman"/>
              </a:rPr>
              <a:t> The different type of employees that an organization may contract, full time and part time.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Employee status: </a:t>
            </a:r>
            <a:r>
              <a:rPr b="0" i="0" lang="en-IN" sz="2400" u="none" cap="none" strike="noStrike">
                <a:solidFill>
                  <a:schemeClr val="dk1"/>
                </a:solidFill>
                <a:latin typeface="Times New Roman"/>
                <a:ea typeface="Times New Roman"/>
                <a:cs typeface="Times New Roman"/>
                <a:sym typeface="Times New Roman"/>
              </a:rPr>
              <a:t>The legal relationship between and employee and their employer.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IN" sz="1100" u="none" cap="none" strike="noStrike">
                <a:solidFill>
                  <a:srgbClr val="2D83C3"/>
                </a:solidFill>
                <a:latin typeface="Trebuchet MS"/>
                <a:ea typeface="Trebuchet MS"/>
                <a:cs typeface="Trebuchet MS"/>
                <a:sym typeface="Trebuchet MS"/>
              </a:rPr>
              <a:t>3/21/2024  </a:t>
            </a:r>
            <a:r>
              <a:rPr b="1" i="0" lang="en-IN"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IN" sz="4250"/>
              <a:t>THE "WOW" IN OUR SOLUTION</a:t>
            </a:r>
            <a:endParaRPr sz="4250"/>
          </a:p>
        </p:txBody>
      </p:sp>
      <p:sp>
        <p:nvSpPr>
          <p:cNvPr id="185" name="Google Shape;185;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IN"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6" name="Google Shape;186;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7" name="Google Shape;187;p9"/>
          <p:cNvSpPr txBox="1"/>
          <p:nvPr/>
        </p:nvSpPr>
        <p:spPr>
          <a:xfrm>
            <a:off x="739775" y="2154648"/>
            <a:ext cx="509195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Times New Roman"/>
                <a:ea typeface="Times New Roman"/>
                <a:cs typeface="Times New Roman"/>
                <a:sym typeface="Times New Roman"/>
              </a:rPr>
              <a:t>            In the credit rating project in a company   there is a 5 employees out of 20 employees having a 5 out of 5 rating this is the wow factor in this project because many talented employees are working in the company</a:t>
            </a:r>
            <a:endParaRPr b="0" i="0" sz="1400" u="none" cap="none" strike="noStrike">
              <a:solidFill>
                <a:srgbClr val="000000"/>
              </a:solidFill>
              <a:latin typeface="Arial"/>
              <a:ea typeface="Arial"/>
              <a:cs typeface="Arial"/>
              <a:sym typeface="Arial"/>
            </a:endParaRPr>
          </a:p>
        </p:txBody>
      </p:sp>
      <p:pic>
        <p:nvPicPr>
          <p:cNvPr id="188" name="Google Shape;188;p9"/>
          <p:cNvPicPr preferRelativeResize="0"/>
          <p:nvPr/>
        </p:nvPicPr>
        <p:blipFill rotWithShape="1">
          <a:blip r:embed="rId3">
            <a:alphaModFix/>
          </a:blip>
          <a:srcRect b="0" l="0" r="0" t="0"/>
          <a:stretch/>
        </p:blipFill>
        <p:spPr>
          <a:xfrm>
            <a:off x="6134859" y="1880113"/>
            <a:ext cx="3218691" cy="3097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