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</p:sldMasterIdLst>
  <p:sldIdLst>
    <p:sldId id="256" r:id="rId2"/>
    <p:sldId id="257" r:id="rId3"/>
    <p:sldId id="270" r:id="rId4"/>
    <p:sldId id="259" r:id="rId5"/>
    <p:sldId id="261" r:id="rId6"/>
    <p:sldId id="271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0713B0-F036-4C77-94E1-93EF0B107D11}" v="18" dt="2024-08-30T15:45:30.3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6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6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PIE 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Sheet1!$C$1</c:f>
              <c:strCache>
                <c:ptCount val="1"/>
                <c:pt idx="0">
                  <c:v>Engagement Score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E41-411A-B85C-B342C293276F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E41-411A-B85C-B342C293276F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E41-411A-B85C-B342C293276F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E41-411A-B85C-B342C293276F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E41-411A-B85C-B342C293276F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E41-411A-B85C-B342C293276F}"/>
              </c:ext>
            </c:extLst>
          </c:dPt>
          <c:dPt>
            <c:idx val="6"/>
            <c:bubble3D val="0"/>
            <c:spPr>
              <a:gradFill>
                <a:gsLst>
                  <a:gs pos="100000">
                    <a:schemeClr val="accent1">
                      <a:lumMod val="6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FE41-411A-B85C-B342C293276F}"/>
              </c:ext>
            </c:extLst>
          </c:dPt>
          <c:dPt>
            <c:idx val="7"/>
            <c:bubble3D val="0"/>
            <c:spPr>
              <a:gradFill>
                <a:gsLst>
                  <a:gs pos="100000">
                    <a:schemeClr val="accent2">
                      <a:lumMod val="6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FE41-411A-B85C-B342C293276F}"/>
              </c:ext>
            </c:extLst>
          </c:dPt>
          <c:dPt>
            <c:idx val="8"/>
            <c:bubble3D val="0"/>
            <c:spPr>
              <a:gradFill>
                <a:gsLst>
                  <a:gs pos="100000">
                    <a:schemeClr val="accent3">
                      <a:lumMod val="6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FE41-411A-B85C-B342C293276F}"/>
              </c:ext>
            </c:extLst>
          </c:dPt>
          <c:dPt>
            <c:idx val="9"/>
            <c:bubble3D val="0"/>
            <c:spPr>
              <a:gradFill>
                <a:gsLst>
                  <a:gs pos="100000">
                    <a:schemeClr val="accent4">
                      <a:lumMod val="6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FE41-411A-B85C-B342C293276F}"/>
              </c:ext>
            </c:extLst>
          </c:dPt>
          <c:dPt>
            <c:idx val="10"/>
            <c:bubble3D val="0"/>
            <c:spPr>
              <a:gradFill>
                <a:gsLst>
                  <a:gs pos="100000">
                    <a:schemeClr val="accent5">
                      <a:lumMod val="60000"/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FE41-411A-B85C-B342C293276F}"/>
              </c:ext>
            </c:extLst>
          </c:dPt>
          <c:dPt>
            <c:idx val="11"/>
            <c:bubble3D val="0"/>
            <c:spPr>
              <a:gradFill>
                <a:gsLst>
                  <a:gs pos="100000">
                    <a:schemeClr val="accent6">
                      <a:lumMod val="60000"/>
                      <a:lumMod val="60000"/>
                      <a:lumOff val="40000"/>
                    </a:schemeClr>
                  </a:gs>
                  <a:gs pos="0">
                    <a:schemeClr val="accent6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FE41-411A-B85C-B342C293276F}"/>
              </c:ext>
            </c:extLst>
          </c:dPt>
          <c:dPt>
            <c:idx val="12"/>
            <c:bubble3D val="0"/>
            <c:spPr>
              <a:gradFill>
                <a:gsLst>
                  <a:gs pos="100000">
                    <a:schemeClr val="accent1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FE41-411A-B85C-B342C293276F}"/>
              </c:ext>
            </c:extLst>
          </c:dPt>
          <c:dPt>
            <c:idx val="13"/>
            <c:bubble3D val="0"/>
            <c:spPr>
              <a:gradFill>
                <a:gsLst>
                  <a:gs pos="100000">
                    <a:schemeClr val="accent2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FE41-411A-B85C-B342C293276F}"/>
              </c:ext>
            </c:extLst>
          </c:dPt>
          <c:dPt>
            <c:idx val="14"/>
            <c:bubble3D val="0"/>
            <c:spPr>
              <a:gradFill>
                <a:gsLst>
                  <a:gs pos="100000">
                    <a:schemeClr val="accent3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3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FE41-411A-B85C-B342C293276F}"/>
              </c:ext>
            </c:extLst>
          </c:dPt>
          <c:dPt>
            <c:idx val="15"/>
            <c:bubble3D val="0"/>
            <c:spPr>
              <a:gradFill>
                <a:gsLst>
                  <a:gs pos="100000">
                    <a:schemeClr val="accent4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4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FE41-411A-B85C-B342C293276F}"/>
              </c:ext>
            </c:extLst>
          </c:dPt>
          <c:dPt>
            <c:idx val="16"/>
            <c:bubble3D val="0"/>
            <c:spPr>
              <a:gradFill>
                <a:gsLst>
                  <a:gs pos="100000">
                    <a:schemeClr val="accent5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5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FE41-411A-B85C-B342C293276F}"/>
              </c:ext>
            </c:extLst>
          </c:dPt>
          <c:dPt>
            <c:idx val="17"/>
            <c:bubble3D val="0"/>
            <c:spPr>
              <a:gradFill>
                <a:gsLst>
                  <a:gs pos="100000">
                    <a:schemeClr val="accent6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6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FE41-411A-B85C-B342C293276F}"/>
              </c:ext>
            </c:extLst>
          </c:dPt>
          <c:dPt>
            <c:idx val="18"/>
            <c:bubble3D val="0"/>
            <c:spPr>
              <a:gradFill>
                <a:gsLst>
                  <a:gs pos="100000">
                    <a:schemeClr val="accent1">
                      <a:lumMod val="8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FE41-411A-B85C-B342C293276F}"/>
              </c:ext>
            </c:extLst>
          </c:dPt>
          <c:dPt>
            <c:idx val="19"/>
            <c:bubble3D val="0"/>
            <c:spPr>
              <a:gradFill>
                <a:gsLst>
                  <a:gs pos="100000">
                    <a:schemeClr val="accent2">
                      <a:lumMod val="8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FE41-411A-B85C-B342C293276F}"/>
              </c:ext>
            </c:extLst>
          </c:dPt>
          <c:dPt>
            <c:idx val="20"/>
            <c:bubble3D val="0"/>
            <c:spPr>
              <a:gradFill>
                <a:gsLst>
                  <a:gs pos="100000">
                    <a:schemeClr val="accent3">
                      <a:lumMod val="80000"/>
                      <a:lumMod val="60000"/>
                      <a:lumOff val="40000"/>
                    </a:schemeClr>
                  </a:gs>
                  <a:gs pos="0">
                    <a:schemeClr val="accent3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9-FE41-411A-B85C-B342C293276F}"/>
              </c:ext>
            </c:extLst>
          </c:dPt>
          <c:cat>
            <c:multiLvlStrRef>
              <c:f>Sheet1!$A$2:$B$22</c:f>
              <c:multiLvlStrCache>
                <c:ptCount val="21"/>
                <c:lvl>
                  <c:pt idx="0">
                    <c:v>10-10-2022</c:v>
                  </c:pt>
                  <c:pt idx="1">
                    <c:v>03-08-2023</c:v>
                  </c:pt>
                  <c:pt idx="2">
                    <c:v>03-01-2023</c:v>
                  </c:pt>
                  <c:pt idx="3">
                    <c:v>30-07-2023</c:v>
                  </c:pt>
                  <c:pt idx="4">
                    <c:v>19-06-2023</c:v>
                  </c:pt>
                  <c:pt idx="5">
                    <c:v>03-05-2023</c:v>
                  </c:pt>
                  <c:pt idx="6">
                    <c:v>18-07-2023</c:v>
                  </c:pt>
                  <c:pt idx="7">
                    <c:v>21-06-2023</c:v>
                  </c:pt>
                  <c:pt idx="8">
                    <c:v>06-06-2023</c:v>
                  </c:pt>
                  <c:pt idx="9">
                    <c:v>15-09-2022</c:v>
                  </c:pt>
                  <c:pt idx="10">
                    <c:v>08-12-2022</c:v>
                  </c:pt>
                  <c:pt idx="11">
                    <c:v>13-01-2023</c:v>
                  </c:pt>
                  <c:pt idx="12">
                    <c:v>13-12-2022</c:v>
                  </c:pt>
                  <c:pt idx="13">
                    <c:v>28-06-2023</c:v>
                  </c:pt>
                  <c:pt idx="14">
                    <c:v>11-07-2023</c:v>
                  </c:pt>
                  <c:pt idx="15">
                    <c:v>09-12-2022</c:v>
                  </c:pt>
                  <c:pt idx="16">
                    <c:v>16-07-2023</c:v>
                  </c:pt>
                  <c:pt idx="17">
                    <c:v>21-06-2023</c:v>
                  </c:pt>
                  <c:pt idx="18">
                    <c:v>21-06-2023</c:v>
                  </c:pt>
                  <c:pt idx="19">
                    <c:v>01-08-2023</c:v>
                  </c:pt>
                  <c:pt idx="20">
                    <c:v>09-03-2023</c:v>
                  </c:pt>
                </c:lvl>
                <c:lvl>
                  <c:pt idx="0">
                    <c:v>1001</c:v>
                  </c:pt>
                  <c:pt idx="1">
                    <c:v>1002</c:v>
                  </c:pt>
                  <c:pt idx="2">
                    <c:v>1003</c:v>
                  </c:pt>
                  <c:pt idx="3">
                    <c:v>1004</c:v>
                  </c:pt>
                  <c:pt idx="4">
                    <c:v>1005</c:v>
                  </c:pt>
                  <c:pt idx="5">
                    <c:v>1006</c:v>
                  </c:pt>
                  <c:pt idx="6">
                    <c:v>1007</c:v>
                  </c:pt>
                  <c:pt idx="7">
                    <c:v>1008</c:v>
                  </c:pt>
                  <c:pt idx="8">
                    <c:v>1009</c:v>
                  </c:pt>
                  <c:pt idx="9">
                    <c:v>1010</c:v>
                  </c:pt>
                  <c:pt idx="10">
                    <c:v>1011</c:v>
                  </c:pt>
                  <c:pt idx="11">
                    <c:v>1012</c:v>
                  </c:pt>
                  <c:pt idx="12">
                    <c:v>1013</c:v>
                  </c:pt>
                  <c:pt idx="13">
                    <c:v>1014</c:v>
                  </c:pt>
                  <c:pt idx="14">
                    <c:v>1015</c:v>
                  </c:pt>
                  <c:pt idx="15">
                    <c:v>1016</c:v>
                  </c:pt>
                  <c:pt idx="16">
                    <c:v>1017</c:v>
                  </c:pt>
                  <c:pt idx="17">
                    <c:v>1018</c:v>
                  </c:pt>
                  <c:pt idx="18">
                    <c:v>1019</c:v>
                  </c:pt>
                  <c:pt idx="19">
                    <c:v>1020</c:v>
                  </c:pt>
                  <c:pt idx="20">
                    <c:v>1021</c:v>
                  </c:pt>
                </c:lvl>
              </c:multiLvlStrCache>
            </c:multiLvlStrRef>
          </c:cat>
          <c:val>
            <c:numRef>
              <c:f>Sheet1!$C$2:$C$22</c:f>
              <c:numCache>
                <c:formatCode>General</c:formatCode>
                <c:ptCount val="21"/>
                <c:pt idx="0">
                  <c:v>2</c:v>
                </c:pt>
                <c:pt idx="1">
                  <c:v>4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  <c:pt idx="5">
                  <c:v>5</c:v>
                </c:pt>
                <c:pt idx="6">
                  <c:v>2</c:v>
                </c:pt>
                <c:pt idx="7">
                  <c:v>5</c:v>
                </c:pt>
                <c:pt idx="8">
                  <c:v>2</c:v>
                </c:pt>
                <c:pt idx="9">
                  <c:v>2</c:v>
                </c:pt>
                <c:pt idx="10">
                  <c:v>1</c:v>
                </c:pt>
                <c:pt idx="11">
                  <c:v>3</c:v>
                </c:pt>
                <c:pt idx="12">
                  <c:v>5</c:v>
                </c:pt>
                <c:pt idx="13">
                  <c:v>4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1</c:v>
                </c:pt>
                <c:pt idx="19">
                  <c:v>2</c:v>
                </c:pt>
                <c:pt idx="2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A-FE41-411A-B85C-B342C293276F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Satisfaction Score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C-FE41-411A-B85C-B342C293276F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E-FE41-411A-B85C-B342C293276F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0-FE41-411A-B85C-B342C293276F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2-FE41-411A-B85C-B342C293276F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4-FE41-411A-B85C-B342C293276F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6-FE41-411A-B85C-B342C293276F}"/>
              </c:ext>
            </c:extLst>
          </c:dPt>
          <c:dPt>
            <c:idx val="6"/>
            <c:bubble3D val="0"/>
            <c:spPr>
              <a:gradFill>
                <a:gsLst>
                  <a:gs pos="100000">
                    <a:schemeClr val="accent1">
                      <a:lumMod val="6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8-FE41-411A-B85C-B342C293276F}"/>
              </c:ext>
            </c:extLst>
          </c:dPt>
          <c:dPt>
            <c:idx val="7"/>
            <c:bubble3D val="0"/>
            <c:spPr>
              <a:gradFill>
                <a:gsLst>
                  <a:gs pos="100000">
                    <a:schemeClr val="accent2">
                      <a:lumMod val="6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A-FE41-411A-B85C-B342C293276F}"/>
              </c:ext>
            </c:extLst>
          </c:dPt>
          <c:dPt>
            <c:idx val="8"/>
            <c:bubble3D val="0"/>
            <c:spPr>
              <a:gradFill>
                <a:gsLst>
                  <a:gs pos="100000">
                    <a:schemeClr val="accent3">
                      <a:lumMod val="6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C-FE41-411A-B85C-B342C293276F}"/>
              </c:ext>
            </c:extLst>
          </c:dPt>
          <c:dPt>
            <c:idx val="9"/>
            <c:bubble3D val="0"/>
            <c:spPr>
              <a:gradFill>
                <a:gsLst>
                  <a:gs pos="100000">
                    <a:schemeClr val="accent4">
                      <a:lumMod val="6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E-FE41-411A-B85C-B342C293276F}"/>
              </c:ext>
            </c:extLst>
          </c:dPt>
          <c:dPt>
            <c:idx val="10"/>
            <c:bubble3D val="0"/>
            <c:spPr>
              <a:gradFill>
                <a:gsLst>
                  <a:gs pos="100000">
                    <a:schemeClr val="accent5">
                      <a:lumMod val="60000"/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0-FE41-411A-B85C-B342C293276F}"/>
              </c:ext>
            </c:extLst>
          </c:dPt>
          <c:dPt>
            <c:idx val="11"/>
            <c:bubble3D val="0"/>
            <c:spPr>
              <a:gradFill>
                <a:gsLst>
                  <a:gs pos="100000">
                    <a:schemeClr val="accent6">
                      <a:lumMod val="60000"/>
                      <a:lumMod val="60000"/>
                      <a:lumOff val="40000"/>
                    </a:schemeClr>
                  </a:gs>
                  <a:gs pos="0">
                    <a:schemeClr val="accent6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2-FE41-411A-B85C-B342C293276F}"/>
              </c:ext>
            </c:extLst>
          </c:dPt>
          <c:dPt>
            <c:idx val="12"/>
            <c:bubble3D val="0"/>
            <c:spPr>
              <a:gradFill>
                <a:gsLst>
                  <a:gs pos="100000">
                    <a:schemeClr val="accent1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4-FE41-411A-B85C-B342C293276F}"/>
              </c:ext>
            </c:extLst>
          </c:dPt>
          <c:dPt>
            <c:idx val="13"/>
            <c:bubble3D val="0"/>
            <c:spPr>
              <a:gradFill>
                <a:gsLst>
                  <a:gs pos="100000">
                    <a:schemeClr val="accent2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6-FE41-411A-B85C-B342C293276F}"/>
              </c:ext>
            </c:extLst>
          </c:dPt>
          <c:dPt>
            <c:idx val="14"/>
            <c:bubble3D val="0"/>
            <c:spPr>
              <a:gradFill>
                <a:gsLst>
                  <a:gs pos="100000">
                    <a:schemeClr val="accent3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3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8-FE41-411A-B85C-B342C293276F}"/>
              </c:ext>
            </c:extLst>
          </c:dPt>
          <c:dPt>
            <c:idx val="15"/>
            <c:bubble3D val="0"/>
            <c:spPr>
              <a:gradFill>
                <a:gsLst>
                  <a:gs pos="100000">
                    <a:schemeClr val="accent4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4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A-FE41-411A-B85C-B342C293276F}"/>
              </c:ext>
            </c:extLst>
          </c:dPt>
          <c:dPt>
            <c:idx val="16"/>
            <c:bubble3D val="0"/>
            <c:spPr>
              <a:gradFill>
                <a:gsLst>
                  <a:gs pos="100000">
                    <a:schemeClr val="accent5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5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C-FE41-411A-B85C-B342C293276F}"/>
              </c:ext>
            </c:extLst>
          </c:dPt>
          <c:dPt>
            <c:idx val="17"/>
            <c:bubble3D val="0"/>
            <c:spPr>
              <a:gradFill>
                <a:gsLst>
                  <a:gs pos="100000">
                    <a:schemeClr val="accent6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6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E-FE41-411A-B85C-B342C293276F}"/>
              </c:ext>
            </c:extLst>
          </c:dPt>
          <c:dPt>
            <c:idx val="18"/>
            <c:bubble3D val="0"/>
            <c:spPr>
              <a:gradFill>
                <a:gsLst>
                  <a:gs pos="100000">
                    <a:schemeClr val="accent1">
                      <a:lumMod val="8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0-FE41-411A-B85C-B342C293276F}"/>
              </c:ext>
            </c:extLst>
          </c:dPt>
          <c:dPt>
            <c:idx val="19"/>
            <c:bubble3D val="0"/>
            <c:spPr>
              <a:gradFill>
                <a:gsLst>
                  <a:gs pos="100000">
                    <a:schemeClr val="accent2">
                      <a:lumMod val="8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2-FE41-411A-B85C-B342C293276F}"/>
              </c:ext>
            </c:extLst>
          </c:dPt>
          <c:dPt>
            <c:idx val="20"/>
            <c:bubble3D val="0"/>
            <c:spPr>
              <a:gradFill>
                <a:gsLst>
                  <a:gs pos="100000">
                    <a:schemeClr val="accent3">
                      <a:lumMod val="80000"/>
                      <a:lumMod val="60000"/>
                      <a:lumOff val="40000"/>
                    </a:schemeClr>
                  </a:gs>
                  <a:gs pos="0">
                    <a:schemeClr val="accent3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4-FE41-411A-B85C-B342C293276F}"/>
              </c:ext>
            </c:extLst>
          </c:dPt>
          <c:cat>
            <c:multiLvlStrRef>
              <c:f>Sheet1!$A$2:$B$22</c:f>
              <c:multiLvlStrCache>
                <c:ptCount val="21"/>
                <c:lvl>
                  <c:pt idx="0">
                    <c:v>10-10-2022</c:v>
                  </c:pt>
                  <c:pt idx="1">
                    <c:v>03-08-2023</c:v>
                  </c:pt>
                  <c:pt idx="2">
                    <c:v>03-01-2023</c:v>
                  </c:pt>
                  <c:pt idx="3">
                    <c:v>30-07-2023</c:v>
                  </c:pt>
                  <c:pt idx="4">
                    <c:v>19-06-2023</c:v>
                  </c:pt>
                  <c:pt idx="5">
                    <c:v>03-05-2023</c:v>
                  </c:pt>
                  <c:pt idx="6">
                    <c:v>18-07-2023</c:v>
                  </c:pt>
                  <c:pt idx="7">
                    <c:v>21-06-2023</c:v>
                  </c:pt>
                  <c:pt idx="8">
                    <c:v>06-06-2023</c:v>
                  </c:pt>
                  <c:pt idx="9">
                    <c:v>15-09-2022</c:v>
                  </c:pt>
                  <c:pt idx="10">
                    <c:v>08-12-2022</c:v>
                  </c:pt>
                  <c:pt idx="11">
                    <c:v>13-01-2023</c:v>
                  </c:pt>
                  <c:pt idx="12">
                    <c:v>13-12-2022</c:v>
                  </c:pt>
                  <c:pt idx="13">
                    <c:v>28-06-2023</c:v>
                  </c:pt>
                  <c:pt idx="14">
                    <c:v>11-07-2023</c:v>
                  </c:pt>
                  <c:pt idx="15">
                    <c:v>09-12-2022</c:v>
                  </c:pt>
                  <c:pt idx="16">
                    <c:v>16-07-2023</c:v>
                  </c:pt>
                  <c:pt idx="17">
                    <c:v>21-06-2023</c:v>
                  </c:pt>
                  <c:pt idx="18">
                    <c:v>21-06-2023</c:v>
                  </c:pt>
                  <c:pt idx="19">
                    <c:v>01-08-2023</c:v>
                  </c:pt>
                  <c:pt idx="20">
                    <c:v>09-03-2023</c:v>
                  </c:pt>
                </c:lvl>
                <c:lvl>
                  <c:pt idx="0">
                    <c:v>1001</c:v>
                  </c:pt>
                  <c:pt idx="1">
                    <c:v>1002</c:v>
                  </c:pt>
                  <c:pt idx="2">
                    <c:v>1003</c:v>
                  </c:pt>
                  <c:pt idx="3">
                    <c:v>1004</c:v>
                  </c:pt>
                  <c:pt idx="4">
                    <c:v>1005</c:v>
                  </c:pt>
                  <c:pt idx="5">
                    <c:v>1006</c:v>
                  </c:pt>
                  <c:pt idx="6">
                    <c:v>1007</c:v>
                  </c:pt>
                  <c:pt idx="7">
                    <c:v>1008</c:v>
                  </c:pt>
                  <c:pt idx="8">
                    <c:v>1009</c:v>
                  </c:pt>
                  <c:pt idx="9">
                    <c:v>1010</c:v>
                  </c:pt>
                  <c:pt idx="10">
                    <c:v>1011</c:v>
                  </c:pt>
                  <c:pt idx="11">
                    <c:v>1012</c:v>
                  </c:pt>
                  <c:pt idx="12">
                    <c:v>1013</c:v>
                  </c:pt>
                  <c:pt idx="13">
                    <c:v>1014</c:v>
                  </c:pt>
                  <c:pt idx="14">
                    <c:v>1015</c:v>
                  </c:pt>
                  <c:pt idx="15">
                    <c:v>1016</c:v>
                  </c:pt>
                  <c:pt idx="16">
                    <c:v>1017</c:v>
                  </c:pt>
                  <c:pt idx="17">
                    <c:v>1018</c:v>
                  </c:pt>
                  <c:pt idx="18">
                    <c:v>1019</c:v>
                  </c:pt>
                  <c:pt idx="19">
                    <c:v>1020</c:v>
                  </c:pt>
                  <c:pt idx="20">
                    <c:v>1021</c:v>
                  </c:pt>
                </c:lvl>
              </c:multiLvlStrCache>
            </c:multiLvlStrRef>
          </c:cat>
          <c:val>
            <c:numRef>
              <c:f>Sheet1!$D$2:$D$22</c:f>
              <c:numCache>
                <c:formatCode>General</c:formatCode>
                <c:ptCount val="21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4</c:v>
                </c:pt>
                <c:pt idx="5">
                  <c:v>2</c:v>
                </c:pt>
                <c:pt idx="6">
                  <c:v>1</c:v>
                </c:pt>
                <c:pt idx="7">
                  <c:v>2</c:v>
                </c:pt>
                <c:pt idx="8">
                  <c:v>5</c:v>
                </c:pt>
                <c:pt idx="9">
                  <c:v>4</c:v>
                </c:pt>
                <c:pt idx="10">
                  <c:v>2</c:v>
                </c:pt>
                <c:pt idx="11">
                  <c:v>5</c:v>
                </c:pt>
                <c:pt idx="12">
                  <c:v>4</c:v>
                </c:pt>
                <c:pt idx="13">
                  <c:v>4</c:v>
                </c:pt>
                <c:pt idx="14">
                  <c:v>1</c:v>
                </c:pt>
                <c:pt idx="15">
                  <c:v>3</c:v>
                </c:pt>
                <c:pt idx="16">
                  <c:v>1</c:v>
                </c:pt>
                <c:pt idx="17">
                  <c:v>1</c:v>
                </c:pt>
                <c:pt idx="18">
                  <c:v>3</c:v>
                </c:pt>
                <c:pt idx="19">
                  <c:v>1</c:v>
                </c:pt>
                <c:pt idx="2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5-FE41-411A-B85C-B342C293276F}"/>
            </c:ext>
          </c:extLst>
        </c:ser>
        <c:ser>
          <c:idx val="2"/>
          <c:order val="2"/>
          <c:tx>
            <c:strRef>
              <c:f>Sheet1!$E$1</c:f>
              <c:strCache>
                <c:ptCount val="1"/>
                <c:pt idx="0">
                  <c:v>Work-Life Balance Score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7-FE41-411A-B85C-B342C293276F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9-FE41-411A-B85C-B342C293276F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B-FE41-411A-B85C-B342C293276F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D-FE41-411A-B85C-B342C293276F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F-FE41-411A-B85C-B342C293276F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1-FE41-411A-B85C-B342C293276F}"/>
              </c:ext>
            </c:extLst>
          </c:dPt>
          <c:dPt>
            <c:idx val="6"/>
            <c:bubble3D val="0"/>
            <c:spPr>
              <a:gradFill>
                <a:gsLst>
                  <a:gs pos="100000">
                    <a:schemeClr val="accent1">
                      <a:lumMod val="6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3-FE41-411A-B85C-B342C293276F}"/>
              </c:ext>
            </c:extLst>
          </c:dPt>
          <c:dPt>
            <c:idx val="7"/>
            <c:bubble3D val="0"/>
            <c:spPr>
              <a:gradFill>
                <a:gsLst>
                  <a:gs pos="100000">
                    <a:schemeClr val="accent2">
                      <a:lumMod val="6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5-FE41-411A-B85C-B342C293276F}"/>
              </c:ext>
            </c:extLst>
          </c:dPt>
          <c:dPt>
            <c:idx val="8"/>
            <c:bubble3D val="0"/>
            <c:spPr>
              <a:gradFill>
                <a:gsLst>
                  <a:gs pos="100000">
                    <a:schemeClr val="accent3">
                      <a:lumMod val="6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7-FE41-411A-B85C-B342C293276F}"/>
              </c:ext>
            </c:extLst>
          </c:dPt>
          <c:dPt>
            <c:idx val="9"/>
            <c:bubble3D val="0"/>
            <c:spPr>
              <a:gradFill>
                <a:gsLst>
                  <a:gs pos="100000">
                    <a:schemeClr val="accent4">
                      <a:lumMod val="6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9-FE41-411A-B85C-B342C293276F}"/>
              </c:ext>
            </c:extLst>
          </c:dPt>
          <c:dPt>
            <c:idx val="10"/>
            <c:bubble3D val="0"/>
            <c:spPr>
              <a:gradFill>
                <a:gsLst>
                  <a:gs pos="100000">
                    <a:schemeClr val="accent5">
                      <a:lumMod val="60000"/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B-FE41-411A-B85C-B342C293276F}"/>
              </c:ext>
            </c:extLst>
          </c:dPt>
          <c:dPt>
            <c:idx val="11"/>
            <c:bubble3D val="0"/>
            <c:spPr>
              <a:gradFill>
                <a:gsLst>
                  <a:gs pos="100000">
                    <a:schemeClr val="accent6">
                      <a:lumMod val="60000"/>
                      <a:lumMod val="60000"/>
                      <a:lumOff val="40000"/>
                    </a:schemeClr>
                  </a:gs>
                  <a:gs pos="0">
                    <a:schemeClr val="accent6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D-FE41-411A-B85C-B342C293276F}"/>
              </c:ext>
            </c:extLst>
          </c:dPt>
          <c:dPt>
            <c:idx val="12"/>
            <c:bubble3D val="0"/>
            <c:spPr>
              <a:gradFill>
                <a:gsLst>
                  <a:gs pos="100000">
                    <a:schemeClr val="accent1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F-FE41-411A-B85C-B342C293276F}"/>
              </c:ext>
            </c:extLst>
          </c:dPt>
          <c:dPt>
            <c:idx val="13"/>
            <c:bubble3D val="0"/>
            <c:spPr>
              <a:gradFill>
                <a:gsLst>
                  <a:gs pos="100000">
                    <a:schemeClr val="accent2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1-FE41-411A-B85C-B342C293276F}"/>
              </c:ext>
            </c:extLst>
          </c:dPt>
          <c:dPt>
            <c:idx val="14"/>
            <c:bubble3D val="0"/>
            <c:spPr>
              <a:gradFill>
                <a:gsLst>
                  <a:gs pos="100000">
                    <a:schemeClr val="accent3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3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3-FE41-411A-B85C-B342C293276F}"/>
              </c:ext>
            </c:extLst>
          </c:dPt>
          <c:dPt>
            <c:idx val="15"/>
            <c:bubble3D val="0"/>
            <c:spPr>
              <a:gradFill>
                <a:gsLst>
                  <a:gs pos="100000">
                    <a:schemeClr val="accent4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4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5-FE41-411A-B85C-B342C293276F}"/>
              </c:ext>
            </c:extLst>
          </c:dPt>
          <c:dPt>
            <c:idx val="16"/>
            <c:bubble3D val="0"/>
            <c:spPr>
              <a:gradFill>
                <a:gsLst>
                  <a:gs pos="100000">
                    <a:schemeClr val="accent5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5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7-FE41-411A-B85C-B342C293276F}"/>
              </c:ext>
            </c:extLst>
          </c:dPt>
          <c:dPt>
            <c:idx val="17"/>
            <c:bubble3D val="0"/>
            <c:spPr>
              <a:gradFill>
                <a:gsLst>
                  <a:gs pos="100000">
                    <a:schemeClr val="accent6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6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9-FE41-411A-B85C-B342C293276F}"/>
              </c:ext>
            </c:extLst>
          </c:dPt>
          <c:dPt>
            <c:idx val="18"/>
            <c:bubble3D val="0"/>
            <c:spPr>
              <a:gradFill>
                <a:gsLst>
                  <a:gs pos="100000">
                    <a:schemeClr val="accent1">
                      <a:lumMod val="8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B-FE41-411A-B85C-B342C293276F}"/>
              </c:ext>
            </c:extLst>
          </c:dPt>
          <c:dPt>
            <c:idx val="19"/>
            <c:bubble3D val="0"/>
            <c:spPr>
              <a:gradFill>
                <a:gsLst>
                  <a:gs pos="100000">
                    <a:schemeClr val="accent2">
                      <a:lumMod val="8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D-FE41-411A-B85C-B342C293276F}"/>
              </c:ext>
            </c:extLst>
          </c:dPt>
          <c:dPt>
            <c:idx val="20"/>
            <c:bubble3D val="0"/>
            <c:spPr>
              <a:gradFill>
                <a:gsLst>
                  <a:gs pos="100000">
                    <a:schemeClr val="accent3">
                      <a:lumMod val="80000"/>
                      <a:lumMod val="60000"/>
                      <a:lumOff val="40000"/>
                    </a:schemeClr>
                  </a:gs>
                  <a:gs pos="0">
                    <a:schemeClr val="accent3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F-FE41-411A-B85C-B342C293276F}"/>
              </c:ext>
            </c:extLst>
          </c:dPt>
          <c:cat>
            <c:multiLvlStrRef>
              <c:f>Sheet1!$A$2:$B$22</c:f>
              <c:multiLvlStrCache>
                <c:ptCount val="21"/>
                <c:lvl>
                  <c:pt idx="0">
                    <c:v>10-10-2022</c:v>
                  </c:pt>
                  <c:pt idx="1">
                    <c:v>03-08-2023</c:v>
                  </c:pt>
                  <c:pt idx="2">
                    <c:v>03-01-2023</c:v>
                  </c:pt>
                  <c:pt idx="3">
                    <c:v>30-07-2023</c:v>
                  </c:pt>
                  <c:pt idx="4">
                    <c:v>19-06-2023</c:v>
                  </c:pt>
                  <c:pt idx="5">
                    <c:v>03-05-2023</c:v>
                  </c:pt>
                  <c:pt idx="6">
                    <c:v>18-07-2023</c:v>
                  </c:pt>
                  <c:pt idx="7">
                    <c:v>21-06-2023</c:v>
                  </c:pt>
                  <c:pt idx="8">
                    <c:v>06-06-2023</c:v>
                  </c:pt>
                  <c:pt idx="9">
                    <c:v>15-09-2022</c:v>
                  </c:pt>
                  <c:pt idx="10">
                    <c:v>08-12-2022</c:v>
                  </c:pt>
                  <c:pt idx="11">
                    <c:v>13-01-2023</c:v>
                  </c:pt>
                  <c:pt idx="12">
                    <c:v>13-12-2022</c:v>
                  </c:pt>
                  <c:pt idx="13">
                    <c:v>28-06-2023</c:v>
                  </c:pt>
                  <c:pt idx="14">
                    <c:v>11-07-2023</c:v>
                  </c:pt>
                  <c:pt idx="15">
                    <c:v>09-12-2022</c:v>
                  </c:pt>
                  <c:pt idx="16">
                    <c:v>16-07-2023</c:v>
                  </c:pt>
                  <c:pt idx="17">
                    <c:v>21-06-2023</c:v>
                  </c:pt>
                  <c:pt idx="18">
                    <c:v>21-06-2023</c:v>
                  </c:pt>
                  <c:pt idx="19">
                    <c:v>01-08-2023</c:v>
                  </c:pt>
                  <c:pt idx="20">
                    <c:v>09-03-2023</c:v>
                  </c:pt>
                </c:lvl>
                <c:lvl>
                  <c:pt idx="0">
                    <c:v>1001</c:v>
                  </c:pt>
                  <c:pt idx="1">
                    <c:v>1002</c:v>
                  </c:pt>
                  <c:pt idx="2">
                    <c:v>1003</c:v>
                  </c:pt>
                  <c:pt idx="3">
                    <c:v>1004</c:v>
                  </c:pt>
                  <c:pt idx="4">
                    <c:v>1005</c:v>
                  </c:pt>
                  <c:pt idx="5">
                    <c:v>1006</c:v>
                  </c:pt>
                  <c:pt idx="6">
                    <c:v>1007</c:v>
                  </c:pt>
                  <c:pt idx="7">
                    <c:v>1008</c:v>
                  </c:pt>
                  <c:pt idx="8">
                    <c:v>1009</c:v>
                  </c:pt>
                  <c:pt idx="9">
                    <c:v>1010</c:v>
                  </c:pt>
                  <c:pt idx="10">
                    <c:v>1011</c:v>
                  </c:pt>
                  <c:pt idx="11">
                    <c:v>1012</c:v>
                  </c:pt>
                  <c:pt idx="12">
                    <c:v>1013</c:v>
                  </c:pt>
                  <c:pt idx="13">
                    <c:v>1014</c:v>
                  </c:pt>
                  <c:pt idx="14">
                    <c:v>1015</c:v>
                  </c:pt>
                  <c:pt idx="15">
                    <c:v>1016</c:v>
                  </c:pt>
                  <c:pt idx="16">
                    <c:v>1017</c:v>
                  </c:pt>
                  <c:pt idx="17">
                    <c:v>1018</c:v>
                  </c:pt>
                  <c:pt idx="18">
                    <c:v>1019</c:v>
                  </c:pt>
                  <c:pt idx="19">
                    <c:v>1020</c:v>
                  </c:pt>
                  <c:pt idx="20">
                    <c:v>1021</c:v>
                  </c:pt>
                </c:lvl>
              </c:multiLvlStrCache>
            </c:multiLvlStrRef>
          </c:cat>
          <c:val>
            <c:numRef>
              <c:f>Sheet1!$E$2:$E$22</c:f>
              <c:numCache>
                <c:formatCode>General</c:formatCode>
                <c:ptCount val="21"/>
                <c:pt idx="0">
                  <c:v>5</c:v>
                </c:pt>
                <c:pt idx="1">
                  <c:v>3</c:v>
                </c:pt>
                <c:pt idx="2">
                  <c:v>2</c:v>
                </c:pt>
                <c:pt idx="3">
                  <c:v>3</c:v>
                </c:pt>
                <c:pt idx="4">
                  <c:v>5</c:v>
                </c:pt>
                <c:pt idx="5">
                  <c:v>1</c:v>
                </c:pt>
                <c:pt idx="6">
                  <c:v>5</c:v>
                </c:pt>
                <c:pt idx="7">
                  <c:v>2</c:v>
                </c:pt>
                <c:pt idx="8">
                  <c:v>1</c:v>
                </c:pt>
                <c:pt idx="9">
                  <c:v>2</c:v>
                </c:pt>
                <c:pt idx="10">
                  <c:v>3</c:v>
                </c:pt>
                <c:pt idx="11">
                  <c:v>4</c:v>
                </c:pt>
                <c:pt idx="12">
                  <c:v>3</c:v>
                </c:pt>
                <c:pt idx="13">
                  <c:v>1</c:v>
                </c:pt>
                <c:pt idx="14">
                  <c:v>3</c:v>
                </c:pt>
                <c:pt idx="15">
                  <c:v>2</c:v>
                </c:pt>
                <c:pt idx="16">
                  <c:v>3</c:v>
                </c:pt>
                <c:pt idx="17">
                  <c:v>4</c:v>
                </c:pt>
                <c:pt idx="18">
                  <c:v>5</c:v>
                </c:pt>
                <c:pt idx="19">
                  <c:v>2</c:v>
                </c:pt>
                <c:pt idx="2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FE41-411A-B85C-B342C29327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BAR DIAGRAM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Engagement 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Sheet1!$A$2:$B$22</c:f>
              <c:multiLvlStrCache>
                <c:ptCount val="21"/>
                <c:lvl>
                  <c:pt idx="0">
                    <c:v>10-10-2022</c:v>
                  </c:pt>
                  <c:pt idx="1">
                    <c:v>03-08-2023</c:v>
                  </c:pt>
                  <c:pt idx="2">
                    <c:v>03-01-2023</c:v>
                  </c:pt>
                  <c:pt idx="3">
                    <c:v>30-07-2023</c:v>
                  </c:pt>
                  <c:pt idx="4">
                    <c:v>19-06-2023</c:v>
                  </c:pt>
                  <c:pt idx="5">
                    <c:v>03-05-2023</c:v>
                  </c:pt>
                  <c:pt idx="6">
                    <c:v>18-07-2023</c:v>
                  </c:pt>
                  <c:pt idx="7">
                    <c:v>21-06-2023</c:v>
                  </c:pt>
                  <c:pt idx="8">
                    <c:v>06-06-2023</c:v>
                  </c:pt>
                  <c:pt idx="9">
                    <c:v>15-09-2022</c:v>
                  </c:pt>
                  <c:pt idx="10">
                    <c:v>08-12-2022</c:v>
                  </c:pt>
                  <c:pt idx="11">
                    <c:v>13-01-2023</c:v>
                  </c:pt>
                  <c:pt idx="12">
                    <c:v>13-12-2022</c:v>
                  </c:pt>
                  <c:pt idx="13">
                    <c:v>28-06-2023</c:v>
                  </c:pt>
                  <c:pt idx="14">
                    <c:v>11-07-2023</c:v>
                  </c:pt>
                  <c:pt idx="15">
                    <c:v>09-12-2022</c:v>
                  </c:pt>
                  <c:pt idx="16">
                    <c:v>16-07-2023</c:v>
                  </c:pt>
                  <c:pt idx="17">
                    <c:v>21-06-2023</c:v>
                  </c:pt>
                  <c:pt idx="18">
                    <c:v>21-06-2023</c:v>
                  </c:pt>
                  <c:pt idx="19">
                    <c:v>01-08-2023</c:v>
                  </c:pt>
                  <c:pt idx="20">
                    <c:v>09-03-2023</c:v>
                  </c:pt>
                </c:lvl>
                <c:lvl>
                  <c:pt idx="0">
                    <c:v>1001</c:v>
                  </c:pt>
                  <c:pt idx="1">
                    <c:v>1002</c:v>
                  </c:pt>
                  <c:pt idx="2">
                    <c:v>1003</c:v>
                  </c:pt>
                  <c:pt idx="3">
                    <c:v>1004</c:v>
                  </c:pt>
                  <c:pt idx="4">
                    <c:v>1005</c:v>
                  </c:pt>
                  <c:pt idx="5">
                    <c:v>1006</c:v>
                  </c:pt>
                  <c:pt idx="6">
                    <c:v>1007</c:v>
                  </c:pt>
                  <c:pt idx="7">
                    <c:v>1008</c:v>
                  </c:pt>
                  <c:pt idx="8">
                    <c:v>1009</c:v>
                  </c:pt>
                  <c:pt idx="9">
                    <c:v>1010</c:v>
                  </c:pt>
                  <c:pt idx="10">
                    <c:v>1011</c:v>
                  </c:pt>
                  <c:pt idx="11">
                    <c:v>1012</c:v>
                  </c:pt>
                  <c:pt idx="12">
                    <c:v>1013</c:v>
                  </c:pt>
                  <c:pt idx="13">
                    <c:v>1014</c:v>
                  </c:pt>
                  <c:pt idx="14">
                    <c:v>1015</c:v>
                  </c:pt>
                  <c:pt idx="15">
                    <c:v>1016</c:v>
                  </c:pt>
                  <c:pt idx="16">
                    <c:v>1017</c:v>
                  </c:pt>
                  <c:pt idx="17">
                    <c:v>1018</c:v>
                  </c:pt>
                  <c:pt idx="18">
                    <c:v>1019</c:v>
                  </c:pt>
                  <c:pt idx="19">
                    <c:v>1020</c:v>
                  </c:pt>
                  <c:pt idx="20">
                    <c:v>1021</c:v>
                  </c:pt>
                </c:lvl>
              </c:multiLvlStrCache>
            </c:multiLvlStrRef>
          </c:cat>
          <c:val>
            <c:numRef>
              <c:f>Sheet1!$C$2:$C$22</c:f>
              <c:numCache>
                <c:formatCode>General</c:formatCode>
                <c:ptCount val="21"/>
                <c:pt idx="0">
                  <c:v>2</c:v>
                </c:pt>
                <c:pt idx="1">
                  <c:v>4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  <c:pt idx="5">
                  <c:v>5</c:v>
                </c:pt>
                <c:pt idx="6">
                  <c:v>2</c:v>
                </c:pt>
                <c:pt idx="7">
                  <c:v>5</c:v>
                </c:pt>
                <c:pt idx="8">
                  <c:v>2</c:v>
                </c:pt>
                <c:pt idx="9">
                  <c:v>2</c:v>
                </c:pt>
                <c:pt idx="10">
                  <c:v>1</c:v>
                </c:pt>
                <c:pt idx="11">
                  <c:v>3</c:v>
                </c:pt>
                <c:pt idx="12">
                  <c:v>5</c:v>
                </c:pt>
                <c:pt idx="13">
                  <c:v>4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1</c:v>
                </c:pt>
                <c:pt idx="19">
                  <c:v>2</c:v>
                </c:pt>
                <c:pt idx="2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55-4041-8140-91B5590A430A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Satisfaction Score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Sheet1!$A$2:$B$22</c:f>
              <c:multiLvlStrCache>
                <c:ptCount val="21"/>
                <c:lvl>
                  <c:pt idx="0">
                    <c:v>10-10-2022</c:v>
                  </c:pt>
                  <c:pt idx="1">
                    <c:v>03-08-2023</c:v>
                  </c:pt>
                  <c:pt idx="2">
                    <c:v>03-01-2023</c:v>
                  </c:pt>
                  <c:pt idx="3">
                    <c:v>30-07-2023</c:v>
                  </c:pt>
                  <c:pt idx="4">
                    <c:v>19-06-2023</c:v>
                  </c:pt>
                  <c:pt idx="5">
                    <c:v>03-05-2023</c:v>
                  </c:pt>
                  <c:pt idx="6">
                    <c:v>18-07-2023</c:v>
                  </c:pt>
                  <c:pt idx="7">
                    <c:v>21-06-2023</c:v>
                  </c:pt>
                  <c:pt idx="8">
                    <c:v>06-06-2023</c:v>
                  </c:pt>
                  <c:pt idx="9">
                    <c:v>15-09-2022</c:v>
                  </c:pt>
                  <c:pt idx="10">
                    <c:v>08-12-2022</c:v>
                  </c:pt>
                  <c:pt idx="11">
                    <c:v>13-01-2023</c:v>
                  </c:pt>
                  <c:pt idx="12">
                    <c:v>13-12-2022</c:v>
                  </c:pt>
                  <c:pt idx="13">
                    <c:v>28-06-2023</c:v>
                  </c:pt>
                  <c:pt idx="14">
                    <c:v>11-07-2023</c:v>
                  </c:pt>
                  <c:pt idx="15">
                    <c:v>09-12-2022</c:v>
                  </c:pt>
                  <c:pt idx="16">
                    <c:v>16-07-2023</c:v>
                  </c:pt>
                  <c:pt idx="17">
                    <c:v>21-06-2023</c:v>
                  </c:pt>
                  <c:pt idx="18">
                    <c:v>21-06-2023</c:v>
                  </c:pt>
                  <c:pt idx="19">
                    <c:v>01-08-2023</c:v>
                  </c:pt>
                  <c:pt idx="20">
                    <c:v>09-03-2023</c:v>
                  </c:pt>
                </c:lvl>
                <c:lvl>
                  <c:pt idx="0">
                    <c:v>1001</c:v>
                  </c:pt>
                  <c:pt idx="1">
                    <c:v>1002</c:v>
                  </c:pt>
                  <c:pt idx="2">
                    <c:v>1003</c:v>
                  </c:pt>
                  <c:pt idx="3">
                    <c:v>1004</c:v>
                  </c:pt>
                  <c:pt idx="4">
                    <c:v>1005</c:v>
                  </c:pt>
                  <c:pt idx="5">
                    <c:v>1006</c:v>
                  </c:pt>
                  <c:pt idx="6">
                    <c:v>1007</c:v>
                  </c:pt>
                  <c:pt idx="7">
                    <c:v>1008</c:v>
                  </c:pt>
                  <c:pt idx="8">
                    <c:v>1009</c:v>
                  </c:pt>
                  <c:pt idx="9">
                    <c:v>1010</c:v>
                  </c:pt>
                  <c:pt idx="10">
                    <c:v>1011</c:v>
                  </c:pt>
                  <c:pt idx="11">
                    <c:v>1012</c:v>
                  </c:pt>
                  <c:pt idx="12">
                    <c:v>1013</c:v>
                  </c:pt>
                  <c:pt idx="13">
                    <c:v>1014</c:v>
                  </c:pt>
                  <c:pt idx="14">
                    <c:v>1015</c:v>
                  </c:pt>
                  <c:pt idx="15">
                    <c:v>1016</c:v>
                  </c:pt>
                  <c:pt idx="16">
                    <c:v>1017</c:v>
                  </c:pt>
                  <c:pt idx="17">
                    <c:v>1018</c:v>
                  </c:pt>
                  <c:pt idx="18">
                    <c:v>1019</c:v>
                  </c:pt>
                  <c:pt idx="19">
                    <c:v>1020</c:v>
                  </c:pt>
                  <c:pt idx="20">
                    <c:v>1021</c:v>
                  </c:pt>
                </c:lvl>
              </c:multiLvlStrCache>
            </c:multiLvlStrRef>
          </c:cat>
          <c:val>
            <c:numRef>
              <c:f>Sheet1!$D$2:$D$22</c:f>
              <c:numCache>
                <c:formatCode>General</c:formatCode>
                <c:ptCount val="21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4</c:v>
                </c:pt>
                <c:pt idx="5">
                  <c:v>2</c:v>
                </c:pt>
                <c:pt idx="6">
                  <c:v>1</c:v>
                </c:pt>
                <c:pt idx="7">
                  <c:v>2</c:v>
                </c:pt>
                <c:pt idx="8">
                  <c:v>5</c:v>
                </c:pt>
                <c:pt idx="9">
                  <c:v>4</c:v>
                </c:pt>
                <c:pt idx="10">
                  <c:v>2</c:v>
                </c:pt>
                <c:pt idx="11">
                  <c:v>5</c:v>
                </c:pt>
                <c:pt idx="12">
                  <c:v>4</c:v>
                </c:pt>
                <c:pt idx="13">
                  <c:v>4</c:v>
                </c:pt>
                <c:pt idx="14">
                  <c:v>1</c:v>
                </c:pt>
                <c:pt idx="15">
                  <c:v>3</c:v>
                </c:pt>
                <c:pt idx="16">
                  <c:v>1</c:v>
                </c:pt>
                <c:pt idx="17">
                  <c:v>1</c:v>
                </c:pt>
                <c:pt idx="18">
                  <c:v>3</c:v>
                </c:pt>
                <c:pt idx="19">
                  <c:v>1</c:v>
                </c:pt>
                <c:pt idx="2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055-4041-8140-91B5590A430A}"/>
            </c:ext>
          </c:extLst>
        </c:ser>
        <c:ser>
          <c:idx val="2"/>
          <c:order val="2"/>
          <c:tx>
            <c:strRef>
              <c:f>Sheet1!$E$1</c:f>
              <c:strCache>
                <c:ptCount val="1"/>
                <c:pt idx="0">
                  <c:v>Work-Life Balance Score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Sheet1!$A$2:$B$22</c:f>
              <c:multiLvlStrCache>
                <c:ptCount val="21"/>
                <c:lvl>
                  <c:pt idx="0">
                    <c:v>10-10-2022</c:v>
                  </c:pt>
                  <c:pt idx="1">
                    <c:v>03-08-2023</c:v>
                  </c:pt>
                  <c:pt idx="2">
                    <c:v>03-01-2023</c:v>
                  </c:pt>
                  <c:pt idx="3">
                    <c:v>30-07-2023</c:v>
                  </c:pt>
                  <c:pt idx="4">
                    <c:v>19-06-2023</c:v>
                  </c:pt>
                  <c:pt idx="5">
                    <c:v>03-05-2023</c:v>
                  </c:pt>
                  <c:pt idx="6">
                    <c:v>18-07-2023</c:v>
                  </c:pt>
                  <c:pt idx="7">
                    <c:v>21-06-2023</c:v>
                  </c:pt>
                  <c:pt idx="8">
                    <c:v>06-06-2023</c:v>
                  </c:pt>
                  <c:pt idx="9">
                    <c:v>15-09-2022</c:v>
                  </c:pt>
                  <c:pt idx="10">
                    <c:v>08-12-2022</c:v>
                  </c:pt>
                  <c:pt idx="11">
                    <c:v>13-01-2023</c:v>
                  </c:pt>
                  <c:pt idx="12">
                    <c:v>13-12-2022</c:v>
                  </c:pt>
                  <c:pt idx="13">
                    <c:v>28-06-2023</c:v>
                  </c:pt>
                  <c:pt idx="14">
                    <c:v>11-07-2023</c:v>
                  </c:pt>
                  <c:pt idx="15">
                    <c:v>09-12-2022</c:v>
                  </c:pt>
                  <c:pt idx="16">
                    <c:v>16-07-2023</c:v>
                  </c:pt>
                  <c:pt idx="17">
                    <c:v>21-06-2023</c:v>
                  </c:pt>
                  <c:pt idx="18">
                    <c:v>21-06-2023</c:v>
                  </c:pt>
                  <c:pt idx="19">
                    <c:v>01-08-2023</c:v>
                  </c:pt>
                  <c:pt idx="20">
                    <c:v>09-03-2023</c:v>
                  </c:pt>
                </c:lvl>
                <c:lvl>
                  <c:pt idx="0">
                    <c:v>1001</c:v>
                  </c:pt>
                  <c:pt idx="1">
                    <c:v>1002</c:v>
                  </c:pt>
                  <c:pt idx="2">
                    <c:v>1003</c:v>
                  </c:pt>
                  <c:pt idx="3">
                    <c:v>1004</c:v>
                  </c:pt>
                  <c:pt idx="4">
                    <c:v>1005</c:v>
                  </c:pt>
                  <c:pt idx="5">
                    <c:v>1006</c:v>
                  </c:pt>
                  <c:pt idx="6">
                    <c:v>1007</c:v>
                  </c:pt>
                  <c:pt idx="7">
                    <c:v>1008</c:v>
                  </c:pt>
                  <c:pt idx="8">
                    <c:v>1009</c:v>
                  </c:pt>
                  <c:pt idx="9">
                    <c:v>1010</c:v>
                  </c:pt>
                  <c:pt idx="10">
                    <c:v>1011</c:v>
                  </c:pt>
                  <c:pt idx="11">
                    <c:v>1012</c:v>
                  </c:pt>
                  <c:pt idx="12">
                    <c:v>1013</c:v>
                  </c:pt>
                  <c:pt idx="13">
                    <c:v>1014</c:v>
                  </c:pt>
                  <c:pt idx="14">
                    <c:v>1015</c:v>
                  </c:pt>
                  <c:pt idx="15">
                    <c:v>1016</c:v>
                  </c:pt>
                  <c:pt idx="16">
                    <c:v>1017</c:v>
                  </c:pt>
                  <c:pt idx="17">
                    <c:v>1018</c:v>
                  </c:pt>
                  <c:pt idx="18">
                    <c:v>1019</c:v>
                  </c:pt>
                  <c:pt idx="19">
                    <c:v>1020</c:v>
                  </c:pt>
                  <c:pt idx="20">
                    <c:v>1021</c:v>
                  </c:pt>
                </c:lvl>
              </c:multiLvlStrCache>
            </c:multiLvlStrRef>
          </c:cat>
          <c:val>
            <c:numRef>
              <c:f>Sheet1!$E$2:$E$22</c:f>
              <c:numCache>
                <c:formatCode>General</c:formatCode>
                <c:ptCount val="21"/>
                <c:pt idx="0">
                  <c:v>5</c:v>
                </c:pt>
                <c:pt idx="1">
                  <c:v>3</c:v>
                </c:pt>
                <c:pt idx="2">
                  <c:v>2</c:v>
                </c:pt>
                <c:pt idx="3">
                  <c:v>3</c:v>
                </c:pt>
                <c:pt idx="4">
                  <c:v>5</c:v>
                </c:pt>
                <c:pt idx="5">
                  <c:v>1</c:v>
                </c:pt>
                <c:pt idx="6">
                  <c:v>5</c:v>
                </c:pt>
                <c:pt idx="7">
                  <c:v>2</c:v>
                </c:pt>
                <c:pt idx="8">
                  <c:v>1</c:v>
                </c:pt>
                <c:pt idx="9">
                  <c:v>2</c:v>
                </c:pt>
                <c:pt idx="10">
                  <c:v>3</c:v>
                </c:pt>
                <c:pt idx="11">
                  <c:v>4</c:v>
                </c:pt>
                <c:pt idx="12">
                  <c:v>3</c:v>
                </c:pt>
                <c:pt idx="13">
                  <c:v>1</c:v>
                </c:pt>
                <c:pt idx="14">
                  <c:v>3</c:v>
                </c:pt>
                <c:pt idx="15">
                  <c:v>2</c:v>
                </c:pt>
                <c:pt idx="16">
                  <c:v>3</c:v>
                </c:pt>
                <c:pt idx="17">
                  <c:v>4</c:v>
                </c:pt>
                <c:pt idx="18">
                  <c:v>5</c:v>
                </c:pt>
                <c:pt idx="19">
                  <c:v>2</c:v>
                </c:pt>
                <c:pt idx="2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055-4041-8140-91B5590A43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3634479"/>
        <c:axId val="443655119"/>
      </c:barChart>
      <c:catAx>
        <c:axId val="4436344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655119"/>
        <c:crosses val="autoZero"/>
        <c:auto val="1"/>
        <c:lblAlgn val="ctr"/>
        <c:lblOffset val="100"/>
        <c:noMultiLvlLbl val="0"/>
      </c:catAx>
      <c:valAx>
        <c:axId val="443655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6344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F9B8C07-A147-4AA3-9FD1-8DE59346477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155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106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896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049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564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390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897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F9B8C07-A147-4AA3-9FD1-8DE59346477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9716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F9B8C07-A147-4AA3-9FD1-8DE59346477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36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42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56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35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823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146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091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237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039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F9B8C07-A147-4AA3-9FD1-8DE593464772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704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  <p:sldLayoutId id="214748389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4DFE20-4F09-62DF-844E-6BD82F761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8413" y="757085"/>
            <a:ext cx="9075174" cy="5129432"/>
          </a:xfrm>
        </p:spPr>
        <p:txBody>
          <a:bodyPr>
            <a:normAutofit fontScale="90000"/>
          </a:bodyPr>
          <a:lstStyle/>
          <a:p>
            <a:r>
              <a:rPr lang="en-IN" dirty="0"/>
              <a:t>STUDENT NAME  :</a:t>
            </a:r>
            <a:r>
              <a:rPr lang="en-IN" sz="3200" dirty="0">
                <a:latin typeface="Arial Black" panose="020B0A04020102020204" pitchFamily="34" charset="0"/>
              </a:rPr>
              <a:t>Priyadharshini . B</a:t>
            </a:r>
            <a:br>
              <a:rPr lang="en-IN" dirty="0"/>
            </a:br>
            <a:r>
              <a:rPr lang="en-IN" dirty="0"/>
              <a:t>REGISTER NO      </a:t>
            </a:r>
            <a:r>
              <a:rPr lang="en-IN" sz="4400" dirty="0"/>
              <a:t>:</a:t>
            </a:r>
            <a:r>
              <a:rPr lang="en-IN" sz="2000" dirty="0"/>
              <a:t>312203358,asunm161312203358</a:t>
            </a:r>
            <a:br>
              <a:rPr lang="en-IN" sz="2000" dirty="0"/>
            </a:br>
            <a:r>
              <a:rPr lang="en-IN" sz="2200" dirty="0"/>
              <a:t>NAANMUTHALVAN ID : FDD4886949B9C48BD594BBEA8DE78FC3</a:t>
            </a:r>
            <a:br>
              <a:rPr lang="en-IN" dirty="0"/>
            </a:br>
            <a:r>
              <a:rPr lang="en-IN" dirty="0"/>
              <a:t>DEPARTMENT      :</a:t>
            </a:r>
            <a:r>
              <a:rPr lang="en-IN" sz="3100" dirty="0"/>
              <a:t>B.COM,COMMERCE</a:t>
            </a:r>
            <a:br>
              <a:rPr lang="en-IN" dirty="0"/>
            </a:br>
            <a:r>
              <a:rPr lang="en-IN" dirty="0"/>
              <a:t>COLLEGE            :</a:t>
            </a:r>
            <a:r>
              <a:rPr lang="en-IN" sz="3600" dirty="0"/>
              <a:t>PRINCE SHRI VENKATESHWARA ARTS AND SCIENCE COLLEGE</a:t>
            </a:r>
            <a:br>
              <a:rPr lang="en-IN" dirty="0"/>
            </a:br>
            <a:endParaRPr lang="en-IN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8EDA9E21-69DC-A2BF-21B8-A4B1A7121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6968" y="5455806"/>
            <a:ext cx="8825658" cy="861420"/>
          </a:xfrm>
        </p:spPr>
        <p:txBody>
          <a:bodyPr/>
          <a:lstStyle/>
          <a:p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6841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FAD92-EEE1-5931-7972-5DDF37F81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0" y="-185327"/>
            <a:ext cx="7669161" cy="1394695"/>
          </a:xfrm>
        </p:spPr>
        <p:txBody>
          <a:bodyPr>
            <a:normAutofit/>
          </a:bodyPr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6AD561-AEF0-57A0-BAB8-0A2AAFD28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2529" y="2251587"/>
            <a:ext cx="9144000" cy="340196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EMPLOYEE ID NUMBER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SURVEY DATE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ENGAGEMENT SCORE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SATISFACTION SCORE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WORLD-LIFE SCORE BALANCE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571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BD76-6454-BDA2-2A91-3951685EB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142" y="452284"/>
            <a:ext cx="4857136" cy="953729"/>
          </a:xfrm>
        </p:spPr>
        <p:txBody>
          <a:bodyPr>
            <a:normAutofit/>
          </a:bodyPr>
          <a:lstStyle/>
          <a:p>
            <a:r>
              <a:rPr lang="en-IN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0C7417-9BF2-32F8-298C-FCE738446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4735" y="2074605"/>
            <a:ext cx="11149781" cy="459166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In conclusion, effective employee performance management is essential for both</a:t>
            </a:r>
          </a:p>
          <a:p>
            <a:pPr algn="l"/>
            <a:r>
              <a:rPr lang="en-US" dirty="0"/>
              <a:t>individual and organizational success. It ensures that employees are meeting</a:t>
            </a:r>
          </a:p>
          <a:p>
            <a:pPr algn="l"/>
            <a:r>
              <a:rPr lang="en-US" dirty="0"/>
              <a:t>expectations, contributing to the company’s goals, and continuously developing their</a:t>
            </a:r>
          </a:p>
          <a:p>
            <a:pPr algn="l"/>
            <a:r>
              <a:rPr lang="en-US" dirty="0"/>
              <a:t>skills. Regular performance evaluations not only drive motivation and productivity but</a:t>
            </a:r>
          </a:p>
          <a:p>
            <a:pPr algn="l"/>
            <a:r>
              <a:rPr lang="en-US" dirty="0"/>
              <a:t>also enable informed decisions regarding promotions, compensation, and career</a:t>
            </a:r>
          </a:p>
          <a:p>
            <a:pPr algn="l"/>
            <a:r>
              <a:rPr lang="en-US" dirty="0"/>
              <a:t>development. Ultimately, a strong focus on employee performance leads to a more</a:t>
            </a:r>
          </a:p>
          <a:p>
            <a:pPr algn="l"/>
            <a:r>
              <a:rPr lang="en-US" dirty="0"/>
              <a:t>engaged, efficient, and successful workforce.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4620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36852F-44F4-E054-C2B7-D7DE0F8EF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081" y="192625"/>
            <a:ext cx="10515600" cy="1400201"/>
          </a:xfrm>
        </p:spPr>
        <p:txBody>
          <a:bodyPr/>
          <a:lstStyle/>
          <a:p>
            <a:r>
              <a:rPr lang="en-IN" dirty="0"/>
              <a:t>PROJECT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3D9C0F-39DE-75FA-5952-3DD9F368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1323" y="2239553"/>
            <a:ext cx="10515600" cy="3148524"/>
          </a:xfrm>
        </p:spPr>
        <p:txBody>
          <a:bodyPr>
            <a:normAutofit/>
          </a:bodyPr>
          <a:lstStyle/>
          <a:p>
            <a:r>
              <a:rPr lang="en-IN" dirty="0"/>
              <a:t> </a:t>
            </a:r>
            <a:r>
              <a:rPr lang="en-IN" sz="6600" dirty="0"/>
              <a:t>EMPLOYEE data ANALYSIS USING EXCEL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9315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56CEE-3776-62D1-4D11-76C11C5B2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149" y="431647"/>
            <a:ext cx="3588774" cy="1168553"/>
          </a:xfrm>
        </p:spPr>
        <p:txBody>
          <a:bodyPr>
            <a:normAutofit/>
          </a:bodyPr>
          <a:lstStyle/>
          <a:p>
            <a:r>
              <a:rPr lang="en-IN" dirty="0"/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894686-5CE2-B93B-F1BB-288A19E29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1536" y="2231921"/>
            <a:ext cx="6233651" cy="4316363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IN" dirty="0"/>
              <a:t>PROBLEM STATEMENT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PROJECT OVERVIEW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OUR SOLUTION AND PROPOSTION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PIE CHART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BAR DIAGRAM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PIVOT TABLE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DATASET DESCRIPTION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THE WOW IN OUR SOLUTION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3362344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E9D732-491F-5048-9BD6-4E394F2F8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154" y="247292"/>
            <a:ext cx="7452851" cy="1217714"/>
          </a:xfrm>
        </p:spPr>
        <p:txBody>
          <a:bodyPr>
            <a:normAutofit/>
          </a:bodyPr>
          <a:lstStyle/>
          <a:p>
            <a:r>
              <a:rPr lang="en-IN" dirty="0"/>
              <a:t>PROBLEM STATEMENT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3510753-7F7F-C5BE-C22B-77FDD008E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4233" y="2048540"/>
            <a:ext cx="9144000" cy="4391589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EMPLOYEE PERFORMANCE EVALUATION ARE CONDUCTED TO 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Measure job performance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Provide feedback and development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Align goals with company objective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Inform compensation decisions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Motivate employee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Offer legal protection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Aid in succession planning 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Identify training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504982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B3ABD3B-DF9E-CAFF-0071-A6D7CCD25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WHO ARE THE END USERS?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068E01E-99C0-4C13-A972-9B9735D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774" y="1543666"/>
            <a:ext cx="7511845" cy="5083276"/>
          </a:xfrm>
        </p:spPr>
      </p:pic>
    </p:spTree>
    <p:extLst>
      <p:ext uri="{BB962C8B-B14F-4D97-AF65-F5344CB8AC3E}">
        <p14:creationId xmlns:p14="http://schemas.microsoft.com/office/powerpoint/2010/main" val="1011092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8CD5A-52DF-E894-1820-70DB01E08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90" y="306286"/>
            <a:ext cx="8141110" cy="1217714"/>
          </a:xfrm>
        </p:spPr>
        <p:txBody>
          <a:bodyPr>
            <a:normAutofit/>
          </a:bodyPr>
          <a:lstStyle/>
          <a:p>
            <a:r>
              <a:rPr lang="en-IN" dirty="0"/>
              <a:t>PROJECT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1E67E3-9C56-41F5-8B65-C006CEA76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466" y="1779637"/>
            <a:ext cx="12378812" cy="466049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Employee performance refers to how well an employee</a:t>
            </a:r>
          </a:p>
          <a:p>
            <a:pPr algn="l"/>
            <a:r>
              <a:rPr lang="en-US" dirty="0"/>
              <a:t>fulfills their job duties and contributes to organizational</a:t>
            </a:r>
          </a:p>
          <a:p>
            <a:pPr algn="l"/>
            <a:r>
              <a:rPr lang="en-US" dirty="0"/>
              <a:t>goals. It involves measuring productivity, quality of work,</a:t>
            </a:r>
          </a:p>
          <a:p>
            <a:pPr algn="l"/>
            <a:r>
              <a:rPr lang="en-US" dirty="0"/>
              <a:t>efficiency, and overall contribution. Evaluating employee</a:t>
            </a:r>
          </a:p>
          <a:p>
            <a:pPr algn="l"/>
            <a:r>
              <a:rPr lang="en-US" dirty="0"/>
              <a:t>performance helps identify strengths and areas for</a:t>
            </a:r>
          </a:p>
          <a:p>
            <a:pPr algn="l"/>
            <a:r>
              <a:rPr lang="en-US" dirty="0"/>
              <a:t>improvement, guides development and training, informs</a:t>
            </a:r>
          </a:p>
          <a:p>
            <a:pPr algn="l"/>
            <a:r>
              <a:rPr lang="en-US" dirty="0"/>
              <a:t>compensation decisions, and ensures alignment with</a:t>
            </a:r>
          </a:p>
          <a:p>
            <a:pPr algn="l"/>
            <a:r>
              <a:rPr lang="en-US" dirty="0"/>
              <a:t>company objectives. Effective performance management</a:t>
            </a:r>
          </a:p>
          <a:p>
            <a:pPr algn="l"/>
            <a:r>
              <a:rPr lang="en-US" dirty="0"/>
              <a:t>leads to motivated employees, better organizational</a:t>
            </a:r>
          </a:p>
          <a:p>
            <a:pPr algn="l"/>
            <a:r>
              <a:rPr lang="en-US" dirty="0"/>
              <a:t>outcomes, and a clear path for growth and development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6648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71CA2D6-B323-5894-33E6-1EAA5CAC8F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2350648"/>
              </p:ext>
            </p:extLst>
          </p:nvPr>
        </p:nvGraphicFramePr>
        <p:xfrm>
          <a:off x="2125980" y="2399071"/>
          <a:ext cx="7940040" cy="4512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A82C3DD6-2DD1-FA7F-9CC7-636AD18D3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PIE CHART</a:t>
            </a:r>
          </a:p>
        </p:txBody>
      </p:sp>
    </p:spTree>
    <p:extLst>
      <p:ext uri="{BB962C8B-B14F-4D97-AF65-F5344CB8AC3E}">
        <p14:creationId xmlns:p14="http://schemas.microsoft.com/office/powerpoint/2010/main" val="480970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89F84FB-EB89-2270-2E69-3A26CFA1CD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0078353"/>
              </p:ext>
            </p:extLst>
          </p:nvPr>
        </p:nvGraphicFramePr>
        <p:xfrm>
          <a:off x="963561" y="1710813"/>
          <a:ext cx="9969910" cy="4670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72F41F17-6D09-F06F-0D01-5C08AF14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BAR DIAGRAM</a:t>
            </a:r>
          </a:p>
        </p:txBody>
      </p:sp>
    </p:spTree>
    <p:extLst>
      <p:ext uri="{BB962C8B-B14F-4D97-AF65-F5344CB8AC3E}">
        <p14:creationId xmlns:p14="http://schemas.microsoft.com/office/powerpoint/2010/main" val="2791225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753BAD6-5896-2273-4478-2A3D833EE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00340"/>
              </p:ext>
            </p:extLst>
          </p:nvPr>
        </p:nvGraphicFramePr>
        <p:xfrm>
          <a:off x="285134" y="1788792"/>
          <a:ext cx="7536525" cy="5423848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2386880">
                  <a:extLst>
                    <a:ext uri="{9D8B030D-6E8A-4147-A177-3AD203B41FA5}">
                      <a16:colId xmlns:a16="http://schemas.microsoft.com/office/drawing/2014/main" val="879245970"/>
                    </a:ext>
                  </a:extLst>
                </a:gridCol>
                <a:gridCol w="2292908">
                  <a:extLst>
                    <a:ext uri="{9D8B030D-6E8A-4147-A177-3AD203B41FA5}">
                      <a16:colId xmlns:a16="http://schemas.microsoft.com/office/drawing/2014/main" val="2271415461"/>
                    </a:ext>
                  </a:extLst>
                </a:gridCol>
                <a:gridCol w="2856737">
                  <a:extLst>
                    <a:ext uri="{9D8B030D-6E8A-4147-A177-3AD203B41FA5}">
                      <a16:colId xmlns:a16="http://schemas.microsoft.com/office/drawing/2014/main" val="2430511816"/>
                    </a:ext>
                  </a:extLst>
                </a:gridCol>
              </a:tblGrid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D9E1F2"/>
                          </a:highlight>
                        </a:rPr>
                        <a:t>Sum of Engagement Score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D9E1F2"/>
                          </a:highlight>
                        </a:rPr>
                        <a:t>Sum of Satisfaction Score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D9E1F2"/>
                          </a:highlight>
                        </a:rPr>
                        <a:t>Sum of Work-Life Balance Score</a:t>
                      </a:r>
                      <a:endParaRPr lang="en-US" sz="800" b="1" i="0" u="none" strike="noStrike">
                        <a:solidFill>
                          <a:srgbClr val="FF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2214481224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2980993079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188330271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330065982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194095337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683553877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536872259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483861294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4248278940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49498787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432167360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2556120990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821276452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2076763952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769052653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4182408029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907762590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862158210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412953124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2441885241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4099060838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809271706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747131567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785104913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481254540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313947100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043221944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218788843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2433670618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638055094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924550139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301999450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245221317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2115912922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2086906650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953095759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854766284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563455698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377076746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704087260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858732046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747319599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2766481942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C9560F7F-A3DD-69F6-79A5-8F0E30406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PIVOT TABLE</a:t>
            </a:r>
          </a:p>
        </p:txBody>
      </p:sp>
    </p:spTree>
    <p:extLst>
      <p:ext uri="{BB962C8B-B14F-4D97-AF65-F5344CB8AC3E}">
        <p14:creationId xmlns:p14="http://schemas.microsoft.com/office/powerpoint/2010/main" val="39466331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74</TotalTime>
  <Words>372</Words>
  <Application>Microsoft Office PowerPoint</Application>
  <PresentationFormat>Widescreen</PresentationFormat>
  <Paragraphs>121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Century Gothic</vt:lpstr>
      <vt:lpstr>Wingdings 3</vt:lpstr>
      <vt:lpstr>Ion Boardroom</vt:lpstr>
      <vt:lpstr>STUDENT NAME  :Priyadharshini . B REGISTER NO      :312203358,asunm161312203358 NAANMUTHALVAN ID : FDD4886949B9C48BD594BBEA8DE78FC3 DEPARTMENT      :B.COM,COMMERCE COLLEGE            :PRINCE SHRI VENKATESHWARA ARTS AND SCIENCE COLLEGE </vt:lpstr>
      <vt:lpstr>PROJECT TITLE</vt:lpstr>
      <vt:lpstr>AGENDA</vt:lpstr>
      <vt:lpstr>PROBLEM STATEMENT</vt:lpstr>
      <vt:lpstr>WHO ARE THE END USERS?</vt:lpstr>
      <vt:lpstr>PROJECT OVERVIEW</vt:lpstr>
      <vt:lpstr>PIE CHART</vt:lpstr>
      <vt:lpstr>BAR DIAGRAM</vt:lpstr>
      <vt:lpstr>PIVOT TABLE</vt:lpstr>
      <vt:lpstr>DATASET DESCRIPTION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Sandhiya Raja</dc:creator>
  <cp:lastModifiedBy>Sandhiya Raja</cp:lastModifiedBy>
  <cp:revision>3</cp:revision>
  <dcterms:created xsi:type="dcterms:W3CDTF">2024-08-30T13:40:32Z</dcterms:created>
  <dcterms:modified xsi:type="dcterms:W3CDTF">2024-09-02T15:23:28Z</dcterms:modified>
</cp:coreProperties>
</file>