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9.jpg" ContentType="image/jpeg"/>
  <Override PartName="/ppt/media/image10.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1027"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priya16022004dharshini@gmail.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Priyadharshini1602/TNSDC-Generative-AI" TargetMode="External"/><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594" y="744002"/>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206938" y="2970729"/>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6069" y="525078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title"/>
          </p:nvPr>
        </p:nvSpPr>
        <p:spPr>
          <a:xfrm>
            <a:off x="2124843" y="540642"/>
            <a:ext cx="8108387" cy="1740220"/>
          </a:xfrm>
          <a:prstGeom prst="rect">
            <a:avLst/>
          </a:prstGeom>
        </p:spPr>
        <p:txBody>
          <a:bodyPr vert="horz" wrap="square" lIns="0" tIns="16510" rIns="0" bIns="0" rtlCol="0">
            <a:spAutoFit/>
          </a:bodyPr>
          <a:lstStyle/>
          <a:p>
            <a:r>
              <a:rPr lang="en-IN" sz="2800" spc="15" dirty="0">
                <a:latin typeface="+mj-lt"/>
              </a:rPr>
              <a:t>             </a:t>
            </a:r>
            <a:br>
              <a:rPr lang="en-IN" sz="2800" spc="15" dirty="0"/>
            </a:br>
            <a:r>
              <a:rPr lang="en-US" sz="2800" dirty="0">
                <a:latin typeface="+mj-lt"/>
              </a:rPr>
              <a:t>Predictive Modeling for Gender and Age </a:t>
            </a:r>
            <a:br>
              <a:rPr lang="en-US" sz="2800" dirty="0">
                <a:latin typeface="+mj-lt"/>
              </a:rPr>
            </a:br>
            <a:r>
              <a:rPr lang="en-US" sz="2800" dirty="0">
                <a:latin typeface="+mj-lt"/>
              </a:rPr>
              <a:t>Identification using Keras and TensorFlow</a:t>
            </a:r>
            <a:r>
              <a:rPr lang="en-US" sz="2800" dirty="0"/>
              <a:t>.</a:t>
            </a:r>
            <a:br>
              <a:rPr lang="en-IN" sz="2800" dirty="0"/>
            </a:br>
            <a:endParaRPr sz="2800" spc="15" dirty="0"/>
          </a:p>
        </p:txBody>
      </p:sp>
      <p:sp>
        <p:nvSpPr>
          <p:cNvPr id="12" name="Text Placeholder 11">
            <a:extLst>
              <a:ext uri="{FF2B5EF4-FFF2-40B4-BE49-F238E27FC236}">
                <a16:creationId xmlns:a16="http://schemas.microsoft.com/office/drawing/2014/main" id="{6A688F01-CA85-E11B-307E-DCEAD99E5CA1}"/>
              </a:ext>
            </a:extLst>
          </p:cNvPr>
          <p:cNvSpPr>
            <a:spLocks noGrp="1"/>
          </p:cNvSpPr>
          <p:nvPr>
            <p:ph type="body" idx="1"/>
          </p:nvPr>
        </p:nvSpPr>
        <p:spPr>
          <a:xfrm>
            <a:off x="2124843" y="2714076"/>
            <a:ext cx="8193344" cy="3016210"/>
          </a:xfrm>
        </p:spPr>
        <p:txBody>
          <a:bodyPr/>
          <a:lstStyle/>
          <a:p>
            <a:r>
              <a:rPr lang="en-IN" sz="2800" spc="15" dirty="0">
                <a:latin typeface="+mj-lt"/>
              </a:rPr>
              <a:t>PRESENTED BY : S.PRIYADHARSHINI</a:t>
            </a:r>
            <a:br>
              <a:rPr lang="en-IN" sz="2800" spc="15" dirty="0">
                <a:latin typeface="+mj-lt"/>
              </a:rPr>
            </a:br>
            <a:r>
              <a:rPr lang="en-IN" sz="2800" spc="15" dirty="0">
                <a:latin typeface="+mj-lt"/>
              </a:rPr>
              <a:t>REG NO : 813821205039</a:t>
            </a:r>
            <a:br>
              <a:rPr lang="en-IN" sz="2800" spc="15" dirty="0">
                <a:latin typeface="+mj-lt"/>
              </a:rPr>
            </a:br>
            <a:r>
              <a:rPr lang="en-IN" sz="2800" spc="15" dirty="0">
                <a:latin typeface="+mj-lt"/>
              </a:rPr>
              <a:t>DEPT : INFORMATION TECHNOLOGY</a:t>
            </a:r>
            <a:br>
              <a:rPr lang="en-IN" sz="2800" spc="15" dirty="0">
                <a:latin typeface="+mj-lt"/>
              </a:rPr>
            </a:br>
            <a:r>
              <a:rPr lang="en-IN" sz="2800" spc="15" dirty="0">
                <a:latin typeface="+mj-lt"/>
              </a:rPr>
              <a:t>COLLEGE : SARANATHAN COLLEGE OF ENGINEERING</a:t>
            </a:r>
            <a:br>
              <a:rPr lang="en-IN" sz="2800" spc="15" dirty="0">
                <a:latin typeface="+mj-lt"/>
              </a:rPr>
            </a:br>
            <a:r>
              <a:rPr lang="en-IN" sz="2800" spc="15" dirty="0">
                <a:latin typeface="+mj-lt"/>
              </a:rPr>
              <a:t>NM ID : </a:t>
            </a:r>
            <a:r>
              <a:rPr lang="en-IN" sz="2800" spc="15" dirty="0">
                <a:latin typeface="+mj-lt"/>
                <a:hlinkClick r:id="rId2"/>
              </a:rPr>
              <a:t>priya16022004dharshini@gmail.com</a:t>
            </a:r>
            <a:br>
              <a:rPr lang="en-IN" sz="2800" spc="15" dirty="0">
                <a:latin typeface="+mj-lt"/>
              </a:rPr>
            </a:br>
            <a:r>
              <a:rPr lang="en-IN" sz="2800" spc="15" dirty="0">
                <a:latin typeface="+mj-lt"/>
              </a:rPr>
              <a:t>                (au813821205039)</a:t>
            </a:r>
            <a:br>
              <a:rPr lang="en-IN" sz="2800" spc="15" dirty="0">
                <a:latin typeface="+mj-lt"/>
              </a:rPr>
            </a:br>
            <a:endParaRPr lang="en-IN" sz="2800"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5332" y="6554474"/>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8" name="object 8"/>
          <p:cNvSpPr txBox="1"/>
          <p:nvPr/>
        </p:nvSpPr>
        <p:spPr>
          <a:xfrm>
            <a:off x="683258" y="6111875"/>
            <a:ext cx="7393942" cy="324448"/>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hlinkClick r:id="rId3"/>
              </a:rPr>
              <a:t>https://github.com/Priyadharshini1602/TNSDC-Generative-AI</a:t>
            </a:r>
            <a:endParaRPr sz="2000" dirty="0">
              <a:latin typeface="Trebuchet MS"/>
              <a:cs typeface="Trebuchet MS"/>
            </a:endParaRPr>
          </a:p>
        </p:txBody>
      </p:sp>
      <p:sp>
        <p:nvSpPr>
          <p:cNvPr id="10" name="TextBox 9">
            <a:extLst>
              <a:ext uri="{FF2B5EF4-FFF2-40B4-BE49-F238E27FC236}">
                <a16:creationId xmlns:a16="http://schemas.microsoft.com/office/drawing/2014/main" id="{73F1C31E-C5B9-852D-E67D-1FE1D499104B}"/>
              </a:ext>
            </a:extLst>
          </p:cNvPr>
          <p:cNvSpPr txBox="1"/>
          <p:nvPr/>
        </p:nvSpPr>
        <p:spPr>
          <a:xfrm>
            <a:off x="683259" y="4489997"/>
            <a:ext cx="8286750" cy="1477328"/>
          </a:xfrm>
          <a:prstGeom prst="rect">
            <a:avLst/>
          </a:prstGeom>
          <a:noFill/>
        </p:spPr>
        <p:txBody>
          <a:bodyPr wrap="square">
            <a:spAutoFit/>
          </a:bodyPr>
          <a:lstStyle/>
          <a:p>
            <a:r>
              <a:rPr lang="en-US" b="0" i="0" dirty="0">
                <a:solidFill>
                  <a:srgbClr val="222222"/>
                </a:solidFill>
                <a:effectLst/>
                <a:latin typeface="Arial" panose="020B0604020202020204" pitchFamily="34" charset="0"/>
              </a:rPr>
              <a:t>This project utilizes Convolutional Neural Networks (CNNs) to analyze patterns and features in images for predicting the gender and approximate age of individuals depicted in photos. While the model's predictions aren't guaranteed to be entirely accurate, they offer valuable insights for applications like targeted advertising, demographic analysis, and entertainment.</a:t>
            </a:r>
            <a:endParaRPr lang="en-IN" dirty="0"/>
          </a:p>
        </p:txBody>
      </p:sp>
      <p:pic>
        <p:nvPicPr>
          <p:cNvPr id="12" name="Picture 11">
            <a:extLst>
              <a:ext uri="{FF2B5EF4-FFF2-40B4-BE49-F238E27FC236}">
                <a16:creationId xmlns:a16="http://schemas.microsoft.com/office/drawing/2014/main" id="{0BE59DC0-8011-09B0-3C62-E24C51CE32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6030" y="1143634"/>
            <a:ext cx="4408170" cy="329255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498680" y="963897"/>
            <a:ext cx="10681335" cy="75819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6" name="Text Placeholder 25">
            <a:extLst>
              <a:ext uri="{FF2B5EF4-FFF2-40B4-BE49-F238E27FC236}">
                <a16:creationId xmlns:a16="http://schemas.microsoft.com/office/drawing/2014/main" id="{364A33B2-F8CE-6C74-304B-A609BD331514}"/>
              </a:ext>
            </a:extLst>
          </p:cNvPr>
          <p:cNvSpPr>
            <a:spLocks noGrp="1"/>
          </p:cNvSpPr>
          <p:nvPr>
            <p:ph type="body" idx="1"/>
          </p:nvPr>
        </p:nvSpPr>
        <p:spPr>
          <a:xfrm>
            <a:off x="1243684" y="2623678"/>
            <a:ext cx="7469278" cy="1371599"/>
          </a:xfrm>
        </p:spPr>
        <p:txBody>
          <a:bodyPr/>
          <a:lstStyle/>
          <a:p>
            <a:r>
              <a:rPr lang="en-US" sz="3200" dirty="0"/>
              <a:t>Predictive Modeling for Gender and Age </a:t>
            </a:r>
          </a:p>
          <a:p>
            <a:r>
              <a:rPr lang="en-US" sz="3200" dirty="0"/>
              <a:t>Identification using Keras and TensorFlow.</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709"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id="{CDAAAB27-928A-2101-3B93-94B7E1981130}"/>
              </a:ext>
            </a:extLst>
          </p:cNvPr>
          <p:cNvSpPr>
            <a:spLocks noGrp="1"/>
          </p:cNvSpPr>
          <p:nvPr>
            <p:ph type="body" idx="1"/>
          </p:nvPr>
        </p:nvSpPr>
        <p:spPr>
          <a:xfrm>
            <a:off x="1700569" y="1790530"/>
            <a:ext cx="7707749" cy="4171315"/>
          </a:xfrm>
        </p:spPr>
        <p:txBody>
          <a:bodyPr/>
          <a:lstStyle/>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PROBLEM STATEMENT</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PROJECT OVERVIEW</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WHO ARE THE END USERS?</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YOUR SOLUTION AND ITS VALUE PROPOSITION</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THE WOW IN YOUR SOLUTION</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MODELLING</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RESULTS</a:t>
            </a:r>
            <a:endParaRPr lang="en-US" sz="2800" b="0" i="0" dirty="0">
              <a:solidFill>
                <a:srgbClr val="222222"/>
              </a:solidFill>
              <a:effectLst/>
              <a:latin typeface="Arial" panose="020B0604020202020204" pitchFamily="34" charset="0"/>
            </a:endParaRPr>
          </a:p>
          <a:p>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0575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D5145EF9-7A73-B887-004A-994DEB036C6A}"/>
              </a:ext>
            </a:extLst>
          </p:cNvPr>
          <p:cNvSpPr txBox="1"/>
          <p:nvPr/>
        </p:nvSpPr>
        <p:spPr>
          <a:xfrm>
            <a:off x="1130250" y="1828800"/>
            <a:ext cx="6312002" cy="3785652"/>
          </a:xfrm>
          <a:prstGeom prst="rect">
            <a:avLst/>
          </a:prstGeom>
          <a:noFill/>
        </p:spPr>
        <p:txBody>
          <a:bodyPr wrap="square">
            <a:spAutoFit/>
          </a:bodyPr>
          <a:lstStyle/>
          <a:p>
            <a:r>
              <a:rPr lang="en-US" sz="2400" dirty="0"/>
              <a:t>Develop a machine learning model using Keras and TensorFlow to predict the gender and age of individuals based on given input data. The model should take into account various features such as facial images, textual data, or any other relevant information that can contribute to accurate predictions. The goal is to create a robust and efficient model capable of accurately identifying the gender and age group of individuals from diverse backgrounds and demographics.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A41DBEB4-2E7E-09D3-6D88-FC138A56035E}"/>
              </a:ext>
            </a:extLst>
          </p:cNvPr>
          <p:cNvSpPr txBox="1"/>
          <p:nvPr/>
        </p:nvSpPr>
        <p:spPr>
          <a:xfrm>
            <a:off x="1219199" y="2057401"/>
            <a:ext cx="7315201" cy="3124199"/>
          </a:xfrm>
          <a:prstGeom prst="rect">
            <a:avLst/>
          </a:prstGeom>
          <a:noFill/>
        </p:spPr>
        <p:txBody>
          <a:bodyPr wrap="square">
            <a:spAutoFit/>
          </a:bodyPr>
          <a:lstStyle/>
          <a:p>
            <a:r>
              <a:rPr lang="en-US" sz="2400" dirty="0"/>
              <a:t>This project aims to develop a computer program using Keras with TensorFlow that predicts the gender and approximate age of individuals from their photos. By leveraging advanced machine learning techniques, the program analyzes patterns in images to make educated guesses. This capability has practical applications in targeted advertising, demographic analysis, and entertainment.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4" name="TextBox 13">
            <a:extLst>
              <a:ext uri="{FF2B5EF4-FFF2-40B4-BE49-F238E27FC236}">
                <a16:creationId xmlns:a16="http://schemas.microsoft.com/office/drawing/2014/main" id="{26138CA6-9576-18C3-A948-56E5BCC980CD}"/>
              </a:ext>
            </a:extLst>
          </p:cNvPr>
          <p:cNvSpPr txBox="1"/>
          <p:nvPr/>
        </p:nvSpPr>
        <p:spPr>
          <a:xfrm>
            <a:off x="1371600" y="2139732"/>
            <a:ext cx="6253316" cy="3222843"/>
          </a:xfrm>
          <a:prstGeom prst="rect">
            <a:avLst/>
          </a:prstGeom>
          <a:noFill/>
        </p:spPr>
        <p:txBody>
          <a:bodyPr wrap="square">
            <a:spAutoFit/>
          </a:bodyPr>
          <a:lstStyle/>
          <a:p>
            <a:pPr marL="285750" indent="-285750">
              <a:buFont typeface="Arial" panose="020B0604020202020204" pitchFamily="34" charset="0"/>
              <a:buChar char="•"/>
            </a:pPr>
            <a:r>
              <a:rPr lang="en-IN" sz="2800" dirty="0"/>
              <a:t>Researchers</a:t>
            </a:r>
          </a:p>
          <a:p>
            <a:pPr marL="285750" indent="-285750">
              <a:buFont typeface="Arial" panose="020B0604020202020204" pitchFamily="34" charset="0"/>
              <a:buChar char="•"/>
            </a:pPr>
            <a:r>
              <a:rPr lang="en-IN" sz="2800" dirty="0"/>
              <a:t>Marketing Professionals</a:t>
            </a:r>
          </a:p>
          <a:p>
            <a:pPr marL="285750" indent="-285750">
              <a:buFont typeface="Arial" panose="020B0604020202020204" pitchFamily="34" charset="0"/>
              <a:buChar char="•"/>
            </a:pPr>
            <a:r>
              <a:rPr lang="en-IN" sz="2800" dirty="0"/>
              <a:t>Social Media Platforms</a:t>
            </a:r>
          </a:p>
          <a:p>
            <a:pPr marL="285750" indent="-285750">
              <a:buFont typeface="Arial" panose="020B0604020202020204" pitchFamily="34" charset="0"/>
              <a:buChar char="•"/>
            </a:pPr>
            <a:r>
              <a:rPr lang="en-IN" sz="2800" dirty="0"/>
              <a:t>Entertainment Industry</a:t>
            </a:r>
          </a:p>
          <a:p>
            <a:pPr marL="285750" indent="-285750">
              <a:buFont typeface="Arial" panose="020B0604020202020204" pitchFamily="34" charset="0"/>
              <a:buChar char="•"/>
            </a:pPr>
            <a:r>
              <a:rPr lang="en-IN" sz="2800" dirty="0"/>
              <a:t>Healthcare Professionals</a:t>
            </a:r>
          </a:p>
          <a:p>
            <a:pPr marL="285750" indent="-285750">
              <a:buFont typeface="Arial" panose="020B0604020202020204" pitchFamily="34" charset="0"/>
              <a:buChar char="•"/>
            </a:pPr>
            <a:r>
              <a:rPr lang="en-IN" sz="2800" dirty="0"/>
              <a:t>Developers</a:t>
            </a:r>
          </a:p>
          <a:p>
            <a:pPr marL="285750" indent="-285750">
              <a:buFont typeface="Arial" panose="020B0604020202020204" pitchFamily="34" charset="0"/>
              <a:buChar char="•"/>
            </a:pPr>
            <a:r>
              <a:rPr lang="en-IN" sz="2800" dirty="0"/>
              <a:t>General Users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8839200" y="16293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296381" y="453993"/>
            <a:ext cx="10681335" cy="75819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3" name="Content Placeholder 12">
            <a:extLst>
              <a:ext uri="{FF2B5EF4-FFF2-40B4-BE49-F238E27FC236}">
                <a16:creationId xmlns:a16="http://schemas.microsoft.com/office/drawing/2014/main" id="{7CF575CC-120B-CCCD-3F0D-DE8A90D536A9}"/>
              </a:ext>
            </a:extLst>
          </p:cNvPr>
          <p:cNvSpPr>
            <a:spLocks noGrp="1"/>
          </p:cNvSpPr>
          <p:nvPr>
            <p:ph sz="half" idx="3"/>
          </p:nvPr>
        </p:nvSpPr>
        <p:spPr>
          <a:xfrm>
            <a:off x="838200" y="3761183"/>
            <a:ext cx="7848600" cy="2431435"/>
          </a:xfrm>
        </p:spPr>
        <p:txBody>
          <a:bodyPr/>
          <a:lstStyle/>
          <a:p>
            <a:r>
              <a:rPr lang="en-IN" sz="2000" b="1" dirty="0"/>
              <a:t>Value Proposition:</a:t>
            </a:r>
          </a:p>
          <a:p>
            <a:endParaRPr lang="en-IN" sz="2000" dirty="0"/>
          </a:p>
          <a:p>
            <a:pPr marL="285750" indent="-285750">
              <a:buFont typeface="Arial" panose="020B0604020202020204" pitchFamily="34" charset="0"/>
              <a:buChar char="•"/>
            </a:pPr>
            <a:r>
              <a:rPr lang="en-IN" sz="2000" dirty="0"/>
              <a:t>Accurate Predictions</a:t>
            </a:r>
          </a:p>
          <a:p>
            <a:pPr marL="285750" indent="-285750">
              <a:buFont typeface="Arial" panose="020B0604020202020204" pitchFamily="34" charset="0"/>
              <a:buChar char="•"/>
            </a:pPr>
            <a:r>
              <a:rPr lang="en-IN" sz="2000" dirty="0"/>
              <a:t>Diverse Data Handling</a:t>
            </a:r>
          </a:p>
          <a:p>
            <a:pPr marL="285750" indent="-285750">
              <a:buFont typeface="Arial" panose="020B0604020202020204" pitchFamily="34" charset="0"/>
              <a:buChar char="•"/>
            </a:pPr>
            <a:r>
              <a:rPr lang="en-IN" sz="2000" dirty="0"/>
              <a:t>Robustness and Efficiency</a:t>
            </a:r>
          </a:p>
          <a:p>
            <a:pPr marL="285750" indent="-285750">
              <a:buFont typeface="Arial" panose="020B0604020202020204" pitchFamily="34" charset="0"/>
              <a:buChar char="•"/>
            </a:pPr>
            <a:r>
              <a:rPr lang="en-IN" sz="2000" dirty="0"/>
              <a:t>Applications in Multiple Fields – Retail,Healthcare,Entertainment</a:t>
            </a:r>
          </a:p>
          <a:p>
            <a:pPr marL="285750" indent="-285750">
              <a:buFont typeface="Arial" panose="020B0604020202020204" pitchFamily="34" charset="0"/>
              <a:buChar char="•"/>
            </a:pPr>
            <a:r>
              <a:rPr lang="en-US" sz="2000" dirty="0"/>
              <a:t>Exploration of Deep Learning Techniques</a:t>
            </a:r>
            <a:endParaRPr lang="en-IN" sz="2000" dirty="0"/>
          </a:p>
          <a:p>
            <a:pPr marL="285750" indent="-285750">
              <a:buFont typeface="Arial" panose="020B0604020202020204" pitchFamily="34" charset="0"/>
              <a:buChar char="•"/>
            </a:pP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TextBox 10">
            <a:extLst>
              <a:ext uri="{FF2B5EF4-FFF2-40B4-BE49-F238E27FC236}">
                <a16:creationId xmlns:a16="http://schemas.microsoft.com/office/drawing/2014/main" id="{4D017022-7690-1FB1-87DB-C29408718BDB}"/>
              </a:ext>
            </a:extLst>
          </p:cNvPr>
          <p:cNvSpPr txBox="1"/>
          <p:nvPr/>
        </p:nvSpPr>
        <p:spPr>
          <a:xfrm>
            <a:off x="838200" y="1117708"/>
            <a:ext cx="8001000" cy="2800767"/>
          </a:xfrm>
          <a:prstGeom prst="rect">
            <a:avLst/>
          </a:prstGeom>
          <a:noFill/>
        </p:spPr>
        <p:txBody>
          <a:bodyPr wrap="square">
            <a:spAutoFit/>
          </a:bodyPr>
          <a:lstStyle/>
          <a:p>
            <a:r>
              <a:rPr lang="en-US" sz="2000" b="1" dirty="0"/>
              <a:t>Solution:</a:t>
            </a:r>
          </a:p>
          <a:p>
            <a:endParaRPr lang="en-US" dirty="0"/>
          </a:p>
          <a:p>
            <a:r>
              <a:rPr lang="en-US" sz="2000" dirty="0"/>
              <a:t>The solution for age and gender prediction using deep learning involves developing a neural network model trained on a dataset containing images labeled with both age and gender information. The model architecture could be a convolutional neural network (CNN) or a combination of CNN and recurrent neural network (RNN) layers depending on the complexity of the task.</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7" name="object 7"/>
          <p:cNvSpPr txBox="1">
            <a:spLocks noGrp="1"/>
          </p:cNvSpPr>
          <p:nvPr>
            <p:ph type="title"/>
          </p:nvPr>
        </p:nvSpPr>
        <p:spPr>
          <a:xfrm>
            <a:off x="380999" y="83574"/>
            <a:ext cx="10681335" cy="75819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dirty="0">
              <a:latin typeface="Trebuchet MS"/>
              <a:cs typeface="Trebuchet MS"/>
            </a:endParaRPr>
          </a:p>
        </p:txBody>
      </p:sp>
      <p:sp>
        <p:nvSpPr>
          <p:cNvPr id="11" name="Text Placeholder 10">
            <a:extLst>
              <a:ext uri="{FF2B5EF4-FFF2-40B4-BE49-F238E27FC236}">
                <a16:creationId xmlns:a16="http://schemas.microsoft.com/office/drawing/2014/main" id="{4F722748-AA76-B2AC-5506-20D6688E34B6}"/>
              </a:ext>
            </a:extLst>
          </p:cNvPr>
          <p:cNvSpPr>
            <a:spLocks noGrp="1"/>
          </p:cNvSpPr>
          <p:nvPr>
            <p:ph type="body" idx="1"/>
          </p:nvPr>
        </p:nvSpPr>
        <p:spPr>
          <a:xfrm>
            <a:off x="76200" y="1043989"/>
            <a:ext cx="10681335" cy="5232202"/>
          </a:xfrm>
        </p:spPr>
        <p:txBody>
          <a:bodyPr/>
          <a:lstStyle/>
          <a:p>
            <a:pPr marL="342900" indent="-342900">
              <a:buFont typeface="Wingdings" panose="05000000000000000000" pitchFamily="2" charset="2"/>
              <a:buChar char="Ø"/>
            </a:pPr>
            <a:r>
              <a:rPr lang="en-IN" sz="2000" b="1" dirty="0"/>
              <a:t>Multi-Modal Approach : </a:t>
            </a:r>
            <a:r>
              <a:rPr lang="en-US" sz="2000" dirty="0"/>
              <a:t>By incorporating various features such as facial images and textual data, the model utilizes a multi-modal approach to enhance prediction accuracy.</a:t>
            </a:r>
          </a:p>
          <a:p>
            <a:endParaRPr lang="en-IN" sz="2000" dirty="0"/>
          </a:p>
          <a:p>
            <a:pPr marL="342900" indent="-342900">
              <a:buFont typeface="Wingdings" panose="05000000000000000000" pitchFamily="2" charset="2"/>
              <a:buChar char="Ø"/>
            </a:pPr>
            <a:r>
              <a:rPr lang="en-IN" sz="2000" b="1" dirty="0"/>
              <a:t>Advanced Deep Learning Techniques :</a:t>
            </a:r>
            <a:r>
              <a:rPr lang="en-IN" sz="2000" dirty="0"/>
              <a:t> </a:t>
            </a:r>
            <a:r>
              <a:rPr lang="en-US" sz="2000" dirty="0"/>
              <a:t>The project explores deep learning architectures such as convolutional neural networks (CNNs) for image processing and recurrent neural networks (RNNs) for textual data analysis.</a:t>
            </a:r>
            <a:endParaRPr lang="en-IN" sz="2000" dirty="0"/>
          </a:p>
          <a:p>
            <a:pPr marL="342900" indent="-342900">
              <a:buFont typeface="Arial" panose="020B0604020202020204" pitchFamily="34" charset="0"/>
              <a:buChar char="•"/>
            </a:pPr>
            <a:endParaRPr lang="en-IN" sz="2000" dirty="0"/>
          </a:p>
          <a:p>
            <a:pPr marL="342900" indent="-342900">
              <a:buFont typeface="Wingdings" panose="05000000000000000000" pitchFamily="2" charset="2"/>
              <a:buChar char="Ø"/>
            </a:pPr>
            <a:r>
              <a:rPr lang="en-IN" sz="2000" b="1" dirty="0"/>
              <a:t>Real-World Applications :</a:t>
            </a:r>
            <a:r>
              <a:rPr lang="en-IN" sz="2000" dirty="0"/>
              <a:t> </a:t>
            </a:r>
            <a:r>
              <a:rPr lang="en-US" sz="2000" dirty="0"/>
              <a:t>The ability to accurately predict gender and age has significant real-world applications in demographics analysis, targeted advertising, personalized services, and beyond.</a:t>
            </a:r>
            <a:endParaRPr lang="en-IN" sz="2000" dirty="0"/>
          </a:p>
          <a:p>
            <a:endParaRPr lang="en-IN" sz="2000" dirty="0"/>
          </a:p>
          <a:p>
            <a:pPr marL="342900" indent="-342900">
              <a:buFont typeface="Wingdings" panose="05000000000000000000" pitchFamily="2" charset="2"/>
              <a:buChar char="Ø"/>
            </a:pPr>
            <a:r>
              <a:rPr lang="en-IN" sz="2000" b="1" dirty="0"/>
              <a:t>Robustness and Efficiency :</a:t>
            </a:r>
            <a:r>
              <a:rPr lang="en-IN" sz="2000" dirty="0"/>
              <a:t> </a:t>
            </a:r>
            <a:r>
              <a:rPr lang="en-US" sz="2000" dirty="0"/>
              <a:t>The developed model is designed to be robust and efficient, capable of handling diverse input data and delivering accurate predictions in real-time or near-real-time scenarios. </a:t>
            </a:r>
          </a:p>
          <a:p>
            <a:endParaRPr lang="en-IN" sz="2000" dirty="0"/>
          </a:p>
          <a:p>
            <a:pPr marL="342900" indent="-342900">
              <a:buFont typeface="Wingdings" panose="05000000000000000000" pitchFamily="2" charset="2"/>
              <a:buChar char="Ø"/>
            </a:pPr>
            <a:r>
              <a:rPr lang="en-IN" sz="2000" b="1" dirty="0"/>
              <a:t>Potential for Innovation :</a:t>
            </a:r>
            <a:r>
              <a:rPr lang="en-IN" sz="2000" dirty="0"/>
              <a:t> </a:t>
            </a:r>
            <a:r>
              <a:rPr lang="en-US" sz="2000" dirty="0"/>
              <a:t>By pushing the boundaries of deep learning techniques in gender and age prediction,It paves the way for future research and development efforts aimed at refining predictive models and exploring new applications in demographics analysis and beyond.</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8" name="object 8"/>
          <p:cNvSpPr txBox="1"/>
          <p:nvPr/>
        </p:nvSpPr>
        <p:spPr>
          <a:xfrm>
            <a:off x="457200" y="205593"/>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pic>
        <p:nvPicPr>
          <p:cNvPr id="11" name="Picture 10">
            <a:extLst>
              <a:ext uri="{FF2B5EF4-FFF2-40B4-BE49-F238E27FC236}">
                <a16:creationId xmlns:a16="http://schemas.microsoft.com/office/drawing/2014/main" id="{D32D2D25-47C3-5F2D-81E9-D4814B387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9657" y="963784"/>
            <a:ext cx="5720268" cy="561739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294</TotalTime>
  <Words>624</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vt:lpstr>
      <vt:lpstr>Office Theme</vt:lpstr>
      <vt:lpstr>              Predictive Modeling for Gender and Age  Identification using Keras and TensorFlow.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Priya Dharshini</dc:creator>
  <cp:lastModifiedBy>Priya Dharshini</cp:lastModifiedBy>
  <cp:revision>12</cp:revision>
  <dcterms:created xsi:type="dcterms:W3CDTF">2024-04-01T15:34:00Z</dcterms:created>
  <dcterms:modified xsi:type="dcterms:W3CDTF">2024-04-05T06:09:28Z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