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16023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 PRIYADHARSHINI </a:t>
            </a:r>
          </a:p>
          <a:p>
            <a:r>
              <a:rPr lang="en-US" sz="2400" dirty="0"/>
              <a:t>REGISTER NO: 312211739</a:t>
            </a:r>
          </a:p>
          <a:p>
            <a:r>
              <a:rPr lang="en-US" sz="2400" dirty="0"/>
              <a:t>(764D6CF0BE1F612823E4E6F3D3E4520C)</a:t>
            </a:r>
          </a:p>
          <a:p>
            <a:r>
              <a:rPr lang="en-US" sz="2400" dirty="0"/>
              <a:t>DEPARTMENT: DEPARTMENT OF COMMERCE (GENERAL)</a:t>
            </a:r>
          </a:p>
          <a:p>
            <a:r>
              <a:rPr lang="en-US" sz="2400" dirty="0"/>
              <a:t>COLLEGE: THIRUTHANGAL NADAR COLLEGE </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00AD73D-182C-EE51-C8C3-0AF1EE95E1AD}"/>
              </a:ext>
            </a:extLst>
          </p:cNvPr>
          <p:cNvSpPr txBox="1"/>
          <p:nvPr/>
        </p:nvSpPr>
        <p:spPr>
          <a:xfrm>
            <a:off x="228600" y="1447800"/>
            <a:ext cx="10959423" cy="5324535"/>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set collection.</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Data preparation:</a:t>
            </a: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Filtering.</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Headline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First name, last name, employee I’d, </a:t>
            </a:r>
          </a:p>
          <a:p>
            <a:r>
              <a:rPr lang="en-IN" sz="2800" dirty="0">
                <a:latin typeface="Times New Roman" panose="02020603050405020304" pitchFamily="18" charset="0"/>
                <a:cs typeface="Times New Roman" panose="02020603050405020304" pitchFamily="18" charset="0"/>
              </a:rPr>
              <a:t>    Start data, exit data, employee status, current employee rating</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Summarization of employees performance based on rating,</a:t>
            </a:r>
          </a:p>
          <a:p>
            <a:r>
              <a:rPr lang="en-IN" sz="2800" dirty="0">
                <a:latin typeface="Times New Roman" panose="02020603050405020304" pitchFamily="18" charset="0"/>
                <a:cs typeface="Times New Roman" panose="02020603050405020304" pitchFamily="18" charset="0"/>
              </a:rPr>
              <a:t>    Gender.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visualisation used bar chart.</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highlighted in red colour.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using times roman font.</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33155-559C-59B6-09A0-0FF92F453DD5}"/>
              </a:ext>
            </a:extLst>
          </p:cNvPr>
          <p:cNvSpPr txBox="1"/>
          <p:nvPr/>
        </p:nvSpPr>
        <p:spPr>
          <a:xfrm>
            <a:off x="457200" y="381000"/>
            <a:ext cx="7499297" cy="3108543"/>
          </a:xfrm>
          <a:prstGeom prst="rect">
            <a:avLst/>
          </a:prstGeom>
          <a:noFill/>
        </p:spPr>
        <p:txBody>
          <a:bodyPr wrap="non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have shown the employee rating as follows:</a:t>
            </a:r>
          </a:p>
          <a:p>
            <a:r>
              <a:rPr lang="en-IN" sz="2800" dirty="0">
                <a:latin typeface="Times New Roman" panose="02020603050405020304" pitchFamily="18" charset="0"/>
                <a:cs typeface="Times New Roman" panose="02020603050405020304" pitchFamily="18" charset="0"/>
              </a:rPr>
              <a:t>                           Yellow-2</a:t>
            </a:r>
          </a:p>
          <a:p>
            <a:r>
              <a:rPr lang="en-IN" sz="2800" dirty="0">
                <a:latin typeface="Times New Roman" panose="02020603050405020304" pitchFamily="18" charset="0"/>
                <a:cs typeface="Times New Roman" panose="02020603050405020304" pitchFamily="18" charset="0"/>
              </a:rPr>
              <a:t>                           Blue-3</a:t>
            </a:r>
          </a:p>
          <a:p>
            <a:r>
              <a:rPr lang="en-IN" sz="2800" dirty="0">
                <a:latin typeface="Times New Roman" panose="02020603050405020304" pitchFamily="18" charset="0"/>
                <a:cs typeface="Times New Roman" panose="02020603050405020304" pitchFamily="18" charset="0"/>
              </a:rPr>
              <a:t>                           Orange-4</a:t>
            </a:r>
          </a:p>
          <a:p>
            <a:r>
              <a:rPr lang="en-IN" sz="2800" dirty="0">
                <a:latin typeface="Times New Roman" panose="02020603050405020304" pitchFamily="18" charset="0"/>
                <a:cs typeface="Times New Roman" panose="02020603050405020304" pitchFamily="18" charset="0"/>
              </a:rPr>
              <a:t>                            Green-5</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the highest rating is 5 in excel.</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also attached the bar chart in excel.</a:t>
            </a:r>
          </a:p>
        </p:txBody>
      </p:sp>
    </p:spTree>
    <p:extLst>
      <p:ext uri="{BB962C8B-B14F-4D97-AF65-F5344CB8AC3E}">
        <p14:creationId xmlns:p14="http://schemas.microsoft.com/office/powerpoint/2010/main" val="425034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6355F7B-6C7C-DAEF-BFFD-47393029A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1371599"/>
            <a:ext cx="7029450" cy="52935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98532-D756-15F0-5E77-455C682DD8E4}"/>
              </a:ext>
            </a:extLst>
          </p:cNvPr>
          <p:cNvSpPr txBox="1"/>
          <p:nvPr/>
        </p:nvSpPr>
        <p:spPr>
          <a:xfrm>
            <a:off x="3050458" y="3251708"/>
            <a:ext cx="6100916" cy="369332"/>
          </a:xfrm>
          <a:prstGeom prst="rect">
            <a:avLst/>
          </a:prstGeom>
          <a:noFill/>
        </p:spPr>
        <p:txBody>
          <a:bodyPr wrap="square">
            <a:spAutoFit/>
          </a:bodyPr>
          <a:lstStyle/>
          <a:p>
            <a:endParaRPr lang="en-IN" dirty="0"/>
          </a:p>
        </p:txBody>
      </p:sp>
      <p:graphicFrame>
        <p:nvGraphicFramePr>
          <p:cNvPr id="4" name="Table 3">
            <a:extLst>
              <a:ext uri="{FF2B5EF4-FFF2-40B4-BE49-F238E27FC236}">
                <a16:creationId xmlns:a16="http://schemas.microsoft.com/office/drawing/2014/main" id="{8807502B-86D0-D167-A2DC-A1F442CF4319}"/>
              </a:ext>
            </a:extLst>
          </p:cNvPr>
          <p:cNvGraphicFramePr>
            <a:graphicFrameLocks noGrp="1"/>
          </p:cNvGraphicFramePr>
          <p:nvPr>
            <p:extLst>
              <p:ext uri="{D42A27DB-BD31-4B8C-83A1-F6EECF244321}">
                <p14:modId xmlns:p14="http://schemas.microsoft.com/office/powerpoint/2010/main" val="120394866"/>
              </p:ext>
            </p:extLst>
          </p:nvPr>
        </p:nvGraphicFramePr>
        <p:xfrm>
          <a:off x="1371600" y="1295400"/>
          <a:ext cx="7779774" cy="4419600"/>
        </p:xfrm>
        <a:graphic>
          <a:graphicData uri="http://schemas.openxmlformats.org/drawingml/2006/table">
            <a:tbl>
              <a:tblPr>
                <a:tableStyleId>{5C22544A-7EE6-4342-B048-85BDC9FD1C3A}</a:tableStyleId>
              </a:tblPr>
              <a:tblGrid>
                <a:gridCol w="2963723">
                  <a:extLst>
                    <a:ext uri="{9D8B030D-6E8A-4147-A177-3AD203B41FA5}">
                      <a16:colId xmlns:a16="http://schemas.microsoft.com/office/drawing/2014/main" val="1003035293"/>
                    </a:ext>
                  </a:extLst>
                </a:gridCol>
                <a:gridCol w="1630048">
                  <a:extLst>
                    <a:ext uri="{9D8B030D-6E8A-4147-A177-3AD203B41FA5}">
                      <a16:colId xmlns:a16="http://schemas.microsoft.com/office/drawing/2014/main" val="1289687158"/>
                    </a:ext>
                  </a:extLst>
                </a:gridCol>
                <a:gridCol w="685361">
                  <a:extLst>
                    <a:ext uri="{9D8B030D-6E8A-4147-A177-3AD203B41FA5}">
                      <a16:colId xmlns:a16="http://schemas.microsoft.com/office/drawing/2014/main" val="642593007"/>
                    </a:ext>
                  </a:extLst>
                </a:gridCol>
                <a:gridCol w="685361">
                  <a:extLst>
                    <a:ext uri="{9D8B030D-6E8A-4147-A177-3AD203B41FA5}">
                      <a16:colId xmlns:a16="http://schemas.microsoft.com/office/drawing/2014/main" val="3237485114"/>
                    </a:ext>
                  </a:extLst>
                </a:gridCol>
                <a:gridCol w="685361">
                  <a:extLst>
                    <a:ext uri="{9D8B030D-6E8A-4147-A177-3AD203B41FA5}">
                      <a16:colId xmlns:a16="http://schemas.microsoft.com/office/drawing/2014/main" val="2319557873"/>
                    </a:ext>
                  </a:extLst>
                </a:gridCol>
                <a:gridCol w="1129920">
                  <a:extLst>
                    <a:ext uri="{9D8B030D-6E8A-4147-A177-3AD203B41FA5}">
                      <a16:colId xmlns:a16="http://schemas.microsoft.com/office/drawing/2014/main" val="3333432222"/>
                    </a:ext>
                  </a:extLst>
                </a:gridCol>
              </a:tblGrid>
              <a:tr h="368300">
                <a:tc>
                  <a:txBody>
                    <a:bodyPr/>
                    <a:lstStyle/>
                    <a:p>
                      <a:pPr algn="l" fontAlgn="b"/>
                      <a:r>
                        <a:rPr lang="en-IN" sz="1000" u="none" strike="noStrike" dirty="0">
                          <a:effectLst/>
                          <a:highlight>
                            <a:srgbClr val="D9E7FD"/>
                          </a:highlight>
                        </a:rPr>
                        <a:t>Gender</a:t>
                      </a:r>
                      <a:endParaRPr lang="en-IN" sz="1000" b="0"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(All)</a:t>
                      </a:r>
                      <a:endParaRPr lang="en-IN" sz="1000" b="0"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48340245"/>
                  </a:ext>
                </a:extLst>
              </a:tr>
              <a:tr h="368300">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3963841"/>
                  </a:ext>
                </a:extLst>
              </a:tr>
              <a:tr h="368300">
                <a:tc>
                  <a:txBody>
                    <a:bodyPr/>
                    <a:lstStyle/>
                    <a:p>
                      <a:pPr algn="l" fontAlgn="b"/>
                      <a:r>
                        <a:rPr lang="en-US" sz="1000" u="none" strike="noStrike" dirty="0">
                          <a:effectLst/>
                          <a:highlight>
                            <a:srgbClr val="D9E7FD"/>
                          </a:highlight>
                        </a:rPr>
                        <a:t>Sum of current employee rating </a:t>
                      </a:r>
                      <a:endParaRPr lang="en-US"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Column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1474287146"/>
                  </a:ext>
                </a:extLst>
              </a:tr>
              <a:tr h="368300">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dirty="0">
                          <a:effectLst/>
                          <a:highlight>
                            <a:srgbClr val="D9E7FD"/>
                          </a:highlight>
                        </a:rPr>
                        <a:t>Qtr1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Qtr2</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Qtr3</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2680804479"/>
                  </a:ext>
                </a:extLst>
              </a:tr>
              <a:tr h="368300">
                <a:tc>
                  <a:txBody>
                    <a:bodyPr/>
                    <a:lstStyle/>
                    <a:p>
                      <a:pPr algn="l" fontAlgn="b"/>
                      <a:r>
                        <a:rPr lang="en-IN" sz="1000" u="none" strike="noStrike">
                          <a:effectLst/>
                          <a:highlight>
                            <a:srgbClr val="D9E7FD"/>
                          </a:highlight>
                        </a:rPr>
                        <a:t>Row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820883634"/>
                  </a:ext>
                </a:extLst>
              </a:tr>
              <a:tr h="368300">
                <a:tc>
                  <a:txBody>
                    <a:bodyPr/>
                    <a:lstStyle/>
                    <a:p>
                      <a:pPr algn="l" fontAlgn="b"/>
                      <a:r>
                        <a:rPr lang="en-IN" sz="1000" u="none" strike="noStrike">
                          <a:effectLst/>
                        </a:rPr>
                        <a:t>2018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60209786"/>
                  </a:ext>
                </a:extLst>
              </a:tr>
              <a:tr h="368300">
                <a:tc>
                  <a:txBody>
                    <a:bodyPr/>
                    <a:lstStyle/>
                    <a:p>
                      <a:pPr algn="l" fontAlgn="b"/>
                      <a:r>
                        <a:rPr lang="en-IN" sz="1000" u="none" strike="noStrike">
                          <a:effectLst/>
                        </a:rPr>
                        <a:t>2019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46384148"/>
                  </a:ext>
                </a:extLst>
              </a:tr>
              <a:tr h="368300">
                <a:tc>
                  <a:txBody>
                    <a:bodyPr/>
                    <a:lstStyle/>
                    <a:p>
                      <a:pPr algn="l" fontAlgn="b"/>
                      <a:r>
                        <a:rPr lang="en-IN" sz="1000" u="none" strike="noStrike">
                          <a:effectLst/>
                        </a:rPr>
                        <a:t>2020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150362"/>
                  </a:ext>
                </a:extLst>
              </a:tr>
              <a:tr h="368300">
                <a:tc>
                  <a:txBody>
                    <a:bodyPr/>
                    <a:lstStyle/>
                    <a:p>
                      <a:pPr algn="l" fontAlgn="b"/>
                      <a:r>
                        <a:rPr lang="en-IN" sz="1000" u="none" strike="noStrike">
                          <a:effectLst/>
                        </a:rPr>
                        <a:t>2021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15642718"/>
                  </a:ext>
                </a:extLst>
              </a:tr>
              <a:tr h="368300">
                <a:tc>
                  <a:txBody>
                    <a:bodyPr/>
                    <a:lstStyle/>
                    <a:p>
                      <a:pPr algn="l" fontAlgn="b"/>
                      <a:r>
                        <a:rPr lang="en-IN" sz="1000" u="none" strike="noStrike">
                          <a:effectLst/>
                        </a:rPr>
                        <a:t>2022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1469837"/>
                  </a:ext>
                </a:extLst>
              </a:tr>
              <a:tr h="368300">
                <a:tc>
                  <a:txBody>
                    <a:bodyPr/>
                    <a:lstStyle/>
                    <a:p>
                      <a:pPr algn="l" fontAlgn="b"/>
                      <a:r>
                        <a:rPr lang="en-IN" sz="1000" u="none" strike="noStrike">
                          <a:effectLst/>
                        </a:rPr>
                        <a:t>2023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5571136"/>
                  </a:ext>
                </a:extLst>
              </a:tr>
              <a:tr h="368300">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17</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21</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19</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dirty="0">
                          <a:effectLst/>
                          <a:highlight>
                            <a:srgbClr val="D9E7FD"/>
                          </a:highlight>
                        </a:rPr>
                        <a:t>71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3866659095"/>
                  </a:ext>
                </a:extLst>
              </a:tr>
            </a:tbl>
          </a:graphicData>
        </a:graphic>
      </p:graphicFrame>
    </p:spTree>
    <p:extLst>
      <p:ext uri="{BB962C8B-B14F-4D97-AF65-F5344CB8AC3E}">
        <p14:creationId xmlns:p14="http://schemas.microsoft.com/office/powerpoint/2010/main" val="14987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3A3EA3-149D-8045-4EE3-D13A7E99D9BD}"/>
              </a:ext>
            </a:extLst>
          </p:cNvPr>
          <p:cNvGraphicFramePr>
            <a:graphicFrameLocks/>
          </p:cNvGraphicFramePr>
          <p:nvPr>
            <p:extLst>
              <p:ext uri="{D42A27DB-BD31-4B8C-83A1-F6EECF244321}">
                <p14:modId xmlns:p14="http://schemas.microsoft.com/office/powerpoint/2010/main" val="19567649"/>
              </p:ext>
            </p:extLst>
          </p:nvPr>
        </p:nvGraphicFramePr>
        <p:xfrm>
          <a:off x="838200"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DA0BDC-098A-3526-C672-5FD6AC628D4A}"/>
              </a:ext>
            </a:extLst>
          </p:cNvPr>
          <p:cNvSpPr txBox="1"/>
          <p:nvPr/>
        </p:nvSpPr>
        <p:spPr>
          <a:xfrm>
            <a:off x="755332" y="1819020"/>
            <a:ext cx="8465574" cy="3108543"/>
          </a:xfrm>
          <a:prstGeom prst="rect">
            <a:avLst/>
          </a:prstGeom>
          <a:noFill/>
        </p:spPr>
        <p:txBody>
          <a:bodyPr wrap="square">
            <a:spAutoFit/>
          </a:bodyPr>
          <a:lstStyle/>
          <a:p>
            <a:r>
              <a:rPr lang="en-IN" sz="2800" dirty="0"/>
              <a:t>                     </a:t>
            </a:r>
            <a:r>
              <a:rPr lang="en-US" sz="2400" dirty="0"/>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Salary And Compensation Analysis</a:t>
            </a:r>
          </a:p>
          <a:p>
            <a:pPr algn="ctr"/>
            <a:r>
              <a:rPr lang="en-US" sz="4000" b="1" dirty="0">
                <a:solidFill>
                  <a:srgbClr val="0F0F0F"/>
                </a:solidFill>
                <a:latin typeface="Times New Roman" panose="02020603050405020304" pitchFamily="18" charset="0"/>
                <a:cs typeface="Times New Roman" panose="02020603050405020304" pitchFamily="18" charset="0"/>
              </a:rPr>
              <a:t>Through Excel Data Modeling</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8908F2-A398-FF88-7416-F24052478CCC}"/>
              </a:ext>
            </a:extLst>
          </p:cNvPr>
          <p:cNvSpPr txBox="1"/>
          <p:nvPr/>
        </p:nvSpPr>
        <p:spPr>
          <a:xfrm>
            <a:off x="914400" y="2019300"/>
            <a:ext cx="7782900" cy="4031873"/>
          </a:xfrm>
          <a:prstGeom prst="rect">
            <a:avLst/>
          </a:prstGeom>
          <a:noFill/>
        </p:spPr>
        <p:txBody>
          <a:bodyPr wrap="non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Analyze current salary and compensation data to </a:t>
            </a:r>
          </a:p>
          <a:p>
            <a:r>
              <a:rPr lang="en-IN" sz="2800" dirty="0">
                <a:latin typeface="Times New Roman" panose="02020603050405020304" pitchFamily="18" charset="0"/>
                <a:cs typeface="Times New Roman" panose="02020603050405020304" pitchFamily="18" charset="0"/>
              </a:rPr>
              <a:t>Identify areas for 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Develop a data-driven approach to optimize</a:t>
            </a:r>
          </a:p>
          <a:p>
            <a:r>
              <a:rPr lang="en-IN" sz="2800" dirty="0">
                <a:latin typeface="Times New Roman" panose="02020603050405020304" pitchFamily="18" charset="0"/>
                <a:cs typeface="Times New Roman" panose="02020603050405020304" pitchFamily="18" charset="0"/>
              </a:rPr>
              <a:t>Optimize compensation packages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Ensure equity , competitiveness , and alignment</a:t>
            </a:r>
          </a:p>
          <a:p>
            <a:r>
              <a:rPr lang="en-IN" sz="2800" dirty="0">
                <a:latin typeface="Times New Roman" panose="02020603050405020304" pitchFamily="18" charset="0"/>
                <a:cs typeface="Times New Roman" panose="02020603050405020304" pitchFamily="18" charset="0"/>
              </a:rPr>
              <a:t>With industry standards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08A77F-4E56-CEA2-65C0-864A6638C861}"/>
              </a:ext>
            </a:extLst>
          </p:cNvPr>
          <p:cNvSpPr txBox="1"/>
          <p:nvPr/>
        </p:nvSpPr>
        <p:spPr>
          <a:xfrm>
            <a:off x="622780" y="1857375"/>
            <a:ext cx="9640203" cy="4031873"/>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                   In today’s competitive job market , understanding and</a:t>
            </a:r>
          </a:p>
          <a:p>
            <a:r>
              <a:rPr lang="en-IN" sz="2800" dirty="0">
                <a:latin typeface="Times New Roman" panose="02020603050405020304" pitchFamily="18" charset="0"/>
                <a:cs typeface="Times New Roman" panose="02020603050405020304" pitchFamily="18" charset="0"/>
              </a:rPr>
              <a:t>Optimizing salary and compensation structures is crucial</a:t>
            </a:r>
          </a:p>
          <a:p>
            <a:r>
              <a:rPr lang="en-IN" sz="2800" dirty="0">
                <a:latin typeface="Times New Roman" panose="02020603050405020304" pitchFamily="18" charset="0"/>
                <a:cs typeface="Times New Roman" panose="02020603050405020304" pitchFamily="18" charset="0"/>
              </a:rPr>
              <a:t>for businesses to attract and retain top talent .This </a:t>
            </a:r>
          </a:p>
          <a:p>
            <a:r>
              <a:rPr lang="en-IN" sz="2800" dirty="0">
                <a:latin typeface="Times New Roman" panose="02020603050405020304" pitchFamily="18" charset="0"/>
                <a:cs typeface="Times New Roman" panose="02020603050405020304" pitchFamily="18" charset="0"/>
              </a:rPr>
              <a:t>Project aims to develop a comprehensive excel data </a:t>
            </a:r>
          </a:p>
          <a:p>
            <a:r>
              <a:rPr lang="en-IN" sz="2800" dirty="0">
                <a:latin typeface="Times New Roman" panose="02020603050405020304" pitchFamily="18" charset="0"/>
                <a:cs typeface="Times New Roman" panose="02020603050405020304" pitchFamily="18" charset="0"/>
              </a:rPr>
              <a:t>Model to analyse and visualize salary and compensation</a:t>
            </a:r>
          </a:p>
          <a:p>
            <a:r>
              <a:rPr lang="en-IN" sz="2800" dirty="0">
                <a:latin typeface="Times New Roman" panose="02020603050405020304" pitchFamily="18" charset="0"/>
                <a:cs typeface="Times New Roman" panose="02020603050405020304" pitchFamily="18" charset="0"/>
              </a:rPr>
              <a:t>Data , enabling organization organization to make </a:t>
            </a:r>
          </a:p>
          <a:p>
            <a:r>
              <a:rPr lang="en-IN" sz="2800" dirty="0">
                <a:latin typeface="Times New Roman" panose="02020603050405020304" pitchFamily="18" charset="0"/>
                <a:cs typeface="Times New Roman" panose="02020603050405020304" pitchFamily="18" charset="0"/>
              </a:rPr>
              <a:t>Informed decisions about their compensation </a:t>
            </a:r>
          </a:p>
          <a:p>
            <a:r>
              <a:rPr lang="en-IN" sz="2800" dirty="0">
                <a:latin typeface="Times New Roman" panose="02020603050405020304" pitchFamily="18" charset="0"/>
                <a:cs typeface="Times New Roman" panose="02020603050405020304" pitchFamily="18" charset="0"/>
              </a:rPr>
              <a:t>Strategies.</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5494D93-D4BF-72D9-38AE-3F68DF9DE543}"/>
              </a:ext>
            </a:extLst>
          </p:cNvPr>
          <p:cNvSpPr txBox="1"/>
          <p:nvPr/>
        </p:nvSpPr>
        <p:spPr>
          <a:xfrm>
            <a:off x="699452" y="2019300"/>
            <a:ext cx="2627642" cy="2431435"/>
          </a:xfrm>
          <a:prstGeom prst="rect">
            <a:avLst/>
          </a:prstGeom>
          <a:noFill/>
        </p:spPr>
        <p:txBody>
          <a:bodyPr wrap="none" rtlCol="0">
            <a:spAutoFit/>
          </a:bodyPr>
          <a:lstStyle/>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Administrations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Hierarchy</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599454-8432-2336-AD7C-A1DCFA9D85F7}"/>
              </a:ext>
            </a:extLst>
          </p:cNvPr>
          <p:cNvPicPr>
            <a:picLocks noChangeAspect="1"/>
          </p:cNvPicPr>
          <p:nvPr/>
        </p:nvPicPr>
        <p:blipFill>
          <a:blip r:embed="rId3"/>
          <a:stretch>
            <a:fillRect/>
          </a:stretch>
        </p:blipFill>
        <p:spPr>
          <a:xfrm>
            <a:off x="4495800" y="1685618"/>
            <a:ext cx="41148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A92384-7B39-5A0A-F2FB-D483443A5DB9}"/>
              </a:ext>
            </a:extLst>
          </p:cNvPr>
          <p:cNvSpPr txBox="1"/>
          <p:nvPr/>
        </p:nvSpPr>
        <p:spPr>
          <a:xfrm>
            <a:off x="3045542" y="2247142"/>
            <a:ext cx="6100916" cy="2246769"/>
          </a:xfrm>
          <a:prstGeom prst="rect">
            <a:avLst/>
          </a:prstGeom>
          <a:noFill/>
        </p:spPr>
        <p:txBody>
          <a:bodyPr wrap="square">
            <a:spAutoFit/>
          </a:bodyPr>
          <a:lstStyle/>
          <a:p>
            <a:r>
              <a:rPr lang="en-US" sz="2800" dirty="0"/>
              <a:t>Filtering - Remove missing values </a:t>
            </a:r>
          </a:p>
          <a:p>
            <a:r>
              <a:rPr lang="en-US" sz="2800" dirty="0"/>
              <a:t>Conditional formatting – Blanks</a:t>
            </a:r>
          </a:p>
          <a:p>
            <a:r>
              <a:rPr lang="en-US" sz="2800" dirty="0"/>
              <a:t>Pivot table - summary of credit rating </a:t>
            </a:r>
          </a:p>
          <a:p>
            <a:r>
              <a:rPr lang="en-US" sz="2800" dirty="0"/>
              <a:t>Formulas - IFS </a:t>
            </a:r>
          </a:p>
          <a:p>
            <a:r>
              <a:rPr lang="en-US" sz="2800" dirty="0"/>
              <a:t>Graphs - Final report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C873F2-DC58-4A72-35AF-DB8AA1629108}"/>
              </a:ext>
            </a:extLst>
          </p:cNvPr>
          <p:cNvSpPr txBox="1"/>
          <p:nvPr/>
        </p:nvSpPr>
        <p:spPr>
          <a:xfrm>
            <a:off x="635680" y="1298252"/>
            <a:ext cx="8985079" cy="6001643"/>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Employee ID: </a:t>
            </a:r>
            <a:r>
              <a:rPr lang="en-IN" sz="2400">
                <a:latin typeface="Times New Roman" panose="02020603050405020304" pitchFamily="18" charset="0"/>
                <a:cs typeface="Times New Roman" panose="02020603050405020304" pitchFamily="18" charset="0"/>
              </a:rPr>
              <a:t>Unique identifier for each employee in the organization. </a:t>
            </a:r>
          </a:p>
          <a:p>
            <a:pPr algn="l"/>
            <a:r>
              <a:rPr lang="en-IN" sz="2400" b="1">
                <a:latin typeface="Times New Roman" panose="02020603050405020304" pitchFamily="18" charset="0"/>
                <a:cs typeface="Times New Roman" panose="02020603050405020304" pitchFamily="18" charset="0"/>
              </a:rPr>
              <a:t>First Name: </a:t>
            </a:r>
            <a:r>
              <a:rPr lang="en-IN" sz="2400">
                <a:latin typeface="Times New Roman" panose="02020603050405020304" pitchFamily="18" charset="0"/>
                <a:cs typeface="Times New Roman" panose="02020603050405020304" pitchFamily="18" charset="0"/>
              </a:rPr>
              <a:t>The first name of the employee. </a:t>
            </a:r>
          </a:p>
          <a:p>
            <a:pPr algn="l"/>
            <a:r>
              <a:rPr lang="en-IN" sz="2400" b="1">
                <a:latin typeface="Times New Roman" panose="02020603050405020304" pitchFamily="18" charset="0"/>
                <a:cs typeface="Times New Roman" panose="02020603050405020304" pitchFamily="18" charset="0"/>
              </a:rPr>
              <a:t>Last Name:</a:t>
            </a:r>
            <a:r>
              <a:rPr lang="en-IN" sz="2400">
                <a:latin typeface="Times New Roman" panose="02020603050405020304" pitchFamily="18" charset="0"/>
                <a:cs typeface="Times New Roman" panose="02020603050405020304" pitchFamily="18" charset="0"/>
              </a:rPr>
              <a:t> The last of the employee. </a:t>
            </a:r>
          </a:p>
          <a:p>
            <a:pPr algn="l"/>
            <a:r>
              <a:rPr lang="en-IN" sz="2400" b="1">
                <a:latin typeface="Times New Roman" panose="02020603050405020304" pitchFamily="18" charset="0"/>
                <a:cs typeface="Times New Roman" panose="02020603050405020304" pitchFamily="18" charset="0"/>
              </a:rPr>
              <a:t>Current employee rating:</a:t>
            </a:r>
            <a:r>
              <a:rPr lang="en-IN" sz="2400">
                <a:latin typeface="Times New Roman" panose="02020603050405020304" pitchFamily="18" charset="0"/>
                <a:cs typeface="Times New Roman" panose="02020603050405020304" pitchFamily="18" charset="0"/>
              </a:rPr>
              <a:t> The current rating or evaluation of the employee‘s overall performance. </a:t>
            </a:r>
          </a:p>
          <a:p>
            <a:pPr algn="l"/>
            <a:r>
              <a:rPr lang="en-IN" sz="2400" b="1">
                <a:latin typeface="Times New Roman" panose="02020603050405020304" pitchFamily="18" charset="0"/>
                <a:cs typeface="Times New Roman" panose="02020603050405020304" pitchFamily="18" charset="0"/>
              </a:rPr>
              <a:t>Gender:</a:t>
            </a:r>
            <a:r>
              <a:rPr lang="en-IN" sz="2400">
                <a:latin typeface="Times New Roman" panose="02020603050405020304" pitchFamily="18" charset="0"/>
                <a:cs typeface="Times New Roman" panose="02020603050405020304" pitchFamily="18" charset="0"/>
              </a:rPr>
              <a:t> A code representing the gender of a employee . </a:t>
            </a:r>
          </a:p>
          <a:p>
            <a:pPr algn="l"/>
            <a:r>
              <a:rPr lang="en-IN" sz="2400" b="1">
                <a:latin typeface="Times New Roman" panose="02020603050405020304" pitchFamily="18" charset="0"/>
                <a:cs typeface="Times New Roman" panose="02020603050405020304" pitchFamily="18" charset="0"/>
              </a:rPr>
              <a:t>Job function:</a:t>
            </a:r>
            <a:r>
              <a:rPr lang="en-IN" sz="2400">
                <a:latin typeface="Times New Roman" panose="02020603050405020304" pitchFamily="18" charset="0"/>
                <a:cs typeface="Times New Roman" panose="02020603050405020304" pitchFamily="18" charset="0"/>
              </a:rPr>
              <a:t> A brief description of the employee‘s performance level. </a:t>
            </a:r>
          </a:p>
          <a:p>
            <a:pPr algn="l"/>
            <a:r>
              <a:rPr lang="en-IN" sz="2400" b="1">
                <a:latin typeface="Times New Roman" panose="02020603050405020304" pitchFamily="18" charset="0"/>
                <a:cs typeface="Times New Roman" panose="02020603050405020304" pitchFamily="18" charset="0"/>
              </a:rPr>
              <a:t>Start date: </a:t>
            </a:r>
            <a:r>
              <a:rPr lang="en-IN" sz="2400">
                <a:latin typeface="Times New Roman" panose="02020603050405020304" pitchFamily="18" charset="0"/>
                <a:cs typeface="Times New Roman" panose="02020603050405020304" pitchFamily="18" charset="0"/>
              </a:rPr>
              <a:t>The employee joined date. </a:t>
            </a:r>
          </a:p>
          <a:p>
            <a:pPr algn="l"/>
            <a:r>
              <a:rPr lang="en-IN" sz="2400" b="1">
                <a:latin typeface="Times New Roman" panose="02020603050405020304" pitchFamily="18" charset="0"/>
                <a:cs typeface="Times New Roman" panose="02020603050405020304" pitchFamily="18" charset="0"/>
              </a:rPr>
              <a:t>Exit date: </a:t>
            </a:r>
            <a:r>
              <a:rPr lang="en-IN" sz="2400">
                <a:latin typeface="Times New Roman" panose="02020603050405020304" pitchFamily="18" charset="0"/>
                <a:cs typeface="Times New Roman" panose="02020603050405020304" pitchFamily="18" charset="0"/>
              </a:rPr>
              <a:t>The employee leaves an organization date. </a:t>
            </a:r>
          </a:p>
          <a:p>
            <a:pPr algn="l"/>
            <a:r>
              <a:rPr lang="en-IN" sz="2400" b="1">
                <a:latin typeface="Times New Roman" panose="02020603050405020304" pitchFamily="18" charset="0"/>
                <a:cs typeface="Times New Roman" panose="02020603050405020304" pitchFamily="18" charset="0"/>
              </a:rPr>
              <a:t>Employee type:</a:t>
            </a:r>
            <a:r>
              <a:rPr lang="en-IN" sz="2400">
                <a:latin typeface="Times New Roman" panose="02020603050405020304" pitchFamily="18" charset="0"/>
                <a:cs typeface="Times New Roman" panose="02020603050405020304" pitchFamily="18" charset="0"/>
              </a:rPr>
              <a:t> The different type of employees that an organization may contract, full time and part time. </a:t>
            </a:r>
          </a:p>
          <a:p>
            <a:pPr algn="l"/>
            <a:r>
              <a:rPr lang="en-IN" sz="2400" b="1">
                <a:latin typeface="Times New Roman" panose="02020603050405020304" pitchFamily="18" charset="0"/>
                <a:cs typeface="Times New Roman" panose="02020603050405020304" pitchFamily="18" charset="0"/>
              </a:rPr>
              <a:t>Employee status: </a:t>
            </a:r>
            <a:r>
              <a:rPr lang="en-IN" sz="2400">
                <a:latin typeface="Times New Roman" panose="02020603050405020304" pitchFamily="18" charset="0"/>
                <a:cs typeface="Times New Roman" panose="02020603050405020304" pitchFamily="18" charset="0"/>
              </a:rPr>
              <a:t>The legal relationship between and employee and their employer. </a:t>
            </a:r>
          </a:p>
          <a:p>
            <a:pPr algn="l"/>
            <a:endParaRPr lang="en-IN" sz="2400">
              <a:latin typeface="Times New Roman" panose="02020603050405020304" pitchFamily="18" charset="0"/>
              <a:cs typeface="Times New Roman" panose="02020603050405020304" pitchFamily="18" charset="0"/>
            </a:endParaRPr>
          </a:p>
          <a:p>
            <a:pPr algn="l"/>
            <a:endParaRPr lang="en-IN" sz="2400">
              <a:latin typeface="Times New Roman" panose="02020603050405020304" pitchFamily="18" charset="0"/>
              <a:cs typeface="Times New Roman" panose="02020603050405020304" pitchFamily="18" charset="0"/>
            </a:endParaRP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9EDE1C-802A-4549-0C51-8585FA584E14}"/>
              </a:ext>
            </a:extLst>
          </p:cNvPr>
          <p:cNvSpPr txBox="1"/>
          <p:nvPr/>
        </p:nvSpPr>
        <p:spPr>
          <a:xfrm>
            <a:off x="739775" y="2154648"/>
            <a:ext cx="5091953" cy="2308324"/>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the credit rating project in a company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there is a 5 employees out of 20 employees having a 5 out of 5 rating this is the wow factor in this project because many talented employees are working in the company</a:t>
            </a:r>
          </a:p>
        </p:txBody>
      </p:sp>
      <p:pic>
        <p:nvPicPr>
          <p:cNvPr id="11" name="Picture 10">
            <a:extLst>
              <a:ext uri="{FF2B5EF4-FFF2-40B4-BE49-F238E27FC236}">
                <a16:creationId xmlns:a16="http://schemas.microsoft.com/office/drawing/2014/main" id="{7B41BA93-4488-95C0-8750-DCF4F51B0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59" y="1880113"/>
            <a:ext cx="3218691" cy="3097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priyadharshinis331@gmail.com</cp:lastModifiedBy>
  <cp:revision>20</cp:revision>
  <dcterms:created xsi:type="dcterms:W3CDTF">2024-03-29T15:07:22Z</dcterms:created>
  <dcterms:modified xsi:type="dcterms:W3CDTF">2024-09-03T05:24:50Z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