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60" r:id="rId1"/>
  </p:sldMasterIdLst>
  <p:notesMasterIdLst>
    <p:notesMasterId r:id="rId10"/>
  </p:notesMasterIdLst>
  <p:handoutMasterIdLst>
    <p:handoutMasterId r:id="rId11"/>
  </p:handoutMasterIdLst>
  <p:sldIdLst>
    <p:sldId id="256" r:id="rId2"/>
    <p:sldId id="257" r:id="rId3"/>
    <p:sldId id="266" r:id="rId4"/>
    <p:sldId id="268" r:id="rId5"/>
    <p:sldId id="269" r:id="rId6"/>
    <p:sldId id="270" r:id="rId7"/>
    <p:sldId id="271" r:id="rId8"/>
    <p:sldId id="27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1655" autoAdjust="0"/>
  </p:normalViewPr>
  <p:slideViewPr>
    <p:cSldViewPr snapToGrid="0">
      <p:cViewPr varScale="1">
        <p:scale>
          <a:sx n="82" d="100"/>
          <a:sy n="82" d="100"/>
        </p:scale>
        <p:origin x="720" y="96"/>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10/11/2023</a:t>
            </a:fld>
            <a:endParaRPr lang="en-US" dirty="0"/>
          </a:p>
        </p:txBody>
      </p:sp>
      <p:sp>
        <p:nvSpPr>
          <p:cNvPr id="4" name="Footer Placeholder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10/11/2023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a:t>
            </a:fld>
            <a:endParaRPr lang="en-US" dirty="0"/>
          </a:p>
        </p:txBody>
      </p:sp>
    </p:spTree>
    <p:extLst>
      <p:ext uri="{BB962C8B-B14F-4D97-AF65-F5344CB8AC3E}">
        <p14:creationId xmlns:p14="http://schemas.microsoft.com/office/powerpoint/2010/main" val="3144734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a:t>
            </a:fld>
            <a:endParaRPr lang="en-US" dirty="0"/>
          </a:p>
        </p:txBody>
      </p:sp>
    </p:spTree>
    <p:extLst>
      <p:ext uri="{BB962C8B-B14F-4D97-AF65-F5344CB8AC3E}">
        <p14:creationId xmlns:p14="http://schemas.microsoft.com/office/powerpoint/2010/main" val="352591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did you think at first?</a:t>
            </a:r>
          </a:p>
          <a:p>
            <a:r>
              <a:rPr lang="en-US" b="0" i="1" dirty="0">
                <a:latin typeface="Segoe UI" panose="020B0502040204020203" pitchFamily="34" charset="0"/>
                <a:cs typeface="Segoe UI" panose="020B0502040204020203" pitchFamily="34" charset="0"/>
              </a:rPr>
              <a:t>What obstacles did you encounter along the way?</a:t>
            </a:r>
          </a:p>
          <a:p>
            <a:r>
              <a:rPr lang="en-US" b="0" i="1" dirty="0">
                <a:latin typeface="Segoe UI" panose="020B0502040204020203" pitchFamily="34" charset="0"/>
                <a:cs typeface="Segoe UI" panose="020B0502040204020203" pitchFamily="34" charset="0"/>
              </a:rPr>
              <a:t>How did you overcome those obstacles?</a:t>
            </a:r>
          </a:p>
          <a:p>
            <a:r>
              <a:rPr lang="en-US" b="0" i="1" dirty="0">
                <a:latin typeface="Segoe UI" panose="020B0502040204020203" pitchFamily="34" charset="0"/>
                <a:cs typeface="Segoe UI" panose="020B0502040204020203" pitchFamily="34" charset="0"/>
              </a:rPr>
              <a:t>What images can you add to support your process?</a:t>
            </a:r>
          </a:p>
          <a:p>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4</a:t>
            </a:fld>
            <a:endParaRPr lang="en-US" dirty="0"/>
          </a:p>
        </p:txBody>
      </p:sp>
    </p:spTree>
    <p:extLst>
      <p:ext uri="{BB962C8B-B14F-4D97-AF65-F5344CB8AC3E}">
        <p14:creationId xmlns:p14="http://schemas.microsoft.com/office/powerpoint/2010/main" val="12194168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D826893-9059-400D-A708-615823828BC9}"/>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a:extLst>
                <a:ext uri="{FF2B5EF4-FFF2-40B4-BE49-F238E27FC236}">
                  <a16:creationId xmlns:a16="http://schemas.microsoft.com/office/drawing/2014/main" id="{4BD7AE3B-6321-488C-8378-B441F7AC62C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1" name="Graphic 10" descr="Single gear">
              <a:extLst>
                <a:ext uri="{FF2B5EF4-FFF2-40B4-BE49-F238E27FC236}">
                  <a16:creationId xmlns:a16="http://schemas.microsoft.com/office/drawing/2014/main" id="{52566813-48BF-44A8-9FBD-C9035FDE14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9098912-FEFB-4951-B070-7ED0F1D4555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a:extLst>
                <a:ext uri="{FF2B5EF4-FFF2-40B4-BE49-F238E27FC236}">
                  <a16:creationId xmlns:a16="http://schemas.microsoft.com/office/drawing/2014/main" id="{7187CCFC-946C-4708-98C2-CC97857A51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a:t>Click to edit Master title style</a:t>
            </a:r>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10/11/2023</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a:extLst>
              <a:ext uri="{FF2B5EF4-FFF2-40B4-BE49-F238E27FC236}">
                <a16:creationId xmlns:a16="http://schemas.microsoft.com/office/drawing/2014/main" id="{10A59AF3-34E3-4F2D-B219-533C8164A410}"/>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B98DDA9-3997-4600-985C-44C2CABD0BA3}"/>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88896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C2D2AED-B2EF-46D8-BC7C-81AE25C8078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a:extLst>
                <a:ext uri="{FF2B5EF4-FFF2-40B4-BE49-F238E27FC236}">
                  <a16:creationId xmlns:a16="http://schemas.microsoft.com/office/drawing/2014/main" id="{2F9289FC-9317-4EC5-8064-00D34185019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9" name="Graphic 8" descr="Single gear">
              <a:extLst>
                <a:ext uri="{FF2B5EF4-FFF2-40B4-BE49-F238E27FC236}">
                  <a16:creationId xmlns:a16="http://schemas.microsoft.com/office/drawing/2014/main" id="{09784D29-4AB9-4581-A176-2BC2AD58F8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a:extLst>
                <a:ext uri="{FF2B5EF4-FFF2-40B4-BE49-F238E27FC236}">
                  <a16:creationId xmlns:a16="http://schemas.microsoft.com/office/drawing/2014/main" id="{25EF2775-3EFB-4A64-8FAF-4D8B56AE07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a:extLst>
                <a:ext uri="{FF2B5EF4-FFF2-40B4-BE49-F238E27FC236}">
                  <a16:creationId xmlns:a16="http://schemas.microsoft.com/office/drawing/2014/main" id="{A34C11DA-4074-454D-800C-0FC5FBF1C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10/11/2023</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3540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3" name="Content Placeholder 2"/>
          <p:cNvSpPr>
            <a:spLocks noGrp="1"/>
          </p:cNvSpPr>
          <p:nvPr>
            <p:ph idx="1"/>
          </p:nvPr>
        </p:nvSpPr>
        <p:spPr>
          <a:xfrm>
            <a:off x="6438446" y="2336873"/>
            <a:ext cx="5608336" cy="35993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10/11/2023</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2070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10/11/2023</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a:extLst>
              <a:ext uri="{FF2B5EF4-FFF2-40B4-BE49-F238E27FC236}">
                <a16:creationId xmlns:a16="http://schemas.microsoft.com/office/drawing/2014/main" id="{5E59F855-D2A7-4662-804E-17B59CD1A41D}"/>
              </a:ext>
            </a:extLst>
          </p:cNvPr>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275739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a:t>Click to edit Master title style</a:t>
            </a:r>
          </a:p>
        </p:txBody>
      </p:sp>
      <p:sp>
        <p:nvSpPr>
          <p:cNvPr id="5" name="Date Placeholder 4"/>
          <p:cNvSpPr>
            <a:spLocks noGrp="1"/>
          </p:cNvSpPr>
          <p:nvPr>
            <p:ph type="dt" sz="half" idx="10"/>
          </p:nvPr>
        </p:nvSpPr>
        <p:spPr/>
        <p:txBody>
          <a:bodyPr/>
          <a:lstStyle/>
          <a:p>
            <a:fld id="{616D6166-2B42-4F11-BAA6-8ABAE1BE810C}" type="datetimeFigureOut">
              <a:rPr lang="en-US" noProof="0" smtClean="0"/>
              <a:t>10/11/2023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a:lstStyle/>
          <a:p>
            <a:r>
              <a:rPr lang="en-US" noProof="0"/>
              <a:t>Click icon to add SmartArt graphic</a:t>
            </a:r>
            <a:endParaRPr lang="en-US" noProof="0" dirty="0"/>
          </a:p>
        </p:txBody>
      </p:sp>
    </p:spTree>
    <p:extLst>
      <p:ext uri="{BB962C8B-B14F-4D97-AF65-F5344CB8AC3E}">
        <p14:creationId xmlns:p14="http://schemas.microsoft.com/office/powerpoint/2010/main" val="3525996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2B243BA-55F2-42F1-B294-0EB708FCD888}"/>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46408269-63CF-4017-AC0D-C35B044D307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7A3695B4-ADE3-45A9-8119-67D5F83A8C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6B8F0030-0551-4558-8533-64D2E4838DB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59607E3E-29E0-44E4-899A-0955FA4D36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D4251FC-462A-4B83-9F84-2358E52E31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10/11/2023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51400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7FCAB52-C8F0-4659-9B95-C792632631CE}"/>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a:extLst>
                <a:ext uri="{FF2B5EF4-FFF2-40B4-BE49-F238E27FC236}">
                  <a16:creationId xmlns:a16="http://schemas.microsoft.com/office/drawing/2014/main" id="{5E98770F-9E46-4F69-9A76-F671813AF57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0" name="Graphic 19" descr="Single gear">
              <a:extLst>
                <a:ext uri="{FF2B5EF4-FFF2-40B4-BE49-F238E27FC236}">
                  <a16:creationId xmlns:a16="http://schemas.microsoft.com/office/drawing/2014/main" id="{F08BF8CF-C3C2-4767-B88B-DE07E6A628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a:extLst>
                <a:ext uri="{FF2B5EF4-FFF2-40B4-BE49-F238E27FC236}">
                  <a16:creationId xmlns:a16="http://schemas.microsoft.com/office/drawing/2014/main" id="{E63AFEB7-4AAE-448E-8B0B-C2F2287771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a:extLst>
                <a:ext uri="{FF2B5EF4-FFF2-40B4-BE49-F238E27FC236}">
                  <a16:creationId xmlns:a16="http://schemas.microsoft.com/office/drawing/2014/main" id="{E279C731-1AAF-453A-94B0-6CC2920395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10/11/2023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extLst>
      <p:ext uri="{BB962C8B-B14F-4D97-AF65-F5344CB8AC3E}">
        <p14:creationId xmlns:p14="http://schemas.microsoft.com/office/powerpoint/2010/main" val="333132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CB2BD5A-C0EC-4AC1-BBF1-851D8321B964}"/>
              </a:ext>
            </a:extLst>
          </p:cNvPr>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538A56DB-6938-460F-9BB3-A0A34C234B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E2A1D679-9D00-4DC7-82EC-B6C33270E7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8DFB6E86-77FA-4731-B7FA-5A63254A3E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982D40F0-DDB8-45E0-B9D1-5964842C73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D744A42C-4948-489C-8EB2-12C65C47E9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a:t>Click to edit Master title style</a:t>
            </a:r>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10/11/2023</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568936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BFC60FB4-27C2-4896-9B64-2DFE33815CE2}"/>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a:extLst>
                <a:ext uri="{FF2B5EF4-FFF2-40B4-BE49-F238E27FC236}">
                  <a16:creationId xmlns:a16="http://schemas.microsoft.com/office/drawing/2014/main" id="{EE89D477-BED5-4149-965A-0C122D97A01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5" name="Graphic 24" descr="Single gear">
              <a:extLst>
                <a:ext uri="{FF2B5EF4-FFF2-40B4-BE49-F238E27FC236}">
                  <a16:creationId xmlns:a16="http://schemas.microsoft.com/office/drawing/2014/main" id="{5CCE09A4-D09F-43A2-8459-2E9D3E9602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a:extLst>
                <a:ext uri="{FF2B5EF4-FFF2-40B4-BE49-F238E27FC236}">
                  <a16:creationId xmlns:a16="http://schemas.microsoft.com/office/drawing/2014/main" id="{9A46A1B3-2A0B-4FFE-AE15-A11187E434D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a:extLst>
                <a:ext uri="{FF2B5EF4-FFF2-40B4-BE49-F238E27FC236}">
                  <a16:creationId xmlns:a16="http://schemas.microsoft.com/office/drawing/2014/main" id="{D4F4A02A-94BC-4984-A372-3B77FC854C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10/11/2023</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52837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20" name="Graphic 19" descr="Single gear">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10/11/2023</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a16="http://schemas.microsoft.com/office/drawing/2014/main" id="{BBA20603-8433-4B38-976F-F18CF78D6BF9}"/>
              </a:ext>
            </a:extLst>
          </p:cNvPr>
          <p:cNvSpPr>
            <a:spLocks noGrp="1"/>
          </p:cNvSpPr>
          <p:nvPr>
            <p:ph type="title"/>
          </p:nvPr>
        </p:nvSpPr>
        <p:spPr>
          <a:xfrm>
            <a:off x="2106132" y="735087"/>
            <a:ext cx="3060802" cy="1080938"/>
          </a:xfrm>
        </p:spPr>
        <p:txBody>
          <a:bodyPr anchor="ctr" anchorCtr="0"/>
          <a:lstStyle>
            <a:lvl1pPr algn="ctr">
              <a:defRPr/>
            </a:lvl1pPr>
          </a:lstStyle>
          <a:p>
            <a:r>
              <a:rPr lang="en-US" noProof="0"/>
              <a:t>Click to edit Master title style</a:t>
            </a:r>
          </a:p>
        </p:txBody>
      </p:sp>
      <p:sp>
        <p:nvSpPr>
          <p:cNvPr id="53" name="Text Placeholder 52">
            <a:extLst>
              <a:ext uri="{FF2B5EF4-FFF2-40B4-BE49-F238E27FC236}">
                <a16:creationId xmlns:a16="http://schemas.microsoft.com/office/drawing/2014/main" id="{EF340F6C-3335-49B0-AE89-7103CA6A7F5E}"/>
              </a:ext>
            </a:extLst>
          </p:cNvPr>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a:t>Click to edit Master text styles</a:t>
            </a:r>
          </a:p>
        </p:txBody>
      </p:sp>
      <p:sp>
        <p:nvSpPr>
          <p:cNvPr id="55" name="Text Placeholder 54">
            <a:extLst>
              <a:ext uri="{FF2B5EF4-FFF2-40B4-BE49-F238E27FC236}">
                <a16:creationId xmlns:a16="http://schemas.microsoft.com/office/drawing/2014/main" id="{1F0AD31D-2FFB-40A9-96C2-F4EE3869BC54}"/>
              </a:ext>
            </a:extLst>
          </p:cNvPr>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a:t>Click to edit Master text styles</a:t>
            </a:r>
          </a:p>
        </p:txBody>
      </p:sp>
      <p:sp>
        <p:nvSpPr>
          <p:cNvPr id="57" name="Content Placeholder 56">
            <a:extLst>
              <a:ext uri="{FF2B5EF4-FFF2-40B4-BE49-F238E27FC236}">
                <a16:creationId xmlns:a16="http://schemas.microsoft.com/office/drawing/2014/main" id="{52B689E9-5B4C-4CC0-AAA4-847EB66C3302}"/>
              </a:ext>
            </a:extLst>
          </p:cNvPr>
          <p:cNvSpPr>
            <a:spLocks noGrp="1"/>
          </p:cNvSpPr>
          <p:nvPr>
            <p:ph sz="quarter" idx="20"/>
          </p:nvPr>
        </p:nvSpPr>
        <p:spPr>
          <a:xfrm>
            <a:off x="2106131" y="2116138"/>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 name="Content Placeholder 56">
            <a:extLst>
              <a:ext uri="{FF2B5EF4-FFF2-40B4-BE49-F238E27FC236}">
                <a16:creationId xmlns:a16="http://schemas.microsoft.com/office/drawing/2014/main" id="{1D5202CC-08D0-4157-9CB3-AA1EF4A2C855}"/>
              </a:ext>
            </a:extLst>
          </p:cNvPr>
          <p:cNvSpPr>
            <a:spLocks noGrp="1"/>
          </p:cNvSpPr>
          <p:nvPr>
            <p:ph sz="quarter" idx="21"/>
          </p:nvPr>
        </p:nvSpPr>
        <p:spPr>
          <a:xfrm>
            <a:off x="5384611" y="2103211"/>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9" name="Content Placeholder 56">
            <a:extLst>
              <a:ext uri="{FF2B5EF4-FFF2-40B4-BE49-F238E27FC236}">
                <a16:creationId xmlns:a16="http://schemas.microsoft.com/office/drawing/2014/main" id="{7BE8E782-50B7-4C4E-BEA5-DDA27E0F6817}"/>
              </a:ext>
            </a:extLst>
          </p:cNvPr>
          <p:cNvSpPr>
            <a:spLocks noGrp="1"/>
          </p:cNvSpPr>
          <p:nvPr>
            <p:ph sz="quarter" idx="22"/>
          </p:nvPr>
        </p:nvSpPr>
        <p:spPr>
          <a:xfrm>
            <a:off x="8659892" y="2097613"/>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25301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2C074DF2-6D4F-4B58-A82E-6322DB69A6CC}"/>
              </a:ext>
            </a:extLst>
          </p:cNvPr>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a:extLst>
                <a:ext uri="{FF2B5EF4-FFF2-40B4-BE49-F238E27FC236}">
                  <a16:creationId xmlns:a16="http://schemas.microsoft.com/office/drawing/2014/main" id="{B9A8CB2C-0A50-43EC-A2C7-F536FF84DE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31" name="Graphic 30" descr="Single gear">
              <a:extLst>
                <a:ext uri="{FF2B5EF4-FFF2-40B4-BE49-F238E27FC236}">
                  <a16:creationId xmlns:a16="http://schemas.microsoft.com/office/drawing/2014/main" id="{71F3D36D-2C1A-4D06-A27F-6A64AA11889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a:extLst>
                <a:ext uri="{FF2B5EF4-FFF2-40B4-BE49-F238E27FC236}">
                  <a16:creationId xmlns:a16="http://schemas.microsoft.com/office/drawing/2014/main" id="{61F0F601-D5AC-45C0-92B6-2376085B0D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a:extLst>
                <a:ext uri="{FF2B5EF4-FFF2-40B4-BE49-F238E27FC236}">
                  <a16:creationId xmlns:a16="http://schemas.microsoft.com/office/drawing/2014/main" id="{DE792A6A-B423-4979-BD59-4CD4A74069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10/11/2023</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02556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E106B9E-EBA8-4369-8705-FDBBA60DC72E}"/>
              </a:ext>
            </a:extLst>
          </p:cNvPr>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1" name="Group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4" name="Date Placeholder 3"/>
          <p:cNvSpPr>
            <a:spLocks noGrp="1"/>
          </p:cNvSpPr>
          <p:nvPr>
            <p:ph type="dt" sz="half" idx="10"/>
          </p:nvPr>
        </p:nvSpPr>
        <p:spPr/>
        <p:txBody>
          <a:bodyPr/>
          <a:lstStyle/>
          <a:p>
            <a:fld id="{616D6166-2B42-4F11-BAA6-8ABAE1BE810C}" type="datetimeFigureOut">
              <a:rPr lang="en-US" noProof="0" smtClean="0"/>
              <a:t>10/11/2023</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a:extLst>
              <a:ext uri="{FF2B5EF4-FFF2-40B4-BE49-F238E27FC236}">
                <a16:creationId xmlns:a16="http://schemas.microsoft.com/office/drawing/2014/main" id="{F099E8F9-E092-4E4C-AB87-FB2B4EC4D0AD}"/>
              </a:ext>
            </a:extLst>
          </p:cNvPr>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Text Placeholder 7">
            <a:extLst>
              <a:ext uri="{FF2B5EF4-FFF2-40B4-BE49-F238E27FC236}">
                <a16:creationId xmlns:a16="http://schemas.microsoft.com/office/drawing/2014/main" id="{782CF4FC-13E5-4A63-BCF2-3AF43B5F15B9}"/>
              </a:ext>
            </a:extLst>
          </p:cNvPr>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 name="Text Placeholder 7">
            <a:extLst>
              <a:ext uri="{FF2B5EF4-FFF2-40B4-BE49-F238E27FC236}">
                <a16:creationId xmlns:a16="http://schemas.microsoft.com/office/drawing/2014/main" id="{8523C4DE-E0C6-4EE1-9145-DA7819174663}"/>
              </a:ext>
            </a:extLst>
          </p:cNvPr>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3526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E363D07-B7E9-4C17-BF5B-ADACCCAD7C6C}"/>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a:extLst>
                <a:ext uri="{FF2B5EF4-FFF2-40B4-BE49-F238E27FC236}">
                  <a16:creationId xmlns:a16="http://schemas.microsoft.com/office/drawing/2014/main" id="{BF7F7D52-1EF2-49FA-AE87-7BE7232893F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3" name="Graphic 12" descr="Single gear">
              <a:extLst>
                <a:ext uri="{FF2B5EF4-FFF2-40B4-BE49-F238E27FC236}">
                  <a16:creationId xmlns:a16="http://schemas.microsoft.com/office/drawing/2014/main" id="{ACC0D449-4064-40FD-A10D-BE7844EB87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a:extLst>
                <a:ext uri="{FF2B5EF4-FFF2-40B4-BE49-F238E27FC236}">
                  <a16:creationId xmlns:a16="http://schemas.microsoft.com/office/drawing/2014/main" id="{1FE621D1-1FD9-49E2-99C8-0CB37634CD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0EA6856C-35D0-465E-B0CB-B889D4DA0B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493FB47-F1DA-40B8-A1F4-115CD1F7084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10/11/2023</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503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BF5BF6C-5F7D-464E-B42E-D194CF355A7E}"/>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a:extLst>
                <a:ext uri="{FF2B5EF4-FFF2-40B4-BE49-F238E27FC236}">
                  <a16:creationId xmlns:a16="http://schemas.microsoft.com/office/drawing/2014/main" id="{8F045C13-A0AE-4F21-8EE7-47DCE4B458F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4" name="Graphic 13" descr="Single gear">
              <a:extLst>
                <a:ext uri="{FF2B5EF4-FFF2-40B4-BE49-F238E27FC236}">
                  <a16:creationId xmlns:a16="http://schemas.microsoft.com/office/drawing/2014/main" id="{D5197B13-7446-4E28-A62C-4543D7BD63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a:extLst>
                <a:ext uri="{FF2B5EF4-FFF2-40B4-BE49-F238E27FC236}">
                  <a16:creationId xmlns:a16="http://schemas.microsoft.com/office/drawing/2014/main" id="{4B5B975A-536D-4192-B3DE-875F5E141A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a:extLst>
                <a:ext uri="{FF2B5EF4-FFF2-40B4-BE49-F238E27FC236}">
                  <a16:creationId xmlns:a16="http://schemas.microsoft.com/office/drawing/2014/main" id="{5BB09BB4-511A-4714-92A7-D9CA09D1FD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616D6166-2B42-4F11-BAA6-8ABAE1BE810C}" type="datetimeFigureOut">
              <a:rPr lang="en-US" noProof="0" smtClean="0"/>
              <a:t>10/11/2023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6272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3" name="Content Placeholder 2"/>
          <p:cNvSpPr>
            <a:spLocks noGrp="1"/>
          </p:cNvSpPr>
          <p:nvPr>
            <p:ph sz="half" idx="1"/>
          </p:nvPr>
        </p:nvSpPr>
        <p:spPr>
          <a:xfrm>
            <a:off x="2137645" y="2336873"/>
            <a:ext cx="4698358" cy="35993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10/11/2023</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0697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90C5C8C-B074-498F-921D-CC0B5DF8FBD3}"/>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a:extLst>
                <a:ext uri="{FF2B5EF4-FFF2-40B4-BE49-F238E27FC236}">
                  <a16:creationId xmlns:a16="http://schemas.microsoft.com/office/drawing/2014/main" id="{C270183A-92E0-49A5-B6BC-F1934676372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6" name="Graphic 15" descr="Single gear">
              <a:extLst>
                <a:ext uri="{FF2B5EF4-FFF2-40B4-BE49-F238E27FC236}">
                  <a16:creationId xmlns:a16="http://schemas.microsoft.com/office/drawing/2014/main" id="{6E086889-5472-4B65-A156-D0B8F369C3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a:extLst>
                <a:ext uri="{FF2B5EF4-FFF2-40B4-BE49-F238E27FC236}">
                  <a16:creationId xmlns:a16="http://schemas.microsoft.com/office/drawing/2014/main" id="{4BCBF44F-62C7-4F40-99DF-85C459F43E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a:extLst>
                <a:ext uri="{FF2B5EF4-FFF2-40B4-BE49-F238E27FC236}">
                  <a16:creationId xmlns:a16="http://schemas.microsoft.com/office/drawing/2014/main" id="{ABF64D53-5ED0-4A1D-A7EA-94CDB0D37E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a:extLst>
                <a:ext uri="{FF2B5EF4-FFF2-40B4-BE49-F238E27FC236}">
                  <a16:creationId xmlns:a16="http://schemas.microsoft.com/office/drawing/2014/main" id="{2565C769-10BF-4E7B-B099-B4FD458436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a:t>Click to edit Master title style</a:t>
            </a:r>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616D6166-2B42-4F11-BAA6-8ABAE1BE810C}" type="datetimeFigureOut">
              <a:rPr lang="en-US" noProof="0" smtClean="0"/>
              <a:t>10/11/2023</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72713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10/11/2023</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a:extLst>
              <a:ext uri="{FF2B5EF4-FFF2-40B4-BE49-F238E27FC236}">
                <a16:creationId xmlns:a16="http://schemas.microsoft.com/office/drawing/2014/main" id="{FD7CD5CF-F924-43C6-9C02-06FBC84A6729}"/>
              </a:ext>
            </a:extLst>
          </p:cNvPr>
          <p:cNvSpPr>
            <a:spLocks noGrp="1"/>
          </p:cNvSpPr>
          <p:nvPr>
            <p:ph idx="1"/>
          </p:nvPr>
        </p:nvSpPr>
        <p:spPr>
          <a:xfrm>
            <a:off x="2137644" y="2161725"/>
            <a:ext cx="9613861" cy="370264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1318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10/11/2023</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419934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10/11/2023</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a:extLst>
              <a:ext uri="{FF2B5EF4-FFF2-40B4-BE49-F238E27FC236}">
                <a16:creationId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46202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10/11/2023</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83226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 id="2147483665" r:id="rId6"/>
    <p:sldLayoutId id="2147483680" r:id="rId7"/>
    <p:sldLayoutId id="2147483666" r:id="rId8"/>
    <p:sldLayoutId id="2147483682" r:id="rId9"/>
    <p:sldLayoutId id="2147483667" r:id="rId10"/>
    <p:sldLayoutId id="2147483668" r:id="rId11"/>
    <p:sldLayoutId id="2147483681" r:id="rId12"/>
    <p:sldLayoutId id="2147483670" r:id="rId13"/>
    <p:sldLayoutId id="2147483671" r:id="rId14"/>
    <p:sldLayoutId id="2147483672" r:id="rId15"/>
    <p:sldLayoutId id="2147483673" r:id="rId16"/>
    <p:sldLayoutId id="2147483674" r:id="rId17"/>
    <p:sldLayoutId id="2147483678" r:id="rId18"/>
    <p:sldLayoutId id="2147483675"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4.jpeg"/><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7.jpeg"/><Relationship Id="rId4" Type="http://schemas.openxmlformats.org/officeDocument/2006/relationships/image" Target="../media/image16.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ml-log-loss-and-mean-squared-error/" TargetMode="External"/><Relationship Id="rId2" Type="http://schemas.openxmlformats.org/officeDocument/2006/relationships/hyperlink" Target="https://www.geeksforgeeks.org/techniques-to-evaluate-accuracy-of-classifier-in-data-mining/" TargetMode="External"/><Relationship Id="rId1" Type="http://schemas.openxmlformats.org/officeDocument/2006/relationships/slideLayout" Target="../slideLayouts/slideLayout10.xml"/><Relationship Id="rId6" Type="http://schemas.openxmlformats.org/officeDocument/2006/relationships/hyperlink" Target="https://www.geeksforgeeks.org/confusion-matrix-machine-learning/" TargetMode="External"/><Relationship Id="rId5" Type="http://schemas.openxmlformats.org/officeDocument/2006/relationships/hyperlink" Target="https://www.geeksforgeeks.org/precision-recall-and-f1-score-using-r/" TargetMode="External"/><Relationship Id="rId4" Type="http://schemas.openxmlformats.org/officeDocument/2006/relationships/hyperlink" Target="https://www.geeksforgeeks.org/auc-roc-curv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BBFB-4314-436C-A688-96F483D693AB}"/>
              </a:ext>
            </a:extLst>
          </p:cNvPr>
          <p:cNvSpPr>
            <a:spLocks noGrp="1"/>
          </p:cNvSpPr>
          <p:nvPr>
            <p:ph type="ctrTitle"/>
          </p:nvPr>
        </p:nvSpPr>
        <p:spPr>
          <a:xfrm>
            <a:off x="1828293" y="2562577"/>
            <a:ext cx="8494463" cy="1552957"/>
          </a:xfrm>
        </p:spPr>
        <p:txBody>
          <a:bodyPr anchor="ctr" anchorCtr="0"/>
          <a:lstStyle/>
          <a:p>
            <a:r>
              <a:rPr lang="en-US" dirty="0">
                <a:solidFill>
                  <a:schemeClr val="tx2"/>
                </a:solidFill>
                <a:latin typeface="Open Sans" panose="020B0606030504020204" pitchFamily="34" charset="0"/>
              </a:rPr>
              <a:t>Fake news detection using NLP</a:t>
            </a:r>
            <a:endParaRPr lang="en-US" dirty="0">
              <a:solidFill>
                <a:schemeClr val="tx2"/>
              </a:solidFill>
            </a:endParaRPr>
          </a:p>
        </p:txBody>
      </p:sp>
      <p:sp>
        <p:nvSpPr>
          <p:cNvPr id="3" name="Subtitle 2">
            <a:extLst>
              <a:ext uri="{FF2B5EF4-FFF2-40B4-BE49-F238E27FC236}">
                <a16:creationId xmlns:a16="http://schemas.microsoft.com/office/drawing/2014/main" id="{6AA173D3-8B7E-4F91-B862-AC30CB0D2705}"/>
              </a:ext>
            </a:extLst>
          </p:cNvPr>
          <p:cNvSpPr>
            <a:spLocks noGrp="1"/>
          </p:cNvSpPr>
          <p:nvPr>
            <p:ph type="subTitle" idx="1"/>
          </p:nvPr>
        </p:nvSpPr>
        <p:spPr/>
        <p:txBody>
          <a:bodyPr>
            <a:normAutofit/>
          </a:bodyPr>
          <a:lstStyle/>
          <a:p>
            <a:r>
              <a:rPr lang="en-US" sz="2800" dirty="0">
                <a:latin typeface="Algerian" panose="04020705040A02060702" pitchFamily="82" charset="0"/>
              </a:rPr>
              <a:t>Name </a:t>
            </a:r>
            <a:r>
              <a:rPr lang="en-US" sz="2800" dirty="0" err="1">
                <a:latin typeface="Algerian" panose="04020705040A02060702" pitchFamily="82" charset="0"/>
              </a:rPr>
              <a:t>Course:ARTIFICIAL</a:t>
            </a:r>
            <a:r>
              <a:rPr lang="en-US" sz="2800" dirty="0">
                <a:latin typeface="Algerian" panose="04020705040A02060702" pitchFamily="82" charset="0"/>
              </a:rPr>
              <a:t> INTELLIGENCE</a:t>
            </a:r>
          </a:p>
        </p:txBody>
      </p:sp>
      <p:pic>
        <p:nvPicPr>
          <p:cNvPr id="9" name="Graphic 8" descr="Book icon">
            <a:extLst>
              <a:ext uri="{FF2B5EF4-FFF2-40B4-BE49-F238E27FC236}">
                <a16:creationId xmlns:a16="http://schemas.microsoft.com/office/drawing/2014/main" id="{E26792AF-5D39-4A12-8EDD-CC09A60BDA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4993" y="2961000"/>
            <a:ext cx="936000" cy="936000"/>
          </a:xfrm>
          <a:prstGeom prst="rect">
            <a:avLst/>
          </a:prstGeom>
        </p:spPr>
      </p:pic>
    </p:spTree>
    <p:extLst>
      <p:ext uri="{BB962C8B-B14F-4D97-AF65-F5344CB8AC3E}">
        <p14:creationId xmlns:p14="http://schemas.microsoft.com/office/powerpoint/2010/main" val="1906530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a:xfrm>
            <a:off x="680322" y="2869895"/>
            <a:ext cx="8452389" cy="1090788"/>
          </a:xfrm>
        </p:spPr>
        <p:txBody>
          <a:bodyPr>
            <a:normAutofit/>
          </a:bodyPr>
          <a:lstStyle/>
          <a:p>
            <a:r>
              <a:rPr lang="en-US" b="1" i="0" dirty="0">
                <a:solidFill>
                  <a:schemeClr val="tx2"/>
                </a:solidFill>
                <a:effectLst/>
                <a:latin typeface="Open Sans" panose="020B0606030504020204" pitchFamily="34" charset="0"/>
              </a:rPr>
              <a:t>Phase 1: Problem Definition</a:t>
            </a:r>
            <a:br>
              <a:rPr lang="en-US" b="1" i="0" dirty="0">
                <a:solidFill>
                  <a:schemeClr val="tx2"/>
                </a:solidFill>
                <a:effectLst/>
                <a:latin typeface="Open Sans" panose="020B0606030504020204" pitchFamily="34" charset="0"/>
              </a:rPr>
            </a:br>
            <a:r>
              <a:rPr lang="en-US" b="1" i="0" dirty="0">
                <a:solidFill>
                  <a:schemeClr val="tx2"/>
                </a:solidFill>
                <a:effectLst/>
                <a:latin typeface="Open Sans" panose="020B0606030504020204" pitchFamily="34" charset="0"/>
              </a:rPr>
              <a:t> and Design Thinking</a:t>
            </a:r>
            <a:endParaRPr lang="en-US" dirty="0">
              <a:solidFill>
                <a:schemeClr val="tx2"/>
              </a:solidFill>
            </a:endParaRPr>
          </a:p>
        </p:txBody>
      </p:sp>
      <p:pic>
        <p:nvPicPr>
          <p:cNvPr id="5"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03486" y="2947289"/>
            <a:ext cx="936000" cy="936000"/>
          </a:xfrm>
          <a:prstGeom prst="rect">
            <a:avLst/>
          </a:prstGeom>
        </p:spPr>
      </p:pic>
      <p:sp>
        <p:nvSpPr>
          <p:cNvPr id="3" name="Text Placeholder 2">
            <a:extLst>
              <a:ext uri="{FF2B5EF4-FFF2-40B4-BE49-F238E27FC236}">
                <a16:creationId xmlns:a16="http://schemas.microsoft.com/office/drawing/2014/main" id="{E7C2A41D-6B6E-4DD0-A7BD-E8CA001266EE}"/>
              </a:ext>
            </a:extLst>
          </p:cNvPr>
          <p:cNvSpPr>
            <a:spLocks noGrp="1"/>
          </p:cNvSpPr>
          <p:nvPr>
            <p:ph type="body" idx="1"/>
          </p:nvPr>
        </p:nvSpPr>
        <p:spPr/>
        <p:txBody>
          <a:bodyPr>
            <a:normAutofit/>
          </a:bodyPr>
          <a:lstStyle/>
          <a:p>
            <a:endParaRPr lang="en-US" sz="2400" dirty="0"/>
          </a:p>
          <a:p>
            <a:endParaRPr lang="en-US" sz="2400" dirty="0"/>
          </a:p>
        </p:txBody>
      </p:sp>
    </p:spTree>
    <p:extLst>
      <p:ext uri="{BB962C8B-B14F-4D97-AF65-F5344CB8AC3E}">
        <p14:creationId xmlns:p14="http://schemas.microsoft.com/office/powerpoint/2010/main" val="2745843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normAutofit/>
          </a:bodyPr>
          <a:lstStyle/>
          <a:p>
            <a:r>
              <a:rPr lang="en-US" b="1" i="0" dirty="0">
                <a:solidFill>
                  <a:schemeClr val="tx1">
                    <a:lumMod val="95000"/>
                  </a:schemeClr>
                </a:solidFill>
                <a:effectLst/>
                <a:latin typeface="Open Sans" panose="020B0606030504020204" pitchFamily="34" charset="0"/>
              </a:rPr>
              <a:t>Problem Statement:</a:t>
            </a:r>
            <a:r>
              <a:rPr lang="en-US" b="0" i="0" dirty="0">
                <a:solidFill>
                  <a:schemeClr val="tx1">
                    <a:lumMod val="95000"/>
                  </a:schemeClr>
                </a:solidFill>
                <a:effectLst/>
                <a:latin typeface="Open Sans" panose="020B0606030504020204" pitchFamily="34" charset="0"/>
              </a:rPr>
              <a:t> </a:t>
            </a:r>
            <a:endParaRPr lang="en-US" dirty="0">
              <a:solidFill>
                <a:schemeClr val="tx1">
                  <a:lumMod val="95000"/>
                </a:schemeClr>
              </a:solidFill>
            </a:endParaRPr>
          </a:p>
        </p:txBody>
      </p:sp>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332090" y="2212623"/>
            <a:ext cx="5881510" cy="3217334"/>
          </a:xfrm>
        </p:spPr>
        <p:txBody>
          <a:bodyPr/>
          <a:lstStyle/>
          <a:p>
            <a:r>
              <a:rPr lang="en-US" b="0" i="0" dirty="0">
                <a:effectLst/>
                <a:latin typeface="Open Sans" panose="020B0606030504020204" pitchFamily="34" charset="0"/>
              </a:rPr>
              <a:t>The fake news dataset is one of the classic text analytics datasets available on Kaggle. It consists of genuine and fake articles’ titles and text from different authors. Our job is to create a model which predicts whether a given news is real or fake.</a:t>
            </a:r>
            <a:endParaRPr lang="en-US" dirty="0"/>
          </a:p>
          <a:p>
            <a:endParaRPr lang="en-US" dirty="0"/>
          </a:p>
        </p:txBody>
      </p:sp>
      <p:pic>
        <p:nvPicPr>
          <p:cNvPr id="1026" name="Picture 2" descr="Fake News Detection | Kaggle">
            <a:extLst>
              <a:ext uri="{FF2B5EF4-FFF2-40B4-BE49-F238E27FC236}">
                <a16:creationId xmlns:a16="http://schemas.microsoft.com/office/drawing/2014/main" id="{EF5F845F-C80A-7A9E-048A-E13F25A4817E}"/>
              </a:ext>
            </a:extLst>
          </p:cNvPr>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7602537" y="2336800"/>
            <a:ext cx="3598863" cy="3598863"/>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207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963BF4-5EF0-4B10-A953-8996C5CCB74E}"/>
              </a:ext>
            </a:extLst>
          </p:cNvPr>
          <p:cNvSpPr>
            <a:spLocks noGrp="1"/>
          </p:cNvSpPr>
          <p:nvPr>
            <p:ph type="title"/>
          </p:nvPr>
        </p:nvSpPr>
        <p:spPr>
          <a:xfrm>
            <a:off x="6931377" y="214489"/>
            <a:ext cx="3362803" cy="5768622"/>
          </a:xfrm>
        </p:spPr>
        <p:txBody>
          <a:bodyPr>
            <a:normAutofit/>
          </a:bodyPr>
          <a:lstStyle/>
          <a:p>
            <a:r>
              <a:rPr lang="en-IN" sz="2800" b="0" i="0" dirty="0">
                <a:effectLst/>
                <a:latin typeface="Roboto" panose="020F0502020204030204" pitchFamily="2" charset="0"/>
              </a:rPr>
              <a:t>Data Source</a:t>
            </a:r>
            <a:br>
              <a:rPr lang="en-IN" sz="2800" b="0" i="0" dirty="0">
                <a:solidFill>
                  <a:schemeClr val="tx2"/>
                </a:solidFill>
                <a:effectLst/>
                <a:latin typeface="Roboto" panose="020F0502020204030204" pitchFamily="2" charset="0"/>
              </a:rPr>
            </a:br>
            <a:r>
              <a:rPr lang="en-IN" sz="2800" b="0" i="0" dirty="0">
                <a:solidFill>
                  <a:schemeClr val="tx2"/>
                </a:solidFill>
                <a:effectLst/>
                <a:latin typeface="Roboto" panose="02000000000000000000" pitchFamily="2" charset="0"/>
              </a:rPr>
              <a:t>Data Preprocessing</a:t>
            </a:r>
            <a:br>
              <a:rPr lang="en-IN" sz="2800" b="0" i="0" dirty="0">
                <a:solidFill>
                  <a:schemeClr val="tx2"/>
                </a:solidFill>
                <a:effectLst/>
                <a:latin typeface="Roboto" panose="02000000000000000000" pitchFamily="2" charset="0"/>
              </a:rPr>
            </a:br>
            <a:r>
              <a:rPr lang="en-IN" sz="2800" b="0" i="0" dirty="0">
                <a:solidFill>
                  <a:schemeClr val="tx2"/>
                </a:solidFill>
                <a:effectLst/>
                <a:latin typeface="Roboto" panose="02000000000000000000" pitchFamily="2" charset="0"/>
              </a:rPr>
              <a:t>Feature Extraction</a:t>
            </a:r>
            <a:br>
              <a:rPr lang="en-IN" sz="2800" b="0" i="0" dirty="0">
                <a:solidFill>
                  <a:schemeClr val="tx2"/>
                </a:solidFill>
                <a:effectLst/>
                <a:latin typeface="Roboto" panose="02000000000000000000" pitchFamily="2" charset="0"/>
              </a:rPr>
            </a:br>
            <a:r>
              <a:rPr lang="en-IN" sz="2800" b="0" i="0" dirty="0">
                <a:solidFill>
                  <a:schemeClr val="tx2"/>
                </a:solidFill>
                <a:effectLst/>
                <a:latin typeface="Roboto" panose="02000000000000000000" pitchFamily="2" charset="0"/>
              </a:rPr>
              <a:t>Model Selection</a:t>
            </a:r>
            <a:br>
              <a:rPr lang="en-IN" sz="2800" b="0" i="0" dirty="0">
                <a:solidFill>
                  <a:schemeClr val="tx2"/>
                </a:solidFill>
                <a:effectLst/>
                <a:latin typeface="Roboto" panose="02000000000000000000" pitchFamily="2" charset="0"/>
              </a:rPr>
            </a:br>
            <a:r>
              <a:rPr lang="en-IN" sz="2800" b="0" i="0" dirty="0">
                <a:solidFill>
                  <a:schemeClr val="tx2"/>
                </a:solidFill>
                <a:effectLst/>
                <a:latin typeface="Roboto" panose="02000000000000000000" pitchFamily="2" charset="0"/>
              </a:rPr>
              <a:t>Model Training</a:t>
            </a:r>
            <a:br>
              <a:rPr lang="en-IN" sz="2800" b="0" i="0" dirty="0">
                <a:solidFill>
                  <a:schemeClr val="tx2"/>
                </a:solidFill>
                <a:effectLst/>
                <a:latin typeface="Roboto" panose="02000000000000000000" pitchFamily="2" charset="0"/>
              </a:rPr>
            </a:br>
            <a:r>
              <a:rPr lang="en-IN" sz="2800" b="0" i="0" dirty="0">
                <a:solidFill>
                  <a:schemeClr val="tx2"/>
                </a:solidFill>
                <a:effectLst/>
                <a:latin typeface="Roboto" panose="02000000000000000000" pitchFamily="2" charset="0"/>
              </a:rPr>
              <a:t>Evaluation</a:t>
            </a:r>
            <a:endParaRPr lang="en-US" sz="3600" dirty="0">
              <a:solidFill>
                <a:schemeClr val="tx2"/>
              </a:solidFill>
            </a:endParaRPr>
          </a:p>
        </p:txBody>
      </p:sp>
      <p:pic>
        <p:nvPicPr>
          <p:cNvPr id="3" name="Graphic 2" descr="Process icon">
            <a:extLst>
              <a:ext uri="{FF2B5EF4-FFF2-40B4-BE49-F238E27FC236}">
                <a16:creationId xmlns:a16="http://schemas.microsoft.com/office/drawing/2014/main" id="{8E2745DB-112B-4F89-83B6-D6D7F6F670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82490" y="4780607"/>
            <a:ext cx="985242" cy="952500"/>
          </a:xfrm>
          <a:prstGeom prst="rect">
            <a:avLst/>
          </a:prstGeom>
        </p:spPr>
      </p:pic>
      <p:pic>
        <p:nvPicPr>
          <p:cNvPr id="2050" name="Picture 2" descr="Design Thinking is the New Black | Content+">
            <a:extLst>
              <a:ext uri="{FF2B5EF4-FFF2-40B4-BE49-F238E27FC236}">
                <a16:creationId xmlns:a16="http://schemas.microsoft.com/office/drawing/2014/main" id="{A3F079E5-3578-5CA1-F58C-71FB2C6BCF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058" y="178800"/>
            <a:ext cx="6421986" cy="406832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1C28049E-7050-02DF-5ACB-80CBA259C2A8}"/>
              </a:ext>
            </a:extLst>
          </p:cNvPr>
          <p:cNvSpPr>
            <a:spLocks noChangeArrowheads="1"/>
          </p:cNvSpPr>
          <p:nvPr/>
        </p:nvSpPr>
        <p:spPr bwMode="auto">
          <a:xfrm rot="20886100">
            <a:off x="7790425" y="-1522445"/>
            <a:ext cx="7325957"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Inter"/>
              </a:rPr>
              <a:t>trust any news to be real or fake?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7">
            <a:extLst>
              <a:ext uri="{FF2B5EF4-FFF2-40B4-BE49-F238E27FC236}">
                <a16:creationId xmlns:a16="http://schemas.microsoft.com/office/drawing/2014/main" id="{53A9D343-191F-DF58-9324-CD1B56AF3085}"/>
              </a:ext>
            </a:extLst>
          </p:cNvPr>
          <p:cNvSpPr>
            <a:spLocks noChangeArrowheads="1"/>
          </p:cNvSpPr>
          <p:nvPr/>
        </p:nvSpPr>
        <p:spPr bwMode="auto">
          <a:xfrm flipH="1">
            <a:off x="12344399" y="-891135"/>
            <a:ext cx="220133" cy="25442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507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Inter"/>
              </a:rPr>
              <a:t>Introduction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8">
            <a:extLst>
              <a:ext uri="{FF2B5EF4-FFF2-40B4-BE49-F238E27FC236}">
                <a16:creationId xmlns:a16="http://schemas.microsoft.com/office/drawing/2014/main" id="{D323A880-4E92-840D-EC71-3B89336C2E4B}"/>
              </a:ext>
            </a:extLst>
          </p:cNvPr>
          <p:cNvSpPr>
            <a:spLocks noChangeArrowheads="1"/>
          </p:cNvSpPr>
          <p:nvPr/>
        </p:nvSpPr>
        <p:spPr bwMode="auto">
          <a:xfrm flipH="1">
            <a:off x="12344399" y="-18516481"/>
            <a:ext cx="220133" cy="377949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Inter"/>
              </a:rPr>
              <a:t>In the following analysis, we will talk about how one can create an NLP to detect whether the news is real or fake. Nowadays, fake news has become a common trend. Even trusted media houses are known to spread fake news and are losing their credibility. So, how can we trust any news to be real or fake?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545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Introduction:</a:t>
            </a:r>
          </a:p>
        </p:txBody>
      </p:sp>
      <p:sp>
        <p:nvSpPr>
          <p:cNvPr id="2" name="Text Placeholder 1">
            <a:extLst>
              <a:ext uri="{FF2B5EF4-FFF2-40B4-BE49-F238E27FC236}">
                <a16:creationId xmlns:a16="http://schemas.microsoft.com/office/drawing/2014/main" id="{1F2A5814-BC40-4A37-9064-C44C73C883EF}"/>
              </a:ext>
            </a:extLst>
          </p:cNvPr>
          <p:cNvSpPr>
            <a:spLocks noGrp="1"/>
          </p:cNvSpPr>
          <p:nvPr>
            <p:ph type="body" sz="quarter" idx="13"/>
          </p:nvPr>
        </p:nvSpPr>
        <p:spPr/>
        <p:txBody>
          <a:bodyPr>
            <a:normAutofit fontScale="92500" lnSpcReduction="20000"/>
          </a:bodyPr>
          <a:lstStyle/>
          <a:p>
            <a:pPr>
              <a:lnSpc>
                <a:spcPct val="100000"/>
              </a:lnSpc>
            </a:pPr>
            <a:r>
              <a:rPr lang="en-US" sz="3200" b="1" i="0" dirty="0">
                <a:solidFill>
                  <a:srgbClr val="212529"/>
                </a:solidFill>
                <a:effectLst/>
                <a:latin typeface="Lato" panose="020F0502020204030204" pitchFamily="34" charset="0"/>
              </a:rPr>
              <a:t>Fake News Detection</a:t>
            </a:r>
            <a:r>
              <a:rPr lang="en-US" sz="3200" b="0" i="0" dirty="0">
                <a:solidFill>
                  <a:srgbClr val="212529"/>
                </a:solidFill>
                <a:effectLst/>
                <a:latin typeface="Lato" panose="020F0502020204030204" pitchFamily="34" charset="0"/>
              </a:rPr>
              <a:t> is a natural language processing task that involves identifying and classifying news articles or other types of text as real or fake.</a:t>
            </a:r>
            <a:r>
              <a:rPr lang="en-US" sz="1000" b="0" i="0" dirty="0">
                <a:solidFill>
                  <a:srgbClr val="212529"/>
                </a:solidFill>
                <a:effectLst/>
                <a:latin typeface="Lato" panose="020F0502020204030204" pitchFamily="34" charset="0"/>
              </a:rPr>
              <a:t> </a:t>
            </a:r>
            <a:r>
              <a:rPr lang="en-US" sz="3200" b="0" i="0" dirty="0">
                <a:solidFill>
                  <a:srgbClr val="212529"/>
                </a:solidFill>
                <a:effectLst/>
                <a:latin typeface="Lato" panose="020F0502020204030204" pitchFamily="34" charset="0"/>
              </a:rPr>
              <a:t> The goal of fake news detection is to develop algorithms that can automatically identify and flag fake news articles, which can be used to combat misinformation and promote the dissemination of accurate information.</a:t>
            </a:r>
            <a:endParaRPr lang="en-US" sz="3200" u="sng" dirty="0"/>
          </a:p>
        </p:txBody>
      </p:sp>
    </p:spTree>
    <p:extLst>
      <p:ext uri="{BB962C8B-B14F-4D97-AF65-F5344CB8AC3E}">
        <p14:creationId xmlns:p14="http://schemas.microsoft.com/office/powerpoint/2010/main" val="2394598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28717F-C301-649F-696F-FE048EA95C97}"/>
              </a:ext>
            </a:extLst>
          </p:cNvPr>
          <p:cNvSpPr>
            <a:spLocks noGrp="1"/>
          </p:cNvSpPr>
          <p:nvPr>
            <p:ph type="body" sz="half" idx="2"/>
          </p:nvPr>
        </p:nvSpPr>
        <p:spPr>
          <a:xfrm>
            <a:off x="270589" y="317241"/>
            <a:ext cx="9883634" cy="4833256"/>
          </a:xfrm>
        </p:spPr>
        <p:txBody>
          <a:bodyPr/>
          <a:lstStyle/>
          <a:p>
            <a:pPr algn="just"/>
            <a:r>
              <a:rPr lang="en-US" sz="2800" b="1" i="0" dirty="0">
                <a:solidFill>
                  <a:schemeClr val="bg1"/>
                </a:solidFill>
                <a:effectLst/>
                <a:latin typeface="Lato" panose="020F0502020204030203" pitchFamily="34" charset="0"/>
              </a:rPr>
              <a:t>Data </a:t>
            </a:r>
            <a:r>
              <a:rPr lang="en-US" sz="2800" b="1" i="0" dirty="0" err="1">
                <a:solidFill>
                  <a:schemeClr val="bg1"/>
                </a:solidFill>
                <a:effectLst/>
                <a:latin typeface="Lato" panose="020F0502020204030203" pitchFamily="34" charset="0"/>
              </a:rPr>
              <a:t>sorce</a:t>
            </a:r>
            <a:r>
              <a:rPr lang="en-US" sz="2800" b="1" i="0" dirty="0">
                <a:solidFill>
                  <a:schemeClr val="bg1"/>
                </a:solidFill>
                <a:effectLst/>
                <a:latin typeface="Lato" panose="020F0502020204030203" pitchFamily="34" charset="0"/>
              </a:rPr>
              <a:t>:</a:t>
            </a:r>
          </a:p>
          <a:p>
            <a:pPr algn="just">
              <a:buFont typeface="Arial" panose="020B0604020202020204" pitchFamily="34" charset="0"/>
              <a:buChar char="•"/>
            </a:pPr>
            <a:r>
              <a:rPr lang="en-US" sz="2000" b="1" i="0" dirty="0">
                <a:solidFill>
                  <a:schemeClr val="bg1"/>
                </a:solidFill>
                <a:effectLst/>
                <a:latin typeface="Lato" panose="020F0502020204030203" pitchFamily="34" charset="0"/>
              </a:rPr>
              <a:t>Article Id</a:t>
            </a:r>
            <a:r>
              <a:rPr lang="en-US" sz="2000" b="0" i="0" dirty="0">
                <a:solidFill>
                  <a:schemeClr val="bg1"/>
                </a:solidFill>
                <a:effectLst/>
                <a:latin typeface="Lato" panose="020F0502020204030203" pitchFamily="34" charset="0"/>
              </a:rPr>
              <a:t> – Article id unique given to the record</a:t>
            </a:r>
          </a:p>
          <a:p>
            <a:pPr algn="just">
              <a:buFont typeface="Arial" panose="020B0604020202020204" pitchFamily="34" charset="0"/>
              <a:buChar char="•"/>
            </a:pPr>
            <a:r>
              <a:rPr lang="en-US" sz="2000" b="1" i="0" dirty="0">
                <a:solidFill>
                  <a:schemeClr val="bg1"/>
                </a:solidFill>
                <a:effectLst/>
                <a:latin typeface="Lato" panose="020F0502020204030203" pitchFamily="34" charset="0"/>
              </a:rPr>
              <a:t>Article</a:t>
            </a:r>
            <a:r>
              <a:rPr lang="en-US" sz="2000" b="0" i="0" dirty="0">
                <a:solidFill>
                  <a:schemeClr val="bg1"/>
                </a:solidFill>
                <a:effectLst/>
                <a:latin typeface="Lato" panose="020F0502020204030203" pitchFamily="34" charset="0"/>
              </a:rPr>
              <a:t> – Text of the header and article</a:t>
            </a:r>
          </a:p>
          <a:p>
            <a:pPr algn="just">
              <a:buFont typeface="Arial" panose="020B0604020202020204" pitchFamily="34" charset="0"/>
              <a:buChar char="•"/>
            </a:pPr>
            <a:r>
              <a:rPr lang="en-US" sz="2000" b="1" i="0" dirty="0">
                <a:solidFill>
                  <a:schemeClr val="bg1"/>
                </a:solidFill>
                <a:effectLst/>
                <a:latin typeface="Lato" panose="020F0502020204030203" pitchFamily="34" charset="0"/>
              </a:rPr>
              <a:t>Category</a:t>
            </a:r>
            <a:r>
              <a:rPr lang="en-US" sz="2000" b="0" i="0" dirty="0">
                <a:solidFill>
                  <a:schemeClr val="bg1"/>
                </a:solidFill>
                <a:effectLst/>
                <a:latin typeface="Lato" panose="020F0502020204030203" pitchFamily="34" charset="0"/>
              </a:rPr>
              <a:t> – Category of the article (tech, business, sport, entertainment, politics)</a:t>
            </a:r>
          </a:p>
          <a:p>
            <a:pPr algn="l"/>
            <a:r>
              <a:rPr lang="en-US" sz="2800" b="1" i="0" dirty="0">
                <a:solidFill>
                  <a:srgbClr val="222222"/>
                </a:solidFill>
                <a:effectLst/>
                <a:latin typeface="Lato" panose="020F0502020204030203" pitchFamily="34" charset="0"/>
              </a:rPr>
              <a:t>Data Cleaning and Data Preprocessing</a:t>
            </a:r>
            <a:endParaRPr lang="en-US" sz="2800" b="0" i="0" dirty="0">
              <a:solidFill>
                <a:srgbClr val="222222"/>
              </a:solidFill>
              <a:effectLst/>
              <a:latin typeface="Lato" panose="020F0502020204030203" pitchFamily="34" charset="0"/>
            </a:endParaRPr>
          </a:p>
          <a:p>
            <a:pPr algn="just"/>
            <a:r>
              <a:rPr lang="en-US" b="0" i="0" dirty="0">
                <a:solidFill>
                  <a:srgbClr val="222222"/>
                </a:solidFill>
                <a:effectLst/>
                <a:latin typeface="Lato" panose="020F0502020204030203" pitchFamily="34" charset="0"/>
              </a:rPr>
              <a:t> </a:t>
            </a:r>
            <a:r>
              <a:rPr lang="en-US" sz="2000" b="0" i="0" dirty="0">
                <a:solidFill>
                  <a:srgbClr val="222222"/>
                </a:solidFill>
                <a:effectLst/>
                <a:latin typeface="Lato" panose="020F0502020204030203" pitchFamily="34" charset="0"/>
              </a:rPr>
              <a:t>Data preprocessing is the process of transforming raw data into an understandable format. It is also an important step in data mining as we cannot work with raw data. The quality of the data should be checked before applying machine learning or data mining algorithms</a:t>
            </a:r>
          </a:p>
          <a:p>
            <a:endParaRPr lang="en-IN" dirty="0"/>
          </a:p>
        </p:txBody>
      </p:sp>
    </p:spTree>
    <p:extLst>
      <p:ext uri="{BB962C8B-B14F-4D97-AF65-F5344CB8AC3E}">
        <p14:creationId xmlns:p14="http://schemas.microsoft.com/office/powerpoint/2010/main" val="2564934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BB19A-C757-7028-6140-62E193115CEF}"/>
              </a:ext>
            </a:extLst>
          </p:cNvPr>
          <p:cNvSpPr>
            <a:spLocks noGrp="1"/>
          </p:cNvSpPr>
          <p:nvPr>
            <p:ph type="title"/>
          </p:nvPr>
        </p:nvSpPr>
        <p:spPr/>
        <p:txBody>
          <a:bodyPr>
            <a:normAutofit/>
          </a:bodyPr>
          <a:lstStyle/>
          <a:p>
            <a:r>
              <a:rPr lang="en-US" b="0" i="0" dirty="0">
                <a:solidFill>
                  <a:srgbClr val="000000"/>
                </a:solidFill>
                <a:effectLst/>
                <a:latin typeface="Inter"/>
              </a:rPr>
              <a:t> </a:t>
            </a:r>
            <a:r>
              <a:rPr lang="en-US" sz="3600" b="0" i="0" dirty="0">
                <a:solidFill>
                  <a:srgbClr val="000000"/>
                </a:solidFill>
                <a:effectLst/>
                <a:latin typeface="Inter"/>
              </a:rPr>
              <a:t>Feature extraction:</a:t>
            </a:r>
            <a:br>
              <a:rPr lang="en-US" b="0" i="0" dirty="0">
                <a:solidFill>
                  <a:srgbClr val="000000"/>
                </a:solidFill>
                <a:effectLst/>
                <a:latin typeface="Inter"/>
              </a:rPr>
            </a:br>
            <a:r>
              <a:rPr lang="en-US" sz="2700" b="0" i="0" dirty="0">
                <a:solidFill>
                  <a:schemeClr val="bg1"/>
                </a:solidFill>
                <a:effectLst/>
                <a:latin typeface="Inter"/>
              </a:rPr>
              <a:t>Before getting into the actual feature extraction, I want to add some explanations to the method that was used here and why. This may be the most text-heavy section, but I believe it's also crucial to be able to reason the use of your choice of methodology, so please bear with me! But if you so wish, you could also just skip to the "TL;DR" below.</a:t>
            </a:r>
            <a:br>
              <a:rPr lang="en-US" sz="2700" b="0" i="0" dirty="0">
                <a:solidFill>
                  <a:schemeClr val="bg1"/>
                </a:solidFill>
                <a:effectLst/>
                <a:latin typeface="Inter"/>
              </a:rPr>
            </a:br>
            <a:endParaRPr lang="en-IN" sz="2700" dirty="0">
              <a:solidFill>
                <a:schemeClr val="bg1"/>
              </a:solidFill>
            </a:endParaRPr>
          </a:p>
        </p:txBody>
      </p:sp>
      <p:sp>
        <p:nvSpPr>
          <p:cNvPr id="3" name="Text Placeholder 2">
            <a:extLst>
              <a:ext uri="{FF2B5EF4-FFF2-40B4-BE49-F238E27FC236}">
                <a16:creationId xmlns:a16="http://schemas.microsoft.com/office/drawing/2014/main" id="{CF315C11-441F-5746-962F-2FDA89613F14}"/>
              </a:ext>
            </a:extLst>
          </p:cNvPr>
          <p:cNvSpPr>
            <a:spLocks noGrp="1"/>
          </p:cNvSpPr>
          <p:nvPr>
            <p:ph type="body" sz="half" idx="2"/>
          </p:nvPr>
        </p:nvSpPr>
        <p:spPr>
          <a:xfrm>
            <a:off x="0" y="4599647"/>
            <a:ext cx="9613859" cy="1090789"/>
          </a:xfrm>
        </p:spPr>
        <p:txBody>
          <a:bodyPr/>
          <a:lstStyle/>
          <a:p>
            <a:r>
              <a:rPr lang="en-IN" dirty="0"/>
              <a:t>1.Team frequency</a:t>
            </a:r>
          </a:p>
          <a:p>
            <a:r>
              <a:rPr lang="en-IN" dirty="0"/>
              <a:t>2.Inverse document frequency</a:t>
            </a:r>
          </a:p>
          <a:p>
            <a:r>
              <a:rPr lang="en-IN" dirty="0"/>
              <a:t>3.tf-idf</a:t>
            </a:r>
          </a:p>
        </p:txBody>
      </p:sp>
    </p:spTree>
    <p:extLst>
      <p:ext uri="{BB962C8B-B14F-4D97-AF65-F5344CB8AC3E}">
        <p14:creationId xmlns:p14="http://schemas.microsoft.com/office/powerpoint/2010/main" val="1635386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22C00A-A25A-6314-6BE2-3695A59D3CA1}"/>
              </a:ext>
            </a:extLst>
          </p:cNvPr>
          <p:cNvSpPr txBox="1"/>
          <p:nvPr/>
        </p:nvSpPr>
        <p:spPr>
          <a:xfrm>
            <a:off x="251927" y="363895"/>
            <a:ext cx="8894405" cy="4462760"/>
          </a:xfrm>
          <a:prstGeom prst="rect">
            <a:avLst/>
          </a:prstGeom>
          <a:noFill/>
        </p:spPr>
        <p:txBody>
          <a:bodyPr wrap="square">
            <a:spAutoFit/>
          </a:bodyPr>
          <a:lstStyle/>
          <a:p>
            <a:pPr algn="l" fontAlgn="base"/>
            <a:r>
              <a:rPr lang="en-US" sz="3200" b="0" i="0" dirty="0">
                <a:solidFill>
                  <a:srgbClr val="273239"/>
                </a:solidFill>
                <a:effectLst/>
                <a:latin typeface="Nunito" panose="020F0502020204030204" pitchFamily="2" charset="0"/>
              </a:rPr>
              <a:t>Evaluation:</a:t>
            </a:r>
          </a:p>
          <a:p>
            <a:pPr algn="l" fontAlgn="base"/>
            <a:r>
              <a:rPr lang="en-US" dirty="0">
                <a:solidFill>
                  <a:srgbClr val="273239"/>
                </a:solidFill>
                <a:latin typeface="Nunito" panose="020F0502020204030204" pitchFamily="2" charset="0"/>
              </a:rPr>
              <a:t>evaluation</a:t>
            </a:r>
            <a:r>
              <a:rPr lang="en-US" b="0" i="0" dirty="0">
                <a:solidFill>
                  <a:srgbClr val="273239"/>
                </a:solidFill>
                <a:effectLst/>
                <a:latin typeface="Nunito" panose="020F0502020204030204" pitchFamily="2" charset="0"/>
              </a:rPr>
              <a:t> is always good in any field, right? In the case of machine learning, it is best practice. In this post, we will almost cover all the popular as well as common metrics used for machine learning.</a:t>
            </a:r>
          </a:p>
          <a:p>
            <a:pPr algn="l" fontAlgn="base"/>
            <a:r>
              <a:rPr lang="en-US" b="1" i="0" dirty="0">
                <a:solidFill>
                  <a:srgbClr val="273239"/>
                </a:solidFill>
                <a:effectLst/>
                <a:latin typeface="Nunito" panose="020F0502020204030204" pitchFamily="2" charset="0"/>
              </a:rPr>
              <a:t>Classification Metrics</a:t>
            </a:r>
          </a:p>
          <a:p>
            <a:pPr algn="l" fontAlgn="base"/>
            <a:r>
              <a:rPr lang="en-US" b="0" i="0" dirty="0">
                <a:solidFill>
                  <a:srgbClr val="273239"/>
                </a:solidFill>
                <a:effectLst/>
                <a:latin typeface="Nunito" panose="020F0502020204030204" pitchFamily="2" charset="0"/>
              </a:rPr>
              <a:t>In a classification task, our main task is to predict the target variable which is in the form of discrete values. To evaluate the performance of such a model there are metrics as mentioned below:</a:t>
            </a:r>
          </a:p>
          <a:p>
            <a:pPr algn="l" fontAlgn="base">
              <a:buFont typeface="Arial" panose="020B0604020202020204" pitchFamily="34" charset="0"/>
              <a:buChar char="•"/>
            </a:pPr>
            <a:r>
              <a:rPr lang="en-US" b="0" i="0" u="sng" dirty="0">
                <a:solidFill>
                  <a:srgbClr val="273239"/>
                </a:solidFill>
                <a:effectLst/>
                <a:latin typeface="Nunito" panose="020F0502020204030204" pitchFamily="2" charset="0"/>
                <a:hlinkClick r:id="rId2"/>
              </a:rPr>
              <a:t>Classification Accuracy</a:t>
            </a:r>
            <a:endParaRPr lang="en-US" b="0" i="0" dirty="0">
              <a:solidFill>
                <a:srgbClr val="273239"/>
              </a:solidFill>
              <a:effectLst/>
              <a:latin typeface="Nunito" panose="020F0502020204030204" pitchFamily="2" charset="0"/>
            </a:endParaRPr>
          </a:p>
          <a:p>
            <a:pPr algn="l" fontAlgn="base">
              <a:buFont typeface="Arial" panose="020B0604020202020204" pitchFamily="34" charset="0"/>
              <a:buChar char="•"/>
            </a:pPr>
            <a:r>
              <a:rPr lang="en-US" b="0" i="0" u="sng" dirty="0">
                <a:solidFill>
                  <a:srgbClr val="273239"/>
                </a:solidFill>
                <a:effectLst/>
                <a:latin typeface="Nunito" panose="020F0502020204030204" pitchFamily="2" charset="0"/>
                <a:hlinkClick r:id="rId3"/>
              </a:rPr>
              <a:t>Logarithmic loss</a:t>
            </a:r>
            <a:endParaRPr lang="en-US" b="0" i="0" dirty="0">
              <a:solidFill>
                <a:srgbClr val="273239"/>
              </a:solidFill>
              <a:effectLst/>
              <a:latin typeface="Nunito" panose="020F0502020204030204" pitchFamily="2" charset="0"/>
            </a:endParaRPr>
          </a:p>
          <a:p>
            <a:pPr algn="l" fontAlgn="base">
              <a:buFont typeface="Arial" panose="020B0604020202020204" pitchFamily="34" charset="0"/>
              <a:buChar char="•"/>
            </a:pPr>
            <a:r>
              <a:rPr lang="en-US" b="0" i="0" u="sng" dirty="0">
                <a:solidFill>
                  <a:srgbClr val="273239"/>
                </a:solidFill>
                <a:effectLst/>
                <a:latin typeface="Nunito" panose="020F0502020204030204" pitchFamily="2" charset="0"/>
                <a:hlinkClick r:id="rId4"/>
              </a:rPr>
              <a:t>Area under Curve</a:t>
            </a:r>
            <a:endParaRPr lang="en-US" b="0" i="0" dirty="0">
              <a:solidFill>
                <a:srgbClr val="273239"/>
              </a:solidFill>
              <a:effectLst/>
              <a:latin typeface="Nunito" panose="020F0502020204030204" pitchFamily="2" charset="0"/>
            </a:endParaRPr>
          </a:p>
          <a:p>
            <a:pPr algn="l" fontAlgn="base">
              <a:buFont typeface="Arial" panose="020B0604020202020204" pitchFamily="34" charset="0"/>
              <a:buChar char="•"/>
            </a:pPr>
            <a:r>
              <a:rPr lang="en-US" b="0" i="0" u="sng" dirty="0">
                <a:solidFill>
                  <a:srgbClr val="273239"/>
                </a:solidFill>
                <a:effectLst/>
                <a:latin typeface="Nunito" panose="020F0502020204030204" pitchFamily="2" charset="0"/>
                <a:hlinkClick r:id="rId5"/>
              </a:rPr>
              <a:t>F1 score</a:t>
            </a:r>
            <a:endParaRPr lang="en-US" b="0" i="0" dirty="0">
              <a:solidFill>
                <a:srgbClr val="273239"/>
              </a:solidFill>
              <a:effectLst/>
              <a:latin typeface="Nunito" panose="020F0502020204030204" pitchFamily="2" charset="0"/>
            </a:endParaRPr>
          </a:p>
          <a:p>
            <a:pPr marL="742950" lvl="1" indent="-285750" algn="l" fontAlgn="base">
              <a:buFont typeface="Arial" panose="020B0604020202020204" pitchFamily="34" charset="0"/>
              <a:buChar char="•"/>
            </a:pPr>
            <a:r>
              <a:rPr lang="en-US" b="0" i="0" dirty="0">
                <a:solidFill>
                  <a:srgbClr val="273239"/>
                </a:solidFill>
                <a:effectLst/>
                <a:latin typeface="Nunito" panose="020F0502020204030204" pitchFamily="2" charset="0"/>
              </a:rPr>
              <a:t>Precision</a:t>
            </a:r>
          </a:p>
          <a:p>
            <a:pPr marL="742950" lvl="1" indent="-285750" algn="l" fontAlgn="base">
              <a:buFont typeface="Arial" panose="020B0604020202020204" pitchFamily="34" charset="0"/>
              <a:buChar char="•"/>
            </a:pPr>
            <a:r>
              <a:rPr lang="en-US" b="0" i="0" dirty="0">
                <a:solidFill>
                  <a:srgbClr val="273239"/>
                </a:solidFill>
                <a:effectLst/>
                <a:latin typeface="Nunito" panose="020F0502020204030204" pitchFamily="2" charset="0"/>
              </a:rPr>
              <a:t>Recall</a:t>
            </a:r>
          </a:p>
          <a:p>
            <a:pPr algn="l" fontAlgn="base">
              <a:buFont typeface="Arial" panose="020B0604020202020204" pitchFamily="34" charset="0"/>
              <a:buChar char="•"/>
            </a:pPr>
            <a:r>
              <a:rPr lang="en-US" b="0" i="0" u="sng" dirty="0">
                <a:solidFill>
                  <a:srgbClr val="273239"/>
                </a:solidFill>
                <a:effectLst/>
                <a:latin typeface="Nunito" panose="020F0502020204030204" pitchFamily="2" charset="0"/>
                <a:hlinkClick r:id="rId6"/>
              </a:rPr>
              <a:t>Confusion Matrix</a:t>
            </a:r>
            <a:endParaRPr lang="en-US" b="0" i="0" dirty="0">
              <a:solidFill>
                <a:srgbClr val="273239"/>
              </a:solidFill>
              <a:effectLst/>
              <a:latin typeface="Nunito" panose="020F0502020204030204" pitchFamily="2" charset="0"/>
            </a:endParaRPr>
          </a:p>
        </p:txBody>
      </p:sp>
    </p:spTree>
    <p:extLst>
      <p:ext uri="{BB962C8B-B14F-4D97-AF65-F5344CB8AC3E}">
        <p14:creationId xmlns:p14="http://schemas.microsoft.com/office/powerpoint/2010/main" val="422139500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7421116_win32_fixed.potx" id="{FA6E73D7-AB4D-470A-BC20-4A5DAA7F1483}" vid="{121C5919-B768-4EE0-B81A-4F293224EA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Reflection on learning </Template>
  <TotalTime>131</TotalTime>
  <Words>818</Words>
  <Application>Microsoft Office PowerPoint</Application>
  <PresentationFormat>Widescreen</PresentationFormat>
  <Paragraphs>59</Paragraphs>
  <Slides>8</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Algerian</vt:lpstr>
      <vt:lpstr>Arial</vt:lpstr>
      <vt:lpstr>Calibri</vt:lpstr>
      <vt:lpstr>Inter</vt:lpstr>
      <vt:lpstr>Lato</vt:lpstr>
      <vt:lpstr>Nunito</vt:lpstr>
      <vt:lpstr>Open Sans</vt:lpstr>
      <vt:lpstr>Roboto</vt:lpstr>
      <vt:lpstr>Segoe UI</vt:lpstr>
      <vt:lpstr>Trebuchet MS</vt:lpstr>
      <vt:lpstr>Berlin</vt:lpstr>
      <vt:lpstr>Fake news detection using NLP</vt:lpstr>
      <vt:lpstr>Phase 1: Problem Definition  and Design Thinking</vt:lpstr>
      <vt:lpstr>Problem Statement: </vt:lpstr>
      <vt:lpstr>Data Source Data Preprocessing Feature Extraction Model Selection Model Training Evaluation</vt:lpstr>
      <vt:lpstr>Introduction:</vt:lpstr>
      <vt:lpstr>PowerPoint Presentation</vt:lpstr>
      <vt:lpstr> Feature extraction: Before getting into the actual feature extraction, I want to add some explanations to the method that was used here and why. This may be the most text-heavy section, but I believe it's also crucial to be able to reason the use of your choice of methodology, so please bear with me! But if you so wish, you could also just skip to the "TL;DR" below.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NLP</dc:title>
  <dc:creator>priya s</dc:creator>
  <cp:lastModifiedBy>priya s</cp:lastModifiedBy>
  <cp:revision>2</cp:revision>
  <dcterms:created xsi:type="dcterms:W3CDTF">2023-09-28T09:07:14Z</dcterms:created>
  <dcterms:modified xsi:type="dcterms:W3CDTF">2023-10-11T14:42:26Z</dcterms:modified>
</cp:coreProperties>
</file>