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00821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www.aaas.org/epi-center/future-voting-technology#park" TargetMode="External"/><Relationship Id="rId2" Type="http://schemas.openxmlformats.org/officeDocument/2006/relationships/hyperlink" Target="https://www.aaas.org/epi-center/future-voting-technology#National" TargetMode="Externa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42825" y="3904252"/>
            <a:ext cx="2659379"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priyadharshini.s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:au912421104031</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SEC</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2050" name="Picture 2" descr="Political voting with online vote concept on landing page design 5571069  Vector Art at Vecteezy">
            <a:extLst>
              <a:ext uri="{FF2B5EF4-FFF2-40B4-BE49-F238E27FC236}">
                <a16:creationId xmlns:a16="http://schemas.microsoft.com/office/drawing/2014/main" id="{38947AC6-B1C9-6B19-BB56-36D6CD08DE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509" y="1004393"/>
            <a:ext cx="7062438" cy="3182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Login 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a:extLst>
              <a:ext uri="{FF2B5EF4-FFF2-40B4-BE49-F238E27FC236}">
                <a16:creationId xmlns:a16="http://schemas.microsoft.com/office/drawing/2014/main" id="{CF5BBDBA-A5B2-A4CD-BD7B-5EB354190BBA}"/>
              </a:ext>
            </a:extLst>
          </p:cNvPr>
          <p:cNvPicPr>
            <a:picLocks noChangeAspect="1"/>
          </p:cNvPicPr>
          <p:nvPr/>
        </p:nvPicPr>
        <p:blipFill>
          <a:blip r:embed="rId2"/>
          <a:stretch>
            <a:fillRect/>
          </a:stretch>
        </p:blipFill>
        <p:spPr>
          <a:xfrm>
            <a:off x="637689" y="1524000"/>
            <a:ext cx="7948750" cy="3006357"/>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Home page</a:t>
            </a:r>
            <a:br>
              <a:rPr lang="en-US" b="1" dirty="0"/>
            </a:br>
            <a:endParaRPr lang="en-US" b="1" dirty="0"/>
          </a:p>
        </p:txBody>
      </p:sp>
      <p:pic>
        <p:nvPicPr>
          <p:cNvPr id="3" name="Picture 2">
            <a:extLst>
              <a:ext uri="{FF2B5EF4-FFF2-40B4-BE49-F238E27FC236}">
                <a16:creationId xmlns:a16="http://schemas.microsoft.com/office/drawing/2014/main" id="{1F344FC9-6E63-446B-0DC5-B04133ED99A2}"/>
              </a:ext>
            </a:extLst>
          </p:cNvPr>
          <p:cNvPicPr>
            <a:picLocks noChangeAspect="1"/>
          </p:cNvPicPr>
          <p:nvPr/>
        </p:nvPicPr>
        <p:blipFill>
          <a:blip r:embed="rId2"/>
          <a:stretch>
            <a:fillRect/>
          </a:stretch>
        </p:blipFill>
        <p:spPr>
          <a:xfrm>
            <a:off x="155892" y="1077486"/>
            <a:ext cx="8831765" cy="394009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Poll questions for voting</a:t>
            </a:r>
          </a:p>
        </p:txBody>
      </p:sp>
      <p:pic>
        <p:nvPicPr>
          <p:cNvPr id="4" name="Picture 3">
            <a:extLst>
              <a:ext uri="{FF2B5EF4-FFF2-40B4-BE49-F238E27FC236}">
                <a16:creationId xmlns:a16="http://schemas.microsoft.com/office/drawing/2014/main" id="{5C6C7A4F-72F5-9830-A12D-80E128DDB133}"/>
              </a:ext>
            </a:extLst>
          </p:cNvPr>
          <p:cNvPicPr>
            <a:picLocks noChangeAspect="1"/>
          </p:cNvPicPr>
          <p:nvPr/>
        </p:nvPicPr>
        <p:blipFill>
          <a:blip r:embed="rId2"/>
          <a:stretch>
            <a:fillRect/>
          </a:stretch>
        </p:blipFill>
        <p:spPr>
          <a:xfrm>
            <a:off x="535258" y="1260897"/>
            <a:ext cx="7886431" cy="3119071"/>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Departments/site-Page</a:t>
            </a:r>
          </a:p>
        </p:txBody>
      </p:sp>
      <p:pic>
        <p:nvPicPr>
          <p:cNvPr id="4" name="Picture 3">
            <a:extLst>
              <a:ext uri="{FF2B5EF4-FFF2-40B4-BE49-F238E27FC236}">
                <a16:creationId xmlns:a16="http://schemas.microsoft.com/office/drawing/2014/main" id="{ECE94D28-AFBD-AC5D-6ACF-D01CBEF87D60}"/>
              </a:ext>
            </a:extLst>
          </p:cNvPr>
          <p:cNvPicPr>
            <a:picLocks noChangeAspect="1"/>
          </p:cNvPicPr>
          <p:nvPr/>
        </p:nvPicPr>
        <p:blipFill>
          <a:blip r:embed="rId2"/>
          <a:stretch>
            <a:fillRect/>
          </a:stretch>
        </p:blipFill>
        <p:spPr>
          <a:xfrm>
            <a:off x="319232" y="1386881"/>
            <a:ext cx="7992143" cy="2872885"/>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4" name="Picture 3">
            <a:extLst>
              <a:ext uri="{FF2B5EF4-FFF2-40B4-BE49-F238E27FC236}">
                <a16:creationId xmlns:a16="http://schemas.microsoft.com/office/drawing/2014/main" id="{4308ACC6-DD09-1DE7-54FF-686188EC965E}"/>
              </a:ext>
            </a:extLst>
          </p:cNvPr>
          <p:cNvPicPr>
            <a:picLocks noChangeAspect="1"/>
          </p:cNvPicPr>
          <p:nvPr/>
        </p:nvPicPr>
        <p:blipFill>
          <a:blip r:embed="rId2"/>
          <a:stretch>
            <a:fillRect/>
          </a:stretch>
        </p:blipFill>
        <p:spPr>
          <a:xfrm>
            <a:off x="-225" y="1267649"/>
            <a:ext cx="9144000" cy="3323063"/>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67A9985D-F656-7070-4BD7-D6EAAA372946}"/>
              </a:ext>
            </a:extLst>
          </p:cNvPr>
          <p:cNvSpPr txBox="1"/>
          <p:nvPr/>
        </p:nvSpPr>
        <p:spPr>
          <a:xfrm>
            <a:off x="507090" y="1237818"/>
            <a:ext cx="7129346" cy="2893100"/>
          </a:xfrm>
          <a:prstGeom prst="rect">
            <a:avLst/>
          </a:prstGeom>
          <a:noFill/>
        </p:spPr>
        <p:txBody>
          <a:bodyPr wrap="square">
            <a:spAutoFit/>
          </a:bodyPr>
          <a:lstStyle/>
          <a:p>
            <a:pPr algn="l"/>
            <a:r>
              <a:rPr lang="en-US" b="0" i="0" dirty="0">
                <a:solidFill>
                  <a:srgbClr val="000000"/>
                </a:solidFill>
                <a:effectLst/>
                <a:highlight>
                  <a:srgbClr val="FFFFFF"/>
                </a:highlight>
                <a:latin typeface="Benton Sans"/>
              </a:rPr>
              <a:t>The challenge of developing electronic voting systems is not only security but also protecting the secrecy of the ballot, a bedrock principle of free and fair elections. Currently there is “no known technology that can guarantee the secrecy, security, and verifiability of a marked ballot transmitted over the Internet.” </a:t>
            </a:r>
            <a:r>
              <a:rPr lang="en-US" b="0" i="0" u="none" strike="noStrike" baseline="30000" dirty="0">
                <a:solidFill>
                  <a:srgbClr val="000000"/>
                </a:solidFill>
                <a:effectLst/>
                <a:highlight>
                  <a:srgbClr val="FFFFFF"/>
                </a:highlight>
                <a:latin typeface="Benton Sans Reg"/>
                <a:hlinkClick r:id="rId2"/>
              </a:rPr>
              <a:t>1</a:t>
            </a:r>
            <a:endParaRPr lang="en-US" b="0" i="0" dirty="0">
              <a:solidFill>
                <a:srgbClr val="000000"/>
              </a:solidFill>
              <a:effectLst/>
              <a:highlight>
                <a:srgbClr val="FFFFFF"/>
              </a:highlight>
              <a:latin typeface="Benton Sans"/>
            </a:endParaRPr>
          </a:p>
          <a:p>
            <a:pPr algn="l"/>
            <a:r>
              <a:rPr lang="en-US" b="0" i="0" dirty="0">
                <a:solidFill>
                  <a:srgbClr val="000000"/>
                </a:solidFill>
                <a:effectLst/>
                <a:highlight>
                  <a:srgbClr val="FFFFFF"/>
                </a:highlight>
                <a:latin typeface="Benton Sans"/>
              </a:rPr>
              <a:t>Online voting presents numerous vulnerabilities and is fundamentally insecure. There is potential for unobserved vote manipulation as well additional security vulnerabilities including potential denial of service attacks, malware intrusions, and privacy concerns.  Online voting does not produce a paper trail for auditing.</a:t>
            </a:r>
          </a:p>
          <a:p>
            <a:pPr algn="l"/>
            <a:r>
              <a:rPr lang="en-US" b="0" i="0" dirty="0">
                <a:solidFill>
                  <a:srgbClr val="000000"/>
                </a:solidFill>
                <a:effectLst/>
                <a:highlight>
                  <a:srgbClr val="FFFFFF"/>
                </a:highlight>
                <a:latin typeface="Benton Sans"/>
              </a:rPr>
              <a:t>Blockchain-based voting, which relies on a decentralized, distributed digital ledger is vulnerable to many of the security flaws inherent in internet voting, such as the potential for malware to alter votes on a voter’s local device before the ballot is transmitted and the lack of secret ballots. Online and blockchain-based voting would greatly increase the risk of undetectable, nation-scale election failures.</a:t>
            </a:r>
            <a:r>
              <a:rPr lang="en-US" b="0" i="0" u="none" strike="noStrike" baseline="30000" dirty="0">
                <a:solidFill>
                  <a:srgbClr val="000000"/>
                </a:solidFill>
                <a:effectLst/>
                <a:highlight>
                  <a:srgbClr val="FFFFFF"/>
                </a:highlight>
                <a:latin typeface="Benton Sans Reg"/>
                <a:hlinkClick r:id="rId3"/>
              </a:rPr>
              <a:t>2</a:t>
            </a:r>
            <a:endParaRPr lang="en-US" b="0" i="0" dirty="0">
              <a:solidFill>
                <a:srgbClr val="000000"/>
              </a:solidFill>
              <a:effectLst/>
              <a:highlight>
                <a:srgbClr val="FFFFFF"/>
              </a:highlight>
              <a:latin typeface="Benton Sans"/>
            </a:endParaRP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BE98BE5D-6C09-E64E-70D7-FD8D98B894A0}"/>
              </a:ext>
            </a:extLst>
          </p:cNvPr>
          <p:cNvSpPr txBox="1"/>
          <p:nvPr/>
        </p:nvSpPr>
        <p:spPr>
          <a:xfrm>
            <a:off x="624468" y="1345588"/>
            <a:ext cx="6237249" cy="1600438"/>
          </a:xfrm>
          <a:prstGeom prst="rect">
            <a:avLst/>
          </a:prstGeom>
          <a:noFill/>
        </p:spPr>
        <p:txBody>
          <a:bodyPr wrap="square">
            <a:spAutoFit/>
          </a:bodyPr>
          <a:lstStyle/>
          <a:p>
            <a:pPr algn="l" fontAlgn="base"/>
            <a:r>
              <a:rPr lang="en-US" b="0" i="0" dirty="0">
                <a:solidFill>
                  <a:srgbClr val="333333"/>
                </a:solidFill>
                <a:effectLst/>
                <a:highlight>
                  <a:srgbClr val="FFFFFF"/>
                </a:highlight>
                <a:latin typeface="Noto Sans" panose="020B0502040204020203" pitchFamily="34" charset="0"/>
              </a:rPr>
              <a:t>Before moving on to my general conclusion, I offer first a broad summary of the various steps and components of the rather dense argument I have given in the preceding chapters.</a:t>
            </a:r>
          </a:p>
          <a:p>
            <a:pPr algn="l" fontAlgn="base">
              <a:buFont typeface="+mj-lt"/>
              <a:buAutoNum type="arabicPeriod"/>
            </a:pPr>
            <a:r>
              <a:rPr lang="en-US" b="0" i="0" dirty="0">
                <a:solidFill>
                  <a:srgbClr val="333333"/>
                </a:solidFill>
                <a:effectLst/>
                <a:highlight>
                  <a:srgbClr val="FFFFFF"/>
                </a:highlight>
                <a:latin typeface="inherit"/>
              </a:rPr>
              <a:t>Compulsory voting is the only really reliable and decisive means by which to raise turnout.</a:t>
            </a:r>
          </a:p>
          <a:p>
            <a:pPr algn="l" fontAlgn="base">
              <a:buFont typeface="+mj-lt"/>
              <a:buAutoNum type="arabicPeriod"/>
            </a:pPr>
            <a:r>
              <a:rPr lang="en-US" b="0" i="0" dirty="0">
                <a:solidFill>
                  <a:srgbClr val="333333"/>
                </a:solidFill>
                <a:effectLst/>
                <a:highlight>
                  <a:srgbClr val="FFFFFF"/>
                </a:highlight>
                <a:latin typeface="inherit"/>
              </a:rPr>
              <a:t>Elections and the way they operate are important because voting is the agreed procedure for legitimizing governments.</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7434"/>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chemeClr val="bg1"/>
                </a:solidFill>
                <a:latin typeface="+mj-lt"/>
                <a:cs typeface="Poppins"/>
              </a:rPr>
              <a:t>VOTING APPLICATION USING DJANGO FRAMEWORK-</a:t>
            </a:r>
            <a:r>
              <a:rPr lang="en-US" sz="1600" b="1" dirty="0" err="1">
                <a:solidFill>
                  <a:schemeClr val="bg1"/>
                </a:solidFill>
                <a:latin typeface="+mj-lt"/>
                <a:cs typeface="Poppins"/>
              </a:rPr>
              <a:t>priyadharshini</a:t>
            </a:r>
            <a:r>
              <a:rPr lang="en-US" sz="1600" b="1" dirty="0">
                <a:solidFill>
                  <a:schemeClr val="bg1"/>
                </a:solidFill>
                <a:latin typeface="+mj-lt"/>
                <a:cs typeface="Poppins"/>
              </a:rPr>
              <a:t>(4031,sec)</a:t>
            </a:r>
          </a:p>
          <a:p>
            <a:pPr algn="ctr">
              <a:lnSpc>
                <a:spcPts val="1996"/>
              </a:lnSpc>
              <a:spcBef>
                <a:spcPct val="0"/>
              </a:spcBef>
            </a:pP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7384890"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err="1">
                <a:solidFill>
                  <a:srgbClr val="213163"/>
                </a:solidFill>
              </a:rPr>
              <a:t>Abstract:Django</a:t>
            </a:r>
            <a:r>
              <a:rPr lang="en-IN" sz="1600" b="1" dirty="0">
                <a:solidFill>
                  <a:srgbClr val="213163"/>
                </a:solidFill>
              </a:rPr>
              <a:t> online voting system</a:t>
            </a:r>
            <a:br>
              <a:rPr lang="en-IN" sz="1600" b="1" dirty="0">
                <a:solidFill>
                  <a:srgbClr val="213163"/>
                </a:solidFill>
              </a:rPr>
            </a:br>
            <a:r>
              <a:rPr lang="en-IN" sz="1600" b="1" dirty="0">
                <a:solidFill>
                  <a:srgbClr val="213163"/>
                </a:solidFill>
              </a:rPr>
              <a:t>                    </a:t>
            </a:r>
            <a:br>
              <a:rPr lang="en-IN" sz="1600" b="1" dirty="0">
                <a:solidFill>
                  <a:srgbClr val="213163"/>
                </a:solidFill>
              </a:rPr>
            </a:br>
            <a:r>
              <a:rPr lang="en-IN" sz="1600" b="1" dirty="0">
                <a:solidFill>
                  <a:srgbClr val="213163"/>
                </a:solidFill>
              </a:rPr>
              <a:t>                           </a:t>
            </a:r>
            <a:r>
              <a:rPr lang="en-US" b="0" i="0" dirty="0">
                <a:solidFill>
                  <a:srgbClr val="273239"/>
                </a:solidFill>
                <a:effectLst/>
                <a:highlight>
                  <a:srgbClr val="FFFFFF"/>
                </a:highlight>
                <a:latin typeface="Nunito" pitchFamily="2" charset="0"/>
              </a:rPr>
              <a:t>We will create a pollster (voting system) web application using Django. This application will conduct a series of questions along with many choices. A user will be allowed to give voting for that question by selecting a choice. Based on the answer the total votes will be calculated and it will be displayed to the user. Users can also check the result of the total votes for specific questions on the website directly. We will also build the admin part of this project. Admin user will be allowed to add questions and manage questions in the application. </a:t>
            </a:r>
            <a:endParaRPr lang="en-IN"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FB833F23-94CF-4C28-6710-D609A3C6EFC6}"/>
              </a:ext>
            </a:extLst>
          </p:cNvPr>
          <p:cNvSpPr txBox="1"/>
          <p:nvPr/>
        </p:nvSpPr>
        <p:spPr>
          <a:xfrm>
            <a:off x="579863" y="1286114"/>
            <a:ext cx="6281854" cy="1600438"/>
          </a:xfrm>
          <a:prstGeom prst="rect">
            <a:avLst/>
          </a:prstGeom>
          <a:noFill/>
        </p:spPr>
        <p:txBody>
          <a:bodyPr wrap="square">
            <a:spAutoFit/>
          </a:bodyPr>
          <a:lstStyle/>
          <a:p>
            <a:pPr algn="l" fontAlgn="base">
              <a:buFont typeface="Arial" panose="020B0604020202020204" pitchFamily="34" charset="0"/>
              <a:buChar char="•"/>
            </a:pPr>
            <a:r>
              <a:rPr lang="en-US" b="0" i="0" dirty="0">
                <a:solidFill>
                  <a:srgbClr val="444444"/>
                </a:solidFill>
                <a:effectLst/>
                <a:highlight>
                  <a:srgbClr val="FFFFFF"/>
                </a:highlight>
                <a:latin typeface="Georgia" panose="02040502050405020303" pitchFamily="18" charset="0"/>
              </a:rPr>
              <a:t>A solid understanding of the Python programming language and the Django web framework is necessary.</a:t>
            </a:r>
          </a:p>
          <a:p>
            <a:pPr algn="l" fontAlgn="base">
              <a:buFont typeface="Arial" panose="020B0604020202020204" pitchFamily="34" charset="0"/>
              <a:buChar char="•"/>
            </a:pPr>
            <a:r>
              <a:rPr lang="en-US" b="0" i="0" dirty="0">
                <a:solidFill>
                  <a:srgbClr val="444444"/>
                </a:solidFill>
                <a:effectLst/>
                <a:highlight>
                  <a:srgbClr val="FFFFFF"/>
                </a:highlight>
                <a:latin typeface="Georgia" panose="02040502050405020303" pitchFamily="18" charset="0"/>
              </a:rPr>
              <a:t>A strong understanding of HTML, CSS, and JavaScript is required to develop the project’s user interface.</a:t>
            </a:r>
          </a:p>
          <a:p>
            <a:pPr algn="l" fontAlgn="base">
              <a:buFont typeface="Arial" panose="020B0604020202020204" pitchFamily="34" charset="0"/>
              <a:buChar char="•"/>
            </a:pPr>
            <a:r>
              <a:rPr lang="en-US" b="0" i="0" dirty="0">
                <a:solidFill>
                  <a:srgbClr val="444444"/>
                </a:solidFill>
                <a:effectLst/>
                <a:highlight>
                  <a:srgbClr val="FFFFFF"/>
                </a:highlight>
                <a:latin typeface="Georgia" panose="02040502050405020303" pitchFamily="18" charset="0"/>
              </a:rPr>
              <a:t>Relational Database: You will need to have a good understanding of relational databases, such as SQLite, MySQL, or PostgreSQL, to create and manage the database for the Online voting system project.</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48190B52-2A5E-F751-FCD0-67A9B9FD7E7E}"/>
              </a:ext>
            </a:extLst>
          </p:cNvPr>
          <p:cNvSpPr txBox="1"/>
          <p:nvPr/>
        </p:nvSpPr>
        <p:spPr>
          <a:xfrm>
            <a:off x="845820" y="1144858"/>
            <a:ext cx="6015897" cy="2462213"/>
          </a:xfrm>
          <a:prstGeom prst="rect">
            <a:avLst/>
          </a:prstGeom>
          <a:noFill/>
        </p:spPr>
        <p:txBody>
          <a:bodyPr wrap="square">
            <a:spAutoFit/>
          </a:bodyPr>
          <a:lstStyle/>
          <a:p>
            <a:r>
              <a:rPr lang="en-IN" sz="1400" dirty="0"/>
              <a:t>Application name : Voting Application</a:t>
            </a:r>
          </a:p>
          <a:p>
            <a:r>
              <a:rPr lang="en-IN" sz="1400" dirty="0"/>
              <a:t>Category              :Web application</a:t>
            </a:r>
          </a:p>
          <a:p>
            <a:r>
              <a:rPr lang="en-IN" sz="1400" dirty="0"/>
              <a:t>Features               :</a:t>
            </a:r>
          </a:p>
          <a:p>
            <a:r>
              <a:rPr lang="en-IN" sz="1400" dirty="0"/>
              <a:t>                              1)conduct polls with questions and multiple choices</a:t>
            </a:r>
          </a:p>
          <a:p>
            <a:r>
              <a:rPr lang="en-IN" sz="1400" dirty="0"/>
              <a:t>                              2)Allow user to vote for their preferred choice</a:t>
            </a:r>
          </a:p>
          <a:p>
            <a:r>
              <a:rPr lang="en-IN" sz="1400" dirty="0"/>
              <a:t>                              3)Display the votes for each questions</a:t>
            </a:r>
          </a:p>
          <a:p>
            <a:r>
              <a:rPr lang="en-IN" sz="1400" dirty="0"/>
              <a:t>                              4)admin panel for adding and managing questions</a:t>
            </a:r>
          </a:p>
          <a:p>
            <a:r>
              <a:rPr lang="en-IN" sz="1400" dirty="0"/>
              <a:t>Technologies Used:</a:t>
            </a:r>
          </a:p>
          <a:p>
            <a:r>
              <a:rPr lang="en-IN" sz="1400" dirty="0"/>
              <a:t>                              Django Framework to create a backend and handle database </a:t>
            </a:r>
          </a:p>
          <a:p>
            <a:r>
              <a:rPr lang="en-IN" sz="1400" dirty="0"/>
              <a:t>                              SQLite Database Django come with </a:t>
            </a:r>
            <a:r>
              <a:rPr lang="en-IN" sz="1400" dirty="0" err="1"/>
              <a:t>sqlite</a:t>
            </a:r>
            <a:r>
              <a:rPr lang="en-IN" sz="1400" dirty="0"/>
              <a:t> by default</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1569660"/>
          </a:xfrm>
          <a:prstGeom prst="rect">
            <a:avLst/>
          </a:prstGeom>
          <a:noFill/>
        </p:spPr>
        <p:txBody>
          <a:bodyPr wrap="square">
            <a:spAutoFit/>
          </a:bodyPr>
          <a:lstStyle/>
          <a:p>
            <a:pPr lvl="0" eaLnBrk="0" fontAlgn="base" hangingPunct="0">
              <a:spcBef>
                <a:spcPct val="0"/>
              </a:spcBef>
              <a:spcAft>
                <a:spcPct val="0"/>
              </a:spcAft>
              <a:buClrTx/>
              <a:buFontTx/>
              <a:buAutoNum type="arabicPeriod"/>
            </a:pPr>
            <a:r>
              <a:rPr lang="en-US" altLang="en-US" sz="1600" b="1">
                <a:solidFill>
                  <a:schemeClr val="tx1"/>
                </a:solidFill>
                <a:latin typeface="Söhne"/>
              </a:rPr>
              <a:t>Project Setup</a:t>
            </a:r>
            <a:r>
              <a:rPr lang="en-US" altLang="en-US" sz="1600">
                <a:solidFill>
                  <a:schemeClr val="tx1"/>
                </a:solidFill>
                <a:latin typeface="Söhne"/>
              </a:rPr>
              <a:t>:</a:t>
            </a:r>
          </a:p>
          <a:p>
            <a:pPr marL="457200" lvl="1" eaLnBrk="0" fontAlgn="base" hangingPunct="0">
              <a:spcBef>
                <a:spcPct val="0"/>
              </a:spcBef>
              <a:spcAft>
                <a:spcPct val="0"/>
              </a:spcAft>
              <a:buClrTx/>
              <a:buFontTx/>
              <a:buChar char="•"/>
            </a:pPr>
            <a:r>
              <a:rPr lang="en-US" altLang="en-US" sz="1600">
                <a:solidFill>
                  <a:schemeClr val="tx1"/>
                </a:solidFill>
                <a:latin typeface="Söhne"/>
              </a:rPr>
              <a:t>Start a new Django project: </a:t>
            </a:r>
            <a:r>
              <a:rPr lang="en-US" altLang="en-US" sz="1600" b="1">
                <a:solidFill>
                  <a:schemeClr val="tx1"/>
                </a:solidFill>
                <a:latin typeface="Söhne Mono"/>
              </a:rPr>
              <a:t>django-admin startproject voting_app</a:t>
            </a:r>
            <a:r>
              <a:rPr lang="en-US" altLang="en-US" sz="1600">
                <a:solidFill>
                  <a:schemeClr val="tx1"/>
                </a:solidFill>
                <a:latin typeface="Söhne"/>
              </a:rPr>
              <a:t>.</a:t>
            </a:r>
          </a:p>
          <a:p>
            <a:pPr marL="457200" lvl="1" eaLnBrk="0" fontAlgn="base" hangingPunct="0">
              <a:spcBef>
                <a:spcPct val="0"/>
              </a:spcBef>
              <a:spcAft>
                <a:spcPct val="0"/>
              </a:spcAft>
              <a:buClrTx/>
              <a:buFontTx/>
              <a:buChar char="•"/>
            </a:pPr>
            <a:r>
              <a:rPr lang="en-US" altLang="en-US" sz="1600">
                <a:solidFill>
                  <a:schemeClr val="tx1"/>
                </a:solidFill>
                <a:latin typeface="Söhne"/>
              </a:rPr>
              <a:t>Create a new Django app for the voting functionality: </a:t>
            </a:r>
            <a:r>
              <a:rPr lang="en-US" altLang="en-US" sz="1600" b="1">
                <a:solidFill>
                  <a:schemeClr val="tx1"/>
                </a:solidFill>
                <a:latin typeface="Söhne Mono"/>
              </a:rPr>
              <a:t>python manage.py startapp vote</a:t>
            </a:r>
            <a:r>
              <a:rPr lang="en-US" altLang="en-US" sz="1600">
                <a:solidFill>
                  <a:schemeClr val="tx1"/>
                </a:solidFill>
                <a:latin typeface="Söhne"/>
              </a:rPr>
              <a:t>.</a:t>
            </a:r>
          </a:p>
          <a:p>
            <a:pPr lvl="0" eaLnBrk="0" fontAlgn="base" hangingPunct="0">
              <a:spcBef>
                <a:spcPct val="0"/>
              </a:spcBef>
              <a:spcAft>
                <a:spcPct val="0"/>
              </a:spcAft>
              <a:buClrTx/>
              <a:buFontTx/>
              <a:buAutoNum type="arabicPeriod" startAt="2"/>
            </a:pPr>
            <a:r>
              <a:rPr lang="en-US" altLang="en-US" sz="1600" b="1">
                <a:solidFill>
                  <a:schemeClr val="tx1"/>
                </a:solidFill>
                <a:latin typeface="Söhne"/>
              </a:rPr>
              <a:t>Models</a:t>
            </a:r>
            <a:r>
              <a:rPr lang="en-US" altLang="en-US" sz="1600">
                <a:solidFill>
                  <a:schemeClr val="tx1"/>
                </a:solidFill>
                <a:latin typeface="Söhne"/>
              </a:rPr>
              <a:t>:</a:t>
            </a:r>
          </a:p>
          <a:p>
            <a:pPr marL="457200" lvl="1" eaLnBrk="0" fontAlgn="base" hangingPunct="0">
              <a:spcBef>
                <a:spcPct val="0"/>
              </a:spcBef>
              <a:spcAft>
                <a:spcPct val="0"/>
              </a:spcAft>
              <a:buClrTx/>
              <a:buFontTx/>
              <a:buChar char="•"/>
            </a:pPr>
            <a:r>
              <a:rPr lang="en-US" altLang="en-US" sz="1600">
                <a:solidFill>
                  <a:schemeClr val="tx1"/>
                </a:solidFill>
                <a:latin typeface="Söhne"/>
              </a:rPr>
              <a:t>Define models for your voting system. For example, you might have a </a:t>
            </a:r>
            <a:r>
              <a:rPr lang="en-US" altLang="en-US" sz="1600" b="1">
                <a:solidFill>
                  <a:schemeClr val="tx1"/>
                </a:solidFill>
                <a:latin typeface="Söhne Mono"/>
              </a:rPr>
              <a:t>Poll</a:t>
            </a:r>
            <a:r>
              <a:rPr lang="en-US" altLang="en-US" sz="1600">
                <a:solidFill>
                  <a:schemeClr val="tx1"/>
                </a:solidFill>
                <a:latin typeface="Söhne"/>
              </a:rPr>
              <a:t> model to represent each poll and a </a:t>
            </a:r>
            <a:r>
              <a:rPr lang="en-US" altLang="en-US" sz="1600" b="1">
                <a:solidFill>
                  <a:schemeClr val="tx1"/>
                </a:solidFill>
                <a:latin typeface="Söhne Mono"/>
              </a:rPr>
              <a:t>Choice</a:t>
            </a:r>
            <a:r>
              <a:rPr lang="en-US" altLang="en-US" sz="1600">
                <a:solidFill>
                  <a:schemeClr val="tx1"/>
                </a:solidFill>
                <a:latin typeface="Söhne"/>
              </a:rPr>
              <a:t> model to represent the choices for each poll.</a:t>
            </a:r>
            <a:endParaRPr lang="en-US" altLang="en-US" sz="1600" dirty="0">
              <a:solidFill>
                <a:schemeClr val="tx1"/>
              </a:solidFill>
              <a:latin typeface="Söhne"/>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2315827"/>
          </a:xfrm>
          <a:prstGeom prst="rect">
            <a:avLst/>
          </a:prstGeom>
          <a:noFill/>
        </p:spPr>
        <p:txBody>
          <a:bodyPr wrap="square">
            <a:spAutoFit/>
          </a:bodyPr>
          <a:lstStyle/>
          <a:p>
            <a:pPr marL="457200" lvl="1" algn="l">
              <a:lnSpc>
                <a:spcPct val="150000"/>
              </a:lnSpc>
            </a:pPr>
            <a:r>
              <a:rPr lang="en-US" dirty="0">
                <a:solidFill>
                  <a:srgbClr val="374151"/>
                </a:solidFill>
                <a:latin typeface="Times New Roman" panose="02020603050405020304" pitchFamily="18" charset="0"/>
                <a:cs typeface="Times New Roman" panose="02020603050405020304" pitchFamily="18" charset="0"/>
              </a:rPr>
              <a:t>1.models.py</a:t>
            </a:r>
          </a:p>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endParaRPr lang="en-US" dirty="0">
              <a:solidFill>
                <a:srgbClr val="374151"/>
              </a:solidFill>
              <a:latin typeface="Times New Roman" panose="02020603050405020304" pitchFamily="18" charset="0"/>
              <a:cs typeface="Times New Roman" panose="02020603050405020304" pitchFamily="18" charset="0"/>
            </a:endParaRPr>
          </a:p>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endParaRPr lang="en-US" dirty="0">
              <a:solidFill>
                <a:srgbClr val="374151"/>
              </a:solidFill>
              <a:latin typeface="Times New Roman" panose="02020603050405020304" pitchFamily="18" charset="0"/>
              <a:cs typeface="Times New Roman" panose="02020603050405020304" pitchFamily="18" charset="0"/>
            </a:endParaRPr>
          </a:p>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dirty="0">
                <a:solidFill>
                  <a:srgbClr val="374151"/>
                </a:solidFill>
                <a:latin typeface="Times New Roman" panose="02020603050405020304" pitchFamily="18" charset="0"/>
                <a:cs typeface="Times New Roman" panose="02020603050405020304" pitchFamily="18" charset="0"/>
              </a:rPr>
              <a:t>2.admin.py</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D894B0A-CF83-2CA9-7D72-769C5B1390AD}"/>
              </a:ext>
            </a:extLst>
          </p:cNvPr>
          <p:cNvPicPr>
            <a:picLocks noChangeAspect="1"/>
          </p:cNvPicPr>
          <p:nvPr/>
        </p:nvPicPr>
        <p:blipFill>
          <a:blip r:embed="rId2"/>
          <a:stretch>
            <a:fillRect/>
          </a:stretch>
        </p:blipFill>
        <p:spPr>
          <a:xfrm>
            <a:off x="2153226" y="653205"/>
            <a:ext cx="5148583" cy="1818918"/>
          </a:xfrm>
          <a:prstGeom prst="rect">
            <a:avLst/>
          </a:prstGeom>
        </p:spPr>
      </p:pic>
      <p:pic>
        <p:nvPicPr>
          <p:cNvPr id="6" name="Picture 5">
            <a:extLst>
              <a:ext uri="{FF2B5EF4-FFF2-40B4-BE49-F238E27FC236}">
                <a16:creationId xmlns:a16="http://schemas.microsoft.com/office/drawing/2014/main" id="{B152E74A-4431-7F8F-C380-356E411AEDEC}"/>
              </a:ext>
            </a:extLst>
          </p:cNvPr>
          <p:cNvPicPr>
            <a:picLocks noChangeAspect="1"/>
          </p:cNvPicPr>
          <p:nvPr/>
        </p:nvPicPr>
        <p:blipFill>
          <a:blip r:embed="rId3"/>
          <a:stretch>
            <a:fillRect/>
          </a:stretch>
        </p:blipFill>
        <p:spPr>
          <a:xfrm>
            <a:off x="2153226" y="2592826"/>
            <a:ext cx="5148583" cy="2045885"/>
          </a:xfrm>
          <a:prstGeom prst="rect">
            <a:avLst/>
          </a:prstGeom>
        </p:spPr>
      </p:pic>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1">
            <a:extLst>
              <a:ext uri="{FF2B5EF4-FFF2-40B4-BE49-F238E27FC236}">
                <a16:creationId xmlns:a16="http://schemas.microsoft.com/office/drawing/2014/main" id="{326912A4-3A89-7615-4438-05515781AF62}"/>
              </a:ext>
            </a:extLst>
          </p:cNvPr>
          <p:cNvSpPr>
            <a:spLocks noChangeArrowheads="1"/>
          </p:cNvSpPr>
          <p:nvPr/>
        </p:nvSpPr>
        <p:spPr bwMode="auto">
          <a:xfrm>
            <a:off x="188094" y="733500"/>
            <a:ext cx="42150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820DCE8F-9B83-BF54-24FC-445EB2D92C3A}"/>
              </a:ext>
            </a:extLst>
          </p:cNvPr>
          <p:cNvSpPr>
            <a:spLocks noChangeArrowheads="1"/>
          </p:cNvSpPr>
          <p:nvPr/>
        </p:nvSpPr>
        <p:spPr bwMode="auto">
          <a:xfrm>
            <a:off x="173226" y="752832"/>
            <a:ext cx="814647"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Verdana" panose="020B0604030504040204" pitchFamily="34" charset="0"/>
              </a:rPr>
              <a:t>Views.py</a:t>
            </a:r>
          </a:p>
        </p:txBody>
      </p:sp>
      <p:sp>
        <p:nvSpPr>
          <p:cNvPr id="10" name="Rectangle 1">
            <a:extLst>
              <a:ext uri="{FF2B5EF4-FFF2-40B4-BE49-F238E27FC236}">
                <a16:creationId xmlns:a16="http://schemas.microsoft.com/office/drawing/2014/main" id="{DCD2515D-3C54-BFA2-AF27-2C05263CFA5D}"/>
              </a:ext>
            </a:extLst>
          </p:cNvPr>
          <p:cNvSpPr>
            <a:spLocks noChangeArrowheads="1"/>
          </p:cNvSpPr>
          <p:nvPr/>
        </p:nvSpPr>
        <p:spPr bwMode="auto">
          <a:xfrm>
            <a:off x="398847" y="1147893"/>
            <a:ext cx="2335799"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00F5E1D8-A899-736A-CB83-D6B46C14AF68}"/>
              </a:ext>
            </a:extLst>
          </p:cNvPr>
          <p:cNvPicPr>
            <a:picLocks noChangeAspect="1"/>
          </p:cNvPicPr>
          <p:nvPr/>
        </p:nvPicPr>
        <p:blipFill>
          <a:blip r:embed="rId3"/>
          <a:stretch>
            <a:fillRect/>
          </a:stretch>
        </p:blipFill>
        <p:spPr>
          <a:xfrm>
            <a:off x="1294792" y="859159"/>
            <a:ext cx="5403374" cy="3757779"/>
          </a:xfrm>
          <a:prstGeom prst="rect">
            <a:avLst/>
          </a:prstGeom>
        </p:spPr>
      </p:pic>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99</TotalTime>
  <Words>689</Words>
  <Application>Microsoft Office PowerPoint</Application>
  <PresentationFormat>On-screen Show (16:9)</PresentationFormat>
  <Paragraphs>70</Paragraphs>
  <Slides>18</Slides>
  <Notes>11</Notes>
  <HiddenSlides>0</HiddenSlides>
  <MMClips>0</MMClips>
  <ScaleCrop>false</ScaleCrop>
  <HeadingPairs>
    <vt:vector size="8" baseType="variant">
      <vt:variant>
        <vt:lpstr>Fonts Used</vt:lpstr>
      </vt:variant>
      <vt:variant>
        <vt:i4>13</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33" baseType="lpstr">
      <vt:lpstr>Arial</vt:lpstr>
      <vt:lpstr>Arial MT</vt:lpstr>
      <vt:lpstr>Benton Sans</vt:lpstr>
      <vt:lpstr>Benton Sans Reg</vt:lpstr>
      <vt:lpstr>Calibri</vt:lpstr>
      <vt:lpstr>Georgia</vt:lpstr>
      <vt:lpstr>inherit</vt:lpstr>
      <vt:lpstr>Noto Sans</vt:lpstr>
      <vt:lpstr>Nunito</vt:lpstr>
      <vt:lpstr>Söhne</vt:lpstr>
      <vt:lpstr>Söhne Mono</vt:lpstr>
      <vt:lpstr>Times New Roman</vt:lpstr>
      <vt:lpstr>Verdana</vt:lpstr>
      <vt:lpstr>Simple Light</vt:lpstr>
      <vt:lpstr>PowerPoint Presentation</vt:lpstr>
      <vt:lpstr>PowerPoint Presentation</vt:lpstr>
      <vt:lpstr>Abstract:Django online voting system                                                 We will create a pollster (voting system) web application using Django. This application will conduct a series of questions along with many choices. A user will be allowed to give voting for that question by selecting a choice. Based on the answer the total votes will be calculated and it will be displayed to the user. Users can also check the result of the total votes for specific questions on the website directly. We will also build the admin part of this project. Admin user will be allowed to add questions and manage questions in the application. </vt:lpstr>
      <vt:lpstr>Problem Statement</vt:lpstr>
      <vt:lpstr>Project Overview</vt:lpstr>
      <vt:lpstr>Proposed Solution</vt:lpstr>
      <vt:lpstr>PowerPoint Presentation</vt:lpstr>
      <vt:lpstr>PowerPoint Presentation</vt:lpstr>
      <vt:lpstr>Technology Used</vt:lpstr>
      <vt:lpstr>Modelling &amp; Results</vt:lpstr>
      <vt:lpstr>Login page</vt:lpstr>
      <vt:lpstr>Home page </vt:lpstr>
      <vt:lpstr>Poll questions for voting</vt:lpstr>
      <vt:lpstr>Departments/site-Page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priya s</cp:lastModifiedBy>
  <cp:revision>8</cp:revision>
  <dcterms:modified xsi:type="dcterms:W3CDTF">2024-04-11T15:16:12Z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