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70" r:id="rId4"/>
    <p:sldId id="275" r:id="rId5"/>
    <p:sldId id="277" r:id="rId6"/>
    <p:sldId id="263" r:id="rId7"/>
    <p:sldId id="271" r:id="rId8"/>
    <p:sldId id="273" r:id="rId9"/>
    <p:sldId id="27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BE1CC-5F45-4EEC-87F9-BF3CA7F20479}" v="8" dt="2025-02-25T16:42:22.15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karan P" userId="230886b0af149de9" providerId="LiveId" clId="{BE16DF0A-0F1A-4B9B-9FC5-AA566E8F5193}"/>
    <pc:docChg chg="custSel addSld modSld">
      <pc:chgData name="Prabhakaran P" userId="230886b0af149de9" providerId="LiveId" clId="{BE16DF0A-0F1A-4B9B-9FC5-AA566E8F5193}" dt="2025-02-26T12:04:41.221" v="94" actId="14100"/>
      <pc:docMkLst>
        <pc:docMk/>
      </pc:docMkLst>
      <pc:sldChg chg="modSp mod">
        <pc:chgData name="Prabhakaran P" userId="230886b0af149de9" providerId="LiveId" clId="{BE16DF0A-0F1A-4B9B-9FC5-AA566E8F5193}" dt="2025-02-26T12:04:41.221" v="94" actId="14100"/>
        <pc:sldMkLst>
          <pc:docMk/>
          <pc:sldMk cId="3054405241" sldId="264"/>
        </pc:sldMkLst>
        <pc:spChg chg="mod">
          <ac:chgData name="Prabhakaran P" userId="230886b0af149de9" providerId="LiveId" clId="{BE16DF0A-0F1A-4B9B-9FC5-AA566E8F5193}" dt="2025-02-26T12:04:41.221" v="94" actId="14100"/>
          <ac:spMkLst>
            <pc:docMk/>
            <pc:sldMk cId="3054405241" sldId="264"/>
            <ac:spMk id="2" creationId="{EB432E28-9C44-484E-7F12-C0B842890018}"/>
          </ac:spMkLst>
        </pc:spChg>
      </pc:sldChg>
      <pc:sldChg chg="addSp delSp modSp add mod">
        <pc:chgData name="Prabhakaran P" userId="230886b0af149de9" providerId="LiveId" clId="{BE16DF0A-0F1A-4B9B-9FC5-AA566E8F5193}" dt="2025-02-26T12:04:10.201" v="46" actId="20577"/>
        <pc:sldMkLst>
          <pc:docMk/>
          <pc:sldMk cId="2761456154" sldId="274"/>
        </pc:sldMkLst>
        <pc:spChg chg="mod">
          <ac:chgData name="Prabhakaran P" userId="230886b0af149de9" providerId="LiveId" clId="{BE16DF0A-0F1A-4B9B-9FC5-AA566E8F5193}" dt="2025-02-26T12:04:10.201" v="46" actId="20577"/>
          <ac:spMkLst>
            <pc:docMk/>
            <pc:sldMk cId="2761456154" sldId="274"/>
            <ac:spMk id="2" creationId="{F48D59B9-1101-A0D3-E6A6-4C0A314739FA}"/>
          </ac:spMkLst>
        </pc:spChg>
        <pc:picChg chg="del">
          <ac:chgData name="Prabhakaran P" userId="230886b0af149de9" providerId="LiveId" clId="{BE16DF0A-0F1A-4B9B-9FC5-AA566E8F5193}" dt="2025-02-26T12:03:44.575" v="1" actId="478"/>
          <ac:picMkLst>
            <pc:docMk/>
            <pc:sldMk cId="2761456154" sldId="274"/>
            <ac:picMk id="4" creationId="{97B48117-B81D-C3A7-EF77-0AB413933FC8}"/>
          </ac:picMkLst>
        </pc:picChg>
        <pc:picChg chg="add mod">
          <ac:chgData name="Prabhakaran P" userId="230886b0af149de9" providerId="LiveId" clId="{BE16DF0A-0F1A-4B9B-9FC5-AA566E8F5193}" dt="2025-02-26T12:03:56.058" v="5" actId="1076"/>
          <ac:picMkLst>
            <pc:docMk/>
            <pc:sldMk cId="2761456154" sldId="274"/>
            <ac:picMk id="5" creationId="{1B917D21-5112-5721-6A09-5E0473DA060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64942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1E47A-3813-4002-AA6B-5E350434C2A1}"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323948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3263121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907316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2101522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2204108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824041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1340150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219398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335749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1E47A-3813-4002-AA6B-5E350434C2A1}"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93598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1E47A-3813-4002-AA6B-5E350434C2A1}"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11351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1E47A-3813-4002-AA6B-5E350434C2A1}" type="datetimeFigureOut">
              <a:rPr lang="en-IN" smtClean="0"/>
              <a:t>01-08-2025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66399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1E47A-3813-4002-AA6B-5E350434C2A1}" type="datetimeFigureOut">
              <a:rPr lang="en-IN" smtClean="0"/>
              <a:t>01-08-2025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346260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1E47A-3813-4002-AA6B-5E350434C2A1}" type="datetimeFigureOut">
              <a:rPr lang="en-IN" smtClean="0"/>
              <a:t>01-08-2025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7015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1E47A-3813-4002-AA6B-5E350434C2A1}"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87452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1E47A-3813-4002-AA6B-5E350434C2A1}"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DAB8AC-D136-459A-AABA-B020E78057B5}" type="slidenum">
              <a:rPr lang="en-IN" smtClean="0"/>
              <a:t>‹#›</a:t>
            </a:fld>
            <a:endParaRPr lang="en-IN"/>
          </a:p>
        </p:txBody>
      </p:sp>
    </p:spTree>
    <p:extLst>
      <p:ext uri="{BB962C8B-B14F-4D97-AF65-F5344CB8AC3E}">
        <p14:creationId xmlns:p14="http://schemas.microsoft.com/office/powerpoint/2010/main" val="292735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71E47A-3813-4002-AA6B-5E350434C2A1}" type="datetimeFigureOut">
              <a:rPr lang="en-IN" smtClean="0"/>
              <a:t>01-08-2025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DAB8AC-D136-459A-AABA-B020E78057B5}" type="slidenum">
              <a:rPr lang="en-IN" smtClean="0"/>
              <a:t>‹#›</a:t>
            </a:fld>
            <a:endParaRPr lang="en-IN"/>
          </a:p>
        </p:txBody>
      </p:sp>
    </p:spTree>
    <p:extLst>
      <p:ext uri="{BB962C8B-B14F-4D97-AF65-F5344CB8AC3E}">
        <p14:creationId xmlns:p14="http://schemas.microsoft.com/office/powerpoint/2010/main" val="32303045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DC52-48DE-8593-E129-2AF6C58A35E6}"/>
              </a:ext>
            </a:extLst>
          </p:cNvPr>
          <p:cNvSpPr>
            <a:spLocks noGrp="1"/>
          </p:cNvSpPr>
          <p:nvPr>
            <p:ph type="ctrTitle"/>
          </p:nvPr>
        </p:nvSpPr>
        <p:spPr>
          <a:xfrm>
            <a:off x="766916" y="685801"/>
            <a:ext cx="11110452" cy="2616199"/>
          </a:xfrm>
        </p:spPr>
        <p:txBody>
          <a:bodyPr>
            <a:normAutofit/>
          </a:bodyPr>
          <a:lstStyle/>
          <a:p>
            <a:r>
              <a:rPr lang="en-IN" b="1" dirty="0"/>
              <a:t>Comment Toxicity Detection</a:t>
            </a:r>
            <a:endParaRPr lang="en-IN" sz="4800" dirty="0"/>
          </a:p>
        </p:txBody>
      </p:sp>
      <p:sp>
        <p:nvSpPr>
          <p:cNvPr id="3" name="Subtitle 2">
            <a:extLst>
              <a:ext uri="{FF2B5EF4-FFF2-40B4-BE49-F238E27FC236}">
                <a16:creationId xmlns:a16="http://schemas.microsoft.com/office/drawing/2014/main" id="{AD697B3C-F573-73AB-04D9-C803003F85B6}"/>
              </a:ext>
            </a:extLst>
          </p:cNvPr>
          <p:cNvSpPr>
            <a:spLocks noGrp="1"/>
          </p:cNvSpPr>
          <p:nvPr>
            <p:ph type="subTitle" idx="1"/>
          </p:nvPr>
        </p:nvSpPr>
        <p:spPr>
          <a:xfrm>
            <a:off x="4889723" y="4783665"/>
            <a:ext cx="6987645" cy="1388534"/>
          </a:xfrm>
        </p:spPr>
        <p:txBody>
          <a:bodyPr/>
          <a:lstStyle/>
          <a:p>
            <a:r>
              <a:rPr lang="en-IN" dirty="0"/>
              <a:t>Presented by</a:t>
            </a:r>
          </a:p>
          <a:p>
            <a:r>
              <a:rPr lang="en-IN" dirty="0" err="1"/>
              <a:t>Priyadharshini</a:t>
            </a:r>
            <a:r>
              <a:rPr lang="en-IN" dirty="0"/>
              <a:t> S</a:t>
            </a:r>
          </a:p>
        </p:txBody>
      </p:sp>
    </p:spTree>
    <p:extLst>
      <p:ext uri="{BB962C8B-B14F-4D97-AF65-F5344CB8AC3E}">
        <p14:creationId xmlns:p14="http://schemas.microsoft.com/office/powerpoint/2010/main" val="397384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A00FE-AFD7-F1ED-ECB1-916DCD6A6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14C82-B296-34F7-384C-E5FD3BEC130D}"/>
              </a:ext>
            </a:extLst>
          </p:cNvPr>
          <p:cNvSpPr>
            <a:spLocks noGrp="1"/>
          </p:cNvSpPr>
          <p:nvPr>
            <p:ph type="title"/>
          </p:nvPr>
        </p:nvSpPr>
        <p:spPr>
          <a:xfrm>
            <a:off x="4512128" y="2593008"/>
            <a:ext cx="3167743" cy="1110343"/>
          </a:xfrm>
        </p:spPr>
        <p:txBody>
          <a:bodyPr anchor="ctr">
            <a:normAutofit/>
          </a:bodyPr>
          <a:lstStyle/>
          <a:p>
            <a:r>
              <a:rPr lang="en-IN" sz="2400" b="1" i="0" u="none" strike="noStrike" dirty="0">
                <a:solidFill>
                  <a:srgbClr val="000000"/>
                </a:solidFill>
                <a:effectLst/>
                <a:latin typeface="Arial" panose="020B0604020202020204" pitchFamily="34" charset="0"/>
              </a:rPr>
              <a:t>THANK YOU</a:t>
            </a:r>
            <a:endParaRPr lang="en-IN" sz="2400" dirty="0"/>
          </a:p>
        </p:txBody>
      </p:sp>
    </p:spTree>
    <p:extLst>
      <p:ext uri="{BB962C8B-B14F-4D97-AF65-F5344CB8AC3E}">
        <p14:creationId xmlns:p14="http://schemas.microsoft.com/office/powerpoint/2010/main" val="190998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BEB7-12DF-7F99-9CE7-B449AC278E65}"/>
              </a:ext>
            </a:extLst>
          </p:cNvPr>
          <p:cNvSpPr>
            <a:spLocks noGrp="1"/>
          </p:cNvSpPr>
          <p:nvPr>
            <p:ph type="title"/>
          </p:nvPr>
        </p:nvSpPr>
        <p:spPr/>
        <p:txBody>
          <a:bodyPr>
            <a:normAutofit/>
          </a:bodyPr>
          <a:lstStyle/>
          <a:p>
            <a:r>
              <a:rPr lang="en-US" b="1" i="0" u="none" strike="noStrike" dirty="0">
                <a:solidFill>
                  <a:srgbClr val="000000"/>
                </a:solidFill>
                <a:effectLst/>
                <a:latin typeface="Arial" panose="020B0604020202020204" pitchFamily="34" charset="0"/>
              </a:rPr>
              <a:t>AGENDA</a:t>
            </a:r>
            <a:endParaRPr lang="en-IN" sz="1800" dirty="0"/>
          </a:p>
        </p:txBody>
      </p:sp>
      <p:sp>
        <p:nvSpPr>
          <p:cNvPr id="3" name="Content Placeholder 2">
            <a:extLst>
              <a:ext uri="{FF2B5EF4-FFF2-40B4-BE49-F238E27FC236}">
                <a16:creationId xmlns:a16="http://schemas.microsoft.com/office/drawing/2014/main" id="{F13A8729-52A9-4033-F86A-C46E5535F5DA}"/>
              </a:ext>
            </a:extLst>
          </p:cNvPr>
          <p:cNvSpPr>
            <a:spLocks noGrp="1"/>
          </p:cNvSpPr>
          <p:nvPr>
            <p:ph idx="1"/>
          </p:nvPr>
        </p:nvSpPr>
        <p:spPr>
          <a:xfrm>
            <a:off x="1484310" y="2558845"/>
            <a:ext cx="10018713" cy="3505201"/>
          </a:xfrm>
        </p:spPr>
        <p:txBody>
          <a:bodyPr>
            <a:normAutofit/>
          </a:bodyPr>
          <a:lstStyle/>
          <a:p>
            <a:pPr fontAlgn="base">
              <a:spcBef>
                <a:spcPts val="1200"/>
              </a:spcBef>
              <a:buFont typeface="Arial" panose="020B0604020202020204" pitchFamily="34" charset="0"/>
              <a:buChar char="•"/>
            </a:pPr>
            <a:r>
              <a:rPr lang="en-US" sz="1800" b="1" dirty="0">
                <a:solidFill>
                  <a:srgbClr val="000000"/>
                </a:solidFill>
                <a:latin typeface="Arial" panose="020B0604020202020204" pitchFamily="34" charset="0"/>
              </a:rPr>
              <a:t>Objective</a:t>
            </a:r>
          </a:p>
          <a:p>
            <a:pPr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rPr>
              <a:t>Business Use Cases</a:t>
            </a:r>
            <a:endParaRPr lang="en-IN" sz="1800" b="1" dirty="0">
              <a:solidFill>
                <a:srgbClr val="000000"/>
              </a:solidFill>
              <a:latin typeface="Arial" panose="020B0604020202020204" pitchFamily="34" charset="0"/>
            </a:endParaRPr>
          </a:p>
          <a:p>
            <a:pPr fontAlgn="base">
              <a:spcBef>
                <a:spcPts val="1200"/>
              </a:spcBef>
              <a:buFont typeface="Arial" panose="020B0604020202020204" pitchFamily="34" charset="0"/>
              <a:buChar char="•"/>
            </a:pPr>
            <a:r>
              <a:rPr lang="en-IN" sz="1800" b="1" dirty="0">
                <a:solidFill>
                  <a:srgbClr val="000000"/>
                </a:solidFill>
                <a:latin typeface="Arial" panose="020B0604020202020204" pitchFamily="34" charset="0"/>
              </a:rPr>
              <a:t>Data Exploration &amp; Preparation</a:t>
            </a:r>
          </a:p>
          <a:p>
            <a:pPr fontAlgn="base">
              <a:spcBef>
                <a:spcPts val="1200"/>
              </a:spcBef>
              <a:buFont typeface="Arial" panose="020B0604020202020204" pitchFamily="34" charset="0"/>
              <a:buChar char="•"/>
            </a:pPr>
            <a:r>
              <a:rPr lang="en-IN" sz="1800" b="1" dirty="0">
                <a:solidFill>
                  <a:srgbClr val="000000"/>
                </a:solidFill>
                <a:latin typeface="Arial" panose="020B0604020202020204" pitchFamily="34" charset="0"/>
              </a:rPr>
              <a:t>Model Building (LSTM &amp; CNN)</a:t>
            </a:r>
          </a:p>
          <a:p>
            <a:pPr rtl="0" fontAlgn="base">
              <a:spcBef>
                <a:spcPts val="1200"/>
              </a:spcBef>
              <a:buFont typeface="Arial" panose="020B0604020202020204" pitchFamily="34" charset="0"/>
              <a:buChar char="•"/>
            </a:pPr>
            <a:r>
              <a:rPr lang="en-IN" sz="1800" b="1" dirty="0">
                <a:solidFill>
                  <a:srgbClr val="000000"/>
                </a:solidFill>
                <a:latin typeface="Arial" panose="020B0604020202020204" pitchFamily="34" charset="0"/>
              </a:rPr>
              <a:t>Evaluation Metrics &amp; Comparison</a:t>
            </a:r>
          </a:p>
          <a:p>
            <a:pPr rtl="0" fontAlgn="base">
              <a:spcBef>
                <a:spcPts val="1200"/>
              </a:spcBef>
              <a:buFont typeface="Arial" panose="020B0604020202020204" pitchFamily="34" charset="0"/>
              <a:buChar char="•"/>
            </a:pPr>
            <a:r>
              <a:rPr lang="en-IN" sz="1800" b="1" dirty="0">
                <a:solidFill>
                  <a:srgbClr val="000000"/>
                </a:solidFill>
                <a:latin typeface="Arial" panose="020B0604020202020204" pitchFamily="34" charset="0"/>
              </a:rPr>
              <a:t>Deployment</a:t>
            </a:r>
            <a:endParaRPr lang="en-US" sz="1800"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425565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B0CB2-5FF7-C39E-BC1F-7B596A0B8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D2D9ED-1E4D-7C32-1871-3017E44D47EC}"/>
              </a:ext>
            </a:extLst>
          </p:cNvPr>
          <p:cNvSpPr>
            <a:spLocks noGrp="1"/>
          </p:cNvSpPr>
          <p:nvPr>
            <p:ph type="title"/>
          </p:nvPr>
        </p:nvSpPr>
        <p:spPr/>
        <p:txBody>
          <a:bodyPr>
            <a:normAutofit/>
          </a:bodyPr>
          <a:lstStyle/>
          <a:p>
            <a:r>
              <a:rPr lang="en-US" b="1" i="0" u="none" strike="noStrike" dirty="0">
                <a:solidFill>
                  <a:srgbClr val="000000"/>
                </a:solidFill>
                <a:effectLst/>
                <a:latin typeface="Arial" panose="020B0604020202020204" pitchFamily="34" charset="0"/>
              </a:rPr>
              <a:t>OBJECTIVE</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endParaRPr lang="en-IN" sz="1800" dirty="0"/>
          </a:p>
        </p:txBody>
      </p:sp>
      <p:sp>
        <p:nvSpPr>
          <p:cNvPr id="3" name="Content Placeholder 2">
            <a:extLst>
              <a:ext uri="{FF2B5EF4-FFF2-40B4-BE49-F238E27FC236}">
                <a16:creationId xmlns:a16="http://schemas.microsoft.com/office/drawing/2014/main" id="{C8B41C04-BE25-707B-3CED-2000A1DB554B}"/>
              </a:ext>
            </a:extLst>
          </p:cNvPr>
          <p:cNvSpPr>
            <a:spLocks noGrp="1"/>
          </p:cNvSpPr>
          <p:nvPr>
            <p:ph idx="1"/>
          </p:nvPr>
        </p:nvSpPr>
        <p:spPr>
          <a:xfrm>
            <a:off x="1484310" y="2448233"/>
            <a:ext cx="10018713" cy="3684637"/>
          </a:xfrm>
        </p:spPr>
        <p:txBody>
          <a:bodyPr>
            <a:normAutofit fontScale="62500" lnSpcReduction="20000"/>
          </a:bodyPr>
          <a:lstStyle/>
          <a:p>
            <a:pPr marL="0" indent="0">
              <a:buNone/>
            </a:pPr>
            <a:r>
              <a:rPr lang="en-IN" dirty="0"/>
              <a:t>Online communities and social media platforms have become integral parts of modern communication, facilitating interactions and discussions on various topics. However, the prevalence of toxic comments, which include harassment, hate speech, and offensive language, poses significant challenges to maintaining healthy and constructive online discourse. To address this issue, there is a pressing need for automated systems capable of detecting and flagging toxic comments in real-time.</a:t>
            </a:r>
          </a:p>
          <a:p>
            <a:pPr marL="0" indent="0">
              <a:buNone/>
            </a:pPr>
            <a:endParaRPr lang="en-IN" sz="1800" dirty="0">
              <a:solidFill>
                <a:srgbClr val="000000"/>
              </a:solidFill>
              <a:latin typeface="Arial" panose="020B0604020202020204" pitchFamily="34" charset="0"/>
            </a:endParaRPr>
          </a:p>
          <a:p>
            <a:pPr marL="0" indent="0">
              <a:buNone/>
            </a:pPr>
            <a:r>
              <a:rPr lang="en-IN" b="1" dirty="0"/>
              <a:t>Business Use Cases:</a:t>
            </a:r>
          </a:p>
          <a:p>
            <a:pPr lvl="0"/>
            <a:r>
              <a:rPr lang="en-IN" dirty="0"/>
              <a:t>Social Media Platforms</a:t>
            </a:r>
          </a:p>
          <a:p>
            <a:pPr lvl="0"/>
            <a:r>
              <a:rPr lang="en-IN" dirty="0"/>
              <a:t>Online Forums and Communities</a:t>
            </a:r>
          </a:p>
          <a:p>
            <a:pPr lvl="0"/>
            <a:r>
              <a:rPr lang="en-IN" dirty="0"/>
              <a:t>Content Moderation Services</a:t>
            </a:r>
          </a:p>
          <a:p>
            <a:pPr lvl="0"/>
            <a:r>
              <a:rPr lang="en-IN" dirty="0"/>
              <a:t>Brand Safety and Reputation Management</a:t>
            </a:r>
          </a:p>
          <a:p>
            <a:pPr lvl="0"/>
            <a:r>
              <a:rPr lang="en-IN" dirty="0"/>
              <a:t>E-learning Platforms and Educational Websites</a:t>
            </a:r>
          </a:p>
          <a:p>
            <a:pPr lvl="0"/>
            <a:r>
              <a:rPr lang="en-IN" dirty="0"/>
              <a:t>News Websites and Media Outlets</a:t>
            </a:r>
          </a:p>
          <a:p>
            <a:pPr marL="0" indent="0">
              <a:buNone/>
            </a:pPr>
            <a:endParaRPr lang="en-IN" sz="1800" dirty="0">
              <a:solidFill>
                <a:srgbClr val="000000"/>
              </a:solidFill>
              <a:latin typeface="Arial" panose="020B0604020202020204" pitchFamily="34" charset="0"/>
            </a:endParaRPr>
          </a:p>
          <a:p>
            <a:pPr rtl="0" fontAlgn="base">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0" indent="0">
              <a:buNone/>
            </a:pPr>
            <a:endParaRPr lang="en-US" sz="1800" b="0" i="0" u="none" strike="noStrike" dirty="0">
              <a:solidFill>
                <a:srgbClr val="000000"/>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12649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2263D-CE45-93FB-5684-43F00D075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F6355-1F75-2A14-A781-FD1A817C5136}"/>
              </a:ext>
            </a:extLst>
          </p:cNvPr>
          <p:cNvSpPr>
            <a:spLocks noGrp="1"/>
          </p:cNvSpPr>
          <p:nvPr>
            <p:ph type="title"/>
          </p:nvPr>
        </p:nvSpPr>
        <p:spPr>
          <a:xfrm>
            <a:off x="1988631" y="-61451"/>
            <a:ext cx="9564271" cy="848032"/>
          </a:xfrm>
        </p:spPr>
        <p:txBody>
          <a:bodyPr>
            <a:normAutofit/>
          </a:bodyPr>
          <a:lstStyle/>
          <a:p>
            <a:r>
              <a:rPr lang="en-US" b="1" dirty="0">
                <a:solidFill>
                  <a:srgbClr val="000000"/>
                </a:solidFill>
                <a:latin typeface="Arial" panose="020B0604020202020204" pitchFamily="34" charset="0"/>
              </a:rPr>
              <a:t>Dataset Exploration &amp; Preparation</a:t>
            </a:r>
            <a:endParaRPr lang="en-IN" sz="1800" dirty="0"/>
          </a:p>
        </p:txBody>
      </p:sp>
      <p:pic>
        <p:nvPicPr>
          <p:cNvPr id="1026" name="Picture 2">
            <a:extLst>
              <a:ext uri="{FF2B5EF4-FFF2-40B4-BE49-F238E27FC236}">
                <a16:creationId xmlns:a16="http://schemas.microsoft.com/office/drawing/2014/main" id="{C465E0D8-3AAA-46FD-C271-0A91D4597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164" y="3348255"/>
            <a:ext cx="4774818" cy="29615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0BED96-4E4F-93A2-9F76-D6A28962D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454" y="3348254"/>
            <a:ext cx="4510075" cy="29615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402355B-0E3F-414B-BC86-2F8FCB740DC7}"/>
              </a:ext>
            </a:extLst>
          </p:cNvPr>
          <p:cNvPicPr>
            <a:picLocks noChangeAspect="1"/>
          </p:cNvPicPr>
          <p:nvPr/>
        </p:nvPicPr>
        <p:blipFill>
          <a:blip r:embed="rId4"/>
          <a:stretch>
            <a:fillRect/>
          </a:stretch>
        </p:blipFill>
        <p:spPr>
          <a:xfrm>
            <a:off x="4552335" y="786581"/>
            <a:ext cx="7374193" cy="2304064"/>
          </a:xfrm>
          <a:prstGeom prst="rect">
            <a:avLst/>
          </a:prstGeom>
        </p:spPr>
      </p:pic>
      <p:pic>
        <p:nvPicPr>
          <p:cNvPr id="6" name="Picture 6">
            <a:extLst>
              <a:ext uri="{FF2B5EF4-FFF2-40B4-BE49-F238E27FC236}">
                <a16:creationId xmlns:a16="http://schemas.microsoft.com/office/drawing/2014/main" id="{5184E284-01AA-7AA6-5619-F7245D83DA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6164" y="800047"/>
            <a:ext cx="2312851" cy="227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23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F5861-BED6-6CE5-5CE2-F2A42118F7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7F6D6-340E-91D0-646B-C22DD21F7ADD}"/>
              </a:ext>
            </a:extLst>
          </p:cNvPr>
          <p:cNvSpPr>
            <a:spLocks noGrp="1"/>
          </p:cNvSpPr>
          <p:nvPr>
            <p:ph type="title"/>
          </p:nvPr>
        </p:nvSpPr>
        <p:spPr>
          <a:xfrm>
            <a:off x="1988631" y="135194"/>
            <a:ext cx="9564271" cy="848032"/>
          </a:xfrm>
        </p:spPr>
        <p:txBody>
          <a:bodyPr>
            <a:normAutofit/>
          </a:bodyPr>
          <a:lstStyle/>
          <a:p>
            <a:r>
              <a:rPr lang="en-US" b="1" dirty="0">
                <a:solidFill>
                  <a:srgbClr val="000000"/>
                </a:solidFill>
                <a:latin typeface="Arial" panose="020B0604020202020204" pitchFamily="34" charset="0"/>
              </a:rPr>
              <a:t>Dataset Exploration &amp; Preparation</a:t>
            </a:r>
            <a:endParaRPr lang="en-IN" sz="1800" dirty="0"/>
          </a:p>
        </p:txBody>
      </p:sp>
      <p:pic>
        <p:nvPicPr>
          <p:cNvPr id="4" name="Picture 3">
            <a:extLst>
              <a:ext uri="{FF2B5EF4-FFF2-40B4-BE49-F238E27FC236}">
                <a16:creationId xmlns:a16="http://schemas.microsoft.com/office/drawing/2014/main" id="{477DBB1B-D3BD-F263-4691-8923A15B2A4C}"/>
              </a:ext>
            </a:extLst>
          </p:cNvPr>
          <p:cNvPicPr>
            <a:picLocks noChangeAspect="1"/>
          </p:cNvPicPr>
          <p:nvPr/>
        </p:nvPicPr>
        <p:blipFill>
          <a:blip r:embed="rId2"/>
          <a:stretch>
            <a:fillRect/>
          </a:stretch>
        </p:blipFill>
        <p:spPr>
          <a:xfrm>
            <a:off x="1729806" y="3429000"/>
            <a:ext cx="10371612" cy="2728451"/>
          </a:xfrm>
          <a:prstGeom prst="rect">
            <a:avLst/>
          </a:prstGeom>
        </p:spPr>
      </p:pic>
      <p:sp>
        <p:nvSpPr>
          <p:cNvPr id="5" name="Content Placeholder 2">
            <a:extLst>
              <a:ext uri="{FF2B5EF4-FFF2-40B4-BE49-F238E27FC236}">
                <a16:creationId xmlns:a16="http://schemas.microsoft.com/office/drawing/2014/main" id="{BF655C9F-0D59-731E-85CA-472808E80DCC}"/>
              </a:ext>
            </a:extLst>
          </p:cNvPr>
          <p:cNvSpPr>
            <a:spLocks noGrp="1"/>
          </p:cNvSpPr>
          <p:nvPr>
            <p:ph idx="1"/>
          </p:nvPr>
        </p:nvSpPr>
        <p:spPr>
          <a:xfrm>
            <a:off x="1584960" y="983226"/>
            <a:ext cx="10371612" cy="2728451"/>
          </a:xfrm>
        </p:spPr>
        <p:txBody>
          <a:bodyPr>
            <a:noAutofit/>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b="1" dirty="0"/>
              <a:t>Natural Language Processing (NLP)</a:t>
            </a:r>
            <a:r>
              <a:rPr lang="en-US" sz="1400" dirty="0"/>
              <a:t> is a branch of artificial intelligence (AI) concerned with the interaction between computers and human language. The main goal of NLP is to enable computers to read, understand, interpret, and generate human (natural) language in a way that is both valuable and meaningful.</a:t>
            </a:r>
            <a:endParaRPr lang="en-IN" sz="1400" b="1" u="sng" dirty="0"/>
          </a:p>
          <a:p>
            <a:pPr marL="0" indent="0">
              <a:buNone/>
            </a:pPr>
            <a:r>
              <a:rPr lang="en-IN" sz="1400" b="1" u="sng" dirty="0"/>
              <a:t>Fundamentals:</a:t>
            </a:r>
            <a:endParaRPr lang="en-US" sz="1400" b="1" u="sng" dirty="0"/>
          </a:p>
          <a:p>
            <a:r>
              <a:rPr lang="en-US" sz="1400" dirty="0"/>
              <a:t>Tokenization is the process of breaking down text into smaller pieces called </a:t>
            </a:r>
            <a:r>
              <a:rPr lang="en-US" sz="1400" i="1" dirty="0"/>
              <a:t>tokens</a:t>
            </a:r>
            <a:r>
              <a:rPr lang="en-US" sz="1400" dirty="0"/>
              <a:t>. </a:t>
            </a:r>
          </a:p>
          <a:p>
            <a:r>
              <a:rPr lang="en-US" sz="1400" dirty="0"/>
              <a:t>Stopword removal involves eliminating common words that are usually considered unimportant for text analysis, such as “the”, “is”, “at”, “and”, etc. </a:t>
            </a:r>
          </a:p>
          <a:p>
            <a:r>
              <a:rPr lang="en-US" sz="1400" dirty="0"/>
              <a:t>Vectorization is the process of converting text tokens into numerical vectors that machines can process.</a:t>
            </a:r>
          </a:p>
          <a:p>
            <a:pPr lvl="0"/>
            <a:endParaRPr lang="en-IN" sz="1400" dirty="0"/>
          </a:p>
          <a:p>
            <a:pPr marL="0" indent="0">
              <a:buNone/>
            </a:pPr>
            <a:endParaRPr lang="en-IN" sz="1400" dirty="0">
              <a:solidFill>
                <a:srgbClr val="000000"/>
              </a:solidFill>
              <a:latin typeface="Arial" panose="020B0604020202020204" pitchFamily="34" charset="0"/>
            </a:endParaRPr>
          </a:p>
          <a:p>
            <a:pPr rtl="0" fontAlgn="base">
              <a:spcAft>
                <a:spcPts val="1200"/>
              </a:spcAft>
              <a:buFont typeface="Arial" panose="020B0604020202020204" pitchFamily="34" charset="0"/>
              <a:buChar char="•"/>
            </a:pPr>
            <a:endParaRPr lang="en-US" sz="1400" b="0" i="0" u="none" strike="noStrike" dirty="0">
              <a:solidFill>
                <a:srgbClr val="000000"/>
              </a:solidFill>
              <a:effectLst/>
              <a:latin typeface="Arial" panose="020B0604020202020204" pitchFamily="34" charset="0"/>
            </a:endParaRPr>
          </a:p>
          <a:p>
            <a:pPr marL="0" indent="0">
              <a:buNone/>
            </a:pPr>
            <a:endParaRPr lang="en-US" sz="1400" b="0" i="0" u="none" strike="noStrike" dirty="0">
              <a:solidFill>
                <a:srgbClr val="000000"/>
              </a:solidFill>
              <a:effectLst/>
              <a:latin typeface="Arial" panose="020B0604020202020204" pitchFamily="34" charset="0"/>
            </a:endParaRPr>
          </a:p>
          <a:p>
            <a:pPr marL="0" indent="0">
              <a:buNone/>
            </a:pPr>
            <a:endParaRPr lang="en-IN" sz="1400" dirty="0"/>
          </a:p>
        </p:txBody>
      </p:sp>
    </p:spTree>
    <p:extLst>
      <p:ext uri="{BB962C8B-B14F-4D97-AF65-F5344CB8AC3E}">
        <p14:creationId xmlns:p14="http://schemas.microsoft.com/office/powerpoint/2010/main" val="343943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0BE71-AE21-AD7C-1D65-4165ABCF6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D8F70-BC60-44E0-3EF3-BC2EA57D9A2D}"/>
              </a:ext>
            </a:extLst>
          </p:cNvPr>
          <p:cNvSpPr>
            <a:spLocks noGrp="1"/>
          </p:cNvSpPr>
          <p:nvPr>
            <p:ph type="title"/>
          </p:nvPr>
        </p:nvSpPr>
        <p:spPr>
          <a:xfrm>
            <a:off x="1694855" y="4919"/>
            <a:ext cx="10339829" cy="860323"/>
          </a:xfrm>
        </p:spPr>
        <p:txBody>
          <a:bodyPr>
            <a:normAutofit/>
          </a:bodyPr>
          <a:lstStyle/>
          <a:p>
            <a:pPr algn="l"/>
            <a:r>
              <a:rPr lang="en-US" sz="1800" b="1" i="0" u="none" strike="noStrike" dirty="0">
                <a:solidFill>
                  <a:srgbClr val="000000"/>
                </a:solidFill>
                <a:effectLst/>
                <a:latin typeface="Arial" panose="020B0604020202020204" pitchFamily="34" charset="0"/>
              </a:rPr>
              <a:t>MODEL BUILDING</a:t>
            </a:r>
            <a:endParaRPr lang="en-IN" sz="1600" dirty="0"/>
          </a:p>
        </p:txBody>
      </p:sp>
      <p:sp>
        <p:nvSpPr>
          <p:cNvPr id="18" name="AutoShape 12" descr="Uploaded image">
            <a:extLst>
              <a:ext uri="{FF2B5EF4-FFF2-40B4-BE49-F238E27FC236}">
                <a16:creationId xmlns:a16="http://schemas.microsoft.com/office/drawing/2014/main" id="{AD21EE3D-A881-B192-2A56-0B1934BAB0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 Placeholder 4">
            <a:extLst>
              <a:ext uri="{FF2B5EF4-FFF2-40B4-BE49-F238E27FC236}">
                <a16:creationId xmlns:a16="http://schemas.microsoft.com/office/drawing/2014/main" id="{8C5534F9-A5F0-B3F6-D2E1-42729680F7F0}"/>
              </a:ext>
            </a:extLst>
          </p:cNvPr>
          <p:cNvSpPr>
            <a:spLocks noGrp="1"/>
          </p:cNvSpPr>
          <p:nvPr>
            <p:ph type="body" sz="half" idx="2"/>
          </p:nvPr>
        </p:nvSpPr>
        <p:spPr>
          <a:xfrm>
            <a:off x="1596768" y="798871"/>
            <a:ext cx="9303263" cy="1828800"/>
          </a:xfrm>
        </p:spPr>
        <p:txBody>
          <a:bodyPr>
            <a:normAutofit/>
          </a:bodyPr>
          <a:lstStyle/>
          <a:p>
            <a:pPr marL="285750" indent="-285750" algn="l">
              <a:buFont typeface="Arial" panose="020B0604020202020204" pitchFamily="34" charset="0"/>
              <a:buChar char="•"/>
            </a:pPr>
            <a:r>
              <a:rPr lang="en-IN" sz="1400" dirty="0"/>
              <a:t>LSTM (Long Short-Term Memory) - </a:t>
            </a:r>
            <a:r>
              <a:rPr lang="en-US" sz="1400" dirty="0"/>
              <a:t>is a special type of recurrent neural network (RNN) designed to capture and remember information across long sequences. </a:t>
            </a:r>
          </a:p>
          <a:p>
            <a:pPr marL="285750" indent="-285750" algn="l">
              <a:buFont typeface="Arial" panose="020B0604020202020204" pitchFamily="34" charset="0"/>
              <a:buChar char="•"/>
            </a:pPr>
            <a:r>
              <a:rPr lang="en-US" sz="1400" dirty="0"/>
              <a:t>Conv1D is a CNN Conv1D, kernels (filters) slide along the sequence (the text) to detect local patterns, such as key phrases or specific word combinations.</a:t>
            </a:r>
            <a:br>
              <a:rPr lang="en-IN" sz="1400" dirty="0"/>
            </a:br>
            <a:endParaRPr lang="en-IN" sz="1400" dirty="0"/>
          </a:p>
        </p:txBody>
      </p:sp>
      <p:graphicFrame>
        <p:nvGraphicFramePr>
          <p:cNvPr id="6" name="Table 5">
            <a:extLst>
              <a:ext uri="{FF2B5EF4-FFF2-40B4-BE49-F238E27FC236}">
                <a16:creationId xmlns:a16="http://schemas.microsoft.com/office/drawing/2014/main" id="{392DB10B-CA3A-AE48-FE17-06C35B94AE9C}"/>
              </a:ext>
            </a:extLst>
          </p:cNvPr>
          <p:cNvGraphicFramePr>
            <a:graphicFrameLocks noGrp="1"/>
          </p:cNvGraphicFramePr>
          <p:nvPr>
            <p:extLst>
              <p:ext uri="{D42A27DB-BD31-4B8C-83A1-F6EECF244321}">
                <p14:modId xmlns:p14="http://schemas.microsoft.com/office/powerpoint/2010/main" val="2945503457"/>
              </p:ext>
            </p:extLst>
          </p:nvPr>
        </p:nvGraphicFramePr>
        <p:xfrm>
          <a:off x="1484670" y="2509500"/>
          <a:ext cx="9303264" cy="3138600"/>
        </p:xfrm>
        <a:graphic>
          <a:graphicData uri="http://schemas.openxmlformats.org/drawingml/2006/table">
            <a:tbl>
              <a:tblPr>
                <a:tableStyleId>{3C2FFA5D-87B4-456A-9821-1D502468CF0F}</a:tableStyleId>
              </a:tblPr>
              <a:tblGrid>
                <a:gridCol w="3101088">
                  <a:extLst>
                    <a:ext uri="{9D8B030D-6E8A-4147-A177-3AD203B41FA5}">
                      <a16:colId xmlns:a16="http://schemas.microsoft.com/office/drawing/2014/main" val="2322472327"/>
                    </a:ext>
                  </a:extLst>
                </a:gridCol>
                <a:gridCol w="3101088">
                  <a:extLst>
                    <a:ext uri="{9D8B030D-6E8A-4147-A177-3AD203B41FA5}">
                      <a16:colId xmlns:a16="http://schemas.microsoft.com/office/drawing/2014/main" val="2065750756"/>
                    </a:ext>
                  </a:extLst>
                </a:gridCol>
                <a:gridCol w="3101088">
                  <a:extLst>
                    <a:ext uri="{9D8B030D-6E8A-4147-A177-3AD203B41FA5}">
                      <a16:colId xmlns:a16="http://schemas.microsoft.com/office/drawing/2014/main" val="162305483"/>
                    </a:ext>
                  </a:extLst>
                </a:gridCol>
              </a:tblGrid>
              <a:tr h="319800">
                <a:tc>
                  <a:txBody>
                    <a:bodyPr/>
                    <a:lstStyle/>
                    <a:p>
                      <a:pPr algn="l" fontAlgn="t" latinLnBrk="0"/>
                      <a:r>
                        <a:rPr lang="en-IN" sz="1500" b="1">
                          <a:effectLst/>
                        </a:rPr>
                        <a:t>Property</a:t>
                      </a:r>
                    </a:p>
                  </a:txBody>
                  <a:tcPr marL="49200" marR="49200" marT="49200" marB="49200"/>
                </a:tc>
                <a:tc>
                  <a:txBody>
                    <a:bodyPr/>
                    <a:lstStyle/>
                    <a:p>
                      <a:pPr algn="l" fontAlgn="t" latinLnBrk="0"/>
                      <a:r>
                        <a:rPr lang="en-IN" sz="1500" b="1">
                          <a:effectLst/>
                        </a:rPr>
                        <a:t>LSTM</a:t>
                      </a:r>
                    </a:p>
                  </a:txBody>
                  <a:tcPr marL="49200" marR="49200" marT="49200" marB="49200"/>
                </a:tc>
                <a:tc>
                  <a:txBody>
                    <a:bodyPr/>
                    <a:lstStyle/>
                    <a:p>
                      <a:pPr algn="l" fontAlgn="t" latinLnBrk="0"/>
                      <a:r>
                        <a:rPr lang="en-IN" sz="1500" b="1" dirty="0">
                          <a:effectLst/>
                        </a:rPr>
                        <a:t>CNN Conv1D</a:t>
                      </a:r>
                    </a:p>
                  </a:txBody>
                  <a:tcPr marL="49200" marR="49200" marT="49200" marB="49200"/>
                </a:tc>
                <a:extLst>
                  <a:ext uri="{0D108BD9-81ED-4DB2-BD59-A6C34878D82A}">
                    <a16:rowId xmlns:a16="http://schemas.microsoft.com/office/drawing/2014/main" val="4243370029"/>
                  </a:ext>
                </a:extLst>
              </a:tr>
              <a:tr h="516600">
                <a:tc>
                  <a:txBody>
                    <a:bodyPr/>
                    <a:lstStyle/>
                    <a:p>
                      <a:pPr fontAlgn="base" latinLnBrk="0"/>
                      <a:r>
                        <a:rPr lang="en-IN" sz="1500" b="1" dirty="0">
                          <a:effectLst/>
                        </a:rPr>
                        <a:t>Handles long-range</a:t>
                      </a:r>
                    </a:p>
                  </a:txBody>
                  <a:tcPr marL="49200" marR="49200" marT="36900" marB="36900" anchor="ctr"/>
                </a:tc>
                <a:tc>
                  <a:txBody>
                    <a:bodyPr/>
                    <a:lstStyle/>
                    <a:p>
                      <a:pPr fontAlgn="base" latinLnBrk="0"/>
                      <a:r>
                        <a:rPr lang="en-IN" sz="1500" dirty="0">
                          <a:effectLst/>
                        </a:rPr>
                        <a:t>Yes</a:t>
                      </a:r>
                    </a:p>
                  </a:txBody>
                  <a:tcPr marL="49200" marR="49200" marT="36900" marB="36900" anchor="ctr"/>
                </a:tc>
                <a:tc>
                  <a:txBody>
                    <a:bodyPr/>
                    <a:lstStyle/>
                    <a:p>
                      <a:pPr fontAlgn="base" latinLnBrk="0"/>
                      <a:r>
                        <a:rPr lang="en-IN" sz="1500">
                          <a:effectLst/>
                        </a:rPr>
                        <a:t>No (limited window size)</a:t>
                      </a:r>
                    </a:p>
                  </a:txBody>
                  <a:tcPr marL="49200" marR="49200" marT="36900" marB="36900" anchor="ctr"/>
                </a:tc>
                <a:extLst>
                  <a:ext uri="{0D108BD9-81ED-4DB2-BD59-A6C34878D82A}">
                    <a16:rowId xmlns:a16="http://schemas.microsoft.com/office/drawing/2014/main" val="4085113317"/>
                  </a:ext>
                </a:extLst>
              </a:tr>
              <a:tr h="295200">
                <a:tc>
                  <a:txBody>
                    <a:bodyPr/>
                    <a:lstStyle/>
                    <a:p>
                      <a:pPr fontAlgn="base" latinLnBrk="0"/>
                      <a:r>
                        <a:rPr lang="en-IN" sz="1500" b="1" dirty="0">
                          <a:effectLst/>
                        </a:rPr>
                        <a:t>Learns local cues</a:t>
                      </a:r>
                    </a:p>
                  </a:txBody>
                  <a:tcPr marL="49200" marR="49200" marT="36900" marB="36900" anchor="ctr"/>
                </a:tc>
                <a:tc>
                  <a:txBody>
                    <a:bodyPr/>
                    <a:lstStyle/>
                    <a:p>
                      <a:pPr fontAlgn="base" latinLnBrk="0"/>
                      <a:r>
                        <a:rPr lang="en-IN" sz="1500" dirty="0">
                          <a:effectLst/>
                        </a:rPr>
                        <a:t>Sometimes</a:t>
                      </a:r>
                    </a:p>
                  </a:txBody>
                  <a:tcPr marL="49200" marR="49200" marT="36900" marB="36900" anchor="ctr"/>
                </a:tc>
                <a:tc>
                  <a:txBody>
                    <a:bodyPr/>
                    <a:lstStyle/>
                    <a:p>
                      <a:pPr fontAlgn="base" latinLnBrk="0"/>
                      <a:r>
                        <a:rPr lang="en-IN" sz="1500">
                          <a:effectLst/>
                        </a:rPr>
                        <a:t>Yes</a:t>
                      </a:r>
                    </a:p>
                  </a:txBody>
                  <a:tcPr marL="49200" marR="49200" marT="36900" marB="36900" anchor="ctr"/>
                </a:tc>
                <a:extLst>
                  <a:ext uri="{0D108BD9-81ED-4DB2-BD59-A6C34878D82A}">
                    <a16:rowId xmlns:a16="http://schemas.microsoft.com/office/drawing/2014/main" val="791607858"/>
                  </a:ext>
                </a:extLst>
              </a:tr>
              <a:tr h="516600">
                <a:tc>
                  <a:txBody>
                    <a:bodyPr/>
                    <a:lstStyle/>
                    <a:p>
                      <a:pPr fontAlgn="base" latinLnBrk="0"/>
                      <a:r>
                        <a:rPr lang="en-IN" sz="1500" b="1" dirty="0">
                          <a:effectLst/>
                        </a:rPr>
                        <a:t>Speed</a:t>
                      </a:r>
                    </a:p>
                  </a:txBody>
                  <a:tcPr marL="49200" marR="49200" marT="36900" marB="36900" anchor="ctr"/>
                </a:tc>
                <a:tc>
                  <a:txBody>
                    <a:bodyPr/>
                    <a:lstStyle/>
                    <a:p>
                      <a:pPr fontAlgn="base" latinLnBrk="0"/>
                      <a:r>
                        <a:rPr lang="en-IN" sz="1500" dirty="0">
                          <a:effectLst/>
                        </a:rPr>
                        <a:t>Slower (sequential computation)</a:t>
                      </a:r>
                    </a:p>
                  </a:txBody>
                  <a:tcPr marL="49200" marR="49200" marT="36900" marB="36900" anchor="ctr"/>
                </a:tc>
                <a:tc>
                  <a:txBody>
                    <a:bodyPr/>
                    <a:lstStyle/>
                    <a:p>
                      <a:pPr fontAlgn="base" latinLnBrk="0"/>
                      <a:r>
                        <a:rPr lang="en-IN" sz="1500">
                          <a:effectLst/>
                        </a:rPr>
                        <a:t>Faster (parallelizable)</a:t>
                      </a:r>
                    </a:p>
                  </a:txBody>
                  <a:tcPr marL="49200" marR="49200" marT="36900" marB="36900" anchor="ctr"/>
                </a:tc>
                <a:extLst>
                  <a:ext uri="{0D108BD9-81ED-4DB2-BD59-A6C34878D82A}">
                    <a16:rowId xmlns:a16="http://schemas.microsoft.com/office/drawing/2014/main" val="3221464325"/>
                  </a:ext>
                </a:extLst>
              </a:tr>
              <a:tr h="738000">
                <a:tc>
                  <a:txBody>
                    <a:bodyPr/>
                    <a:lstStyle/>
                    <a:p>
                      <a:pPr fontAlgn="base" latinLnBrk="0"/>
                      <a:r>
                        <a:rPr lang="en-IN" sz="1500" b="1" dirty="0">
                          <a:effectLst/>
                        </a:rPr>
                        <a:t>Strength</a:t>
                      </a:r>
                    </a:p>
                  </a:txBody>
                  <a:tcPr marL="49200" marR="49200" marT="36900" marB="36900" anchor="ctr"/>
                </a:tc>
                <a:tc>
                  <a:txBody>
                    <a:bodyPr/>
                    <a:lstStyle/>
                    <a:p>
                      <a:pPr fontAlgn="base" latinLnBrk="0"/>
                      <a:r>
                        <a:rPr lang="en-IN" sz="1500">
                          <a:effectLst/>
                        </a:rPr>
                        <a:t>Context, meaning, sequence</a:t>
                      </a:r>
                    </a:p>
                  </a:txBody>
                  <a:tcPr marL="49200" marR="49200" marT="36900" marB="36900" anchor="ctr"/>
                </a:tc>
                <a:tc>
                  <a:txBody>
                    <a:bodyPr/>
                    <a:lstStyle/>
                    <a:p>
                      <a:pPr fontAlgn="base" latinLnBrk="0"/>
                      <a:r>
                        <a:rPr lang="en-IN" sz="1500">
                          <a:effectLst/>
                        </a:rPr>
                        <a:t>Local patterns (phrases, n-grams)</a:t>
                      </a:r>
                    </a:p>
                  </a:txBody>
                  <a:tcPr marL="49200" marR="49200" marT="36900" marB="36900" anchor="ctr"/>
                </a:tc>
                <a:extLst>
                  <a:ext uri="{0D108BD9-81ED-4DB2-BD59-A6C34878D82A}">
                    <a16:rowId xmlns:a16="http://schemas.microsoft.com/office/drawing/2014/main" val="2191614689"/>
                  </a:ext>
                </a:extLst>
              </a:tr>
              <a:tr h="738000">
                <a:tc>
                  <a:txBody>
                    <a:bodyPr/>
                    <a:lstStyle/>
                    <a:p>
                      <a:pPr fontAlgn="base" latinLnBrk="0"/>
                      <a:r>
                        <a:rPr lang="en-IN" sz="1500" b="1" dirty="0">
                          <a:effectLst/>
                        </a:rPr>
                        <a:t>Typical use in NLP</a:t>
                      </a:r>
                    </a:p>
                  </a:txBody>
                  <a:tcPr marL="49200" marR="49200" marT="36900" marB="36900" anchor="ctr"/>
                </a:tc>
                <a:tc>
                  <a:txBody>
                    <a:bodyPr/>
                    <a:lstStyle/>
                    <a:p>
                      <a:pPr fontAlgn="base" latinLnBrk="0"/>
                      <a:r>
                        <a:rPr lang="en-IN" sz="1500">
                          <a:effectLst/>
                        </a:rPr>
                        <a:t>Sentiment, context-heavy tasks</a:t>
                      </a:r>
                    </a:p>
                  </a:txBody>
                  <a:tcPr marL="49200" marR="49200" marT="36900" marB="36900" anchor="ctr"/>
                </a:tc>
                <a:tc>
                  <a:txBody>
                    <a:bodyPr/>
                    <a:lstStyle/>
                    <a:p>
                      <a:pPr fontAlgn="base" latinLnBrk="0"/>
                      <a:r>
                        <a:rPr lang="en-IN" sz="1500" dirty="0">
                          <a:effectLst/>
                        </a:rPr>
                        <a:t>Text classification, keyword search</a:t>
                      </a:r>
                    </a:p>
                  </a:txBody>
                  <a:tcPr marL="49200" marR="49200" marT="36900" marB="36900" anchor="ctr"/>
                </a:tc>
                <a:extLst>
                  <a:ext uri="{0D108BD9-81ED-4DB2-BD59-A6C34878D82A}">
                    <a16:rowId xmlns:a16="http://schemas.microsoft.com/office/drawing/2014/main" val="3312114021"/>
                  </a:ext>
                </a:extLst>
              </a:tr>
            </a:tbl>
          </a:graphicData>
        </a:graphic>
      </p:graphicFrame>
    </p:spTree>
    <p:extLst>
      <p:ext uri="{BB962C8B-B14F-4D97-AF65-F5344CB8AC3E}">
        <p14:creationId xmlns:p14="http://schemas.microsoft.com/office/powerpoint/2010/main" val="78982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CAB13-A6A8-5BF8-3F5E-A184E262F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6163B-2761-34F8-FC15-219BB5B1D645}"/>
              </a:ext>
            </a:extLst>
          </p:cNvPr>
          <p:cNvSpPr>
            <a:spLocks noGrp="1"/>
          </p:cNvSpPr>
          <p:nvPr>
            <p:ph type="title"/>
          </p:nvPr>
        </p:nvSpPr>
        <p:spPr>
          <a:xfrm>
            <a:off x="1586701" y="1"/>
            <a:ext cx="5426158" cy="609600"/>
          </a:xfrm>
        </p:spPr>
        <p:txBody>
          <a:bodyPr/>
          <a:lstStyle/>
          <a:p>
            <a:pPr algn="l"/>
            <a:r>
              <a:rPr lang="en-US" sz="1800" b="1" dirty="0">
                <a:solidFill>
                  <a:srgbClr val="000000"/>
                </a:solidFill>
                <a:latin typeface="Arial" panose="020B0604020202020204" pitchFamily="34" charset="0"/>
              </a:rPr>
              <a:t>MODEL EVALUTION &amp; COMPARISON</a:t>
            </a:r>
            <a:endParaRPr lang="en-IN" dirty="0"/>
          </a:p>
        </p:txBody>
      </p:sp>
      <p:pic>
        <p:nvPicPr>
          <p:cNvPr id="5" name="Picture 4">
            <a:extLst>
              <a:ext uri="{FF2B5EF4-FFF2-40B4-BE49-F238E27FC236}">
                <a16:creationId xmlns:a16="http://schemas.microsoft.com/office/drawing/2014/main" id="{46644647-F170-15E7-2CC0-34DBCED58125}"/>
              </a:ext>
            </a:extLst>
          </p:cNvPr>
          <p:cNvPicPr>
            <a:picLocks noChangeAspect="1"/>
          </p:cNvPicPr>
          <p:nvPr/>
        </p:nvPicPr>
        <p:blipFill>
          <a:blip r:embed="rId2"/>
          <a:stretch>
            <a:fillRect/>
          </a:stretch>
        </p:blipFill>
        <p:spPr>
          <a:xfrm>
            <a:off x="1934718" y="609601"/>
            <a:ext cx="2656947" cy="3093890"/>
          </a:xfrm>
          <a:prstGeom prst="rect">
            <a:avLst/>
          </a:prstGeom>
        </p:spPr>
      </p:pic>
      <p:pic>
        <p:nvPicPr>
          <p:cNvPr id="8" name="Picture 7">
            <a:extLst>
              <a:ext uri="{FF2B5EF4-FFF2-40B4-BE49-F238E27FC236}">
                <a16:creationId xmlns:a16="http://schemas.microsoft.com/office/drawing/2014/main" id="{B8D4EE68-4D21-9314-D992-F069345F54E4}"/>
              </a:ext>
            </a:extLst>
          </p:cNvPr>
          <p:cNvPicPr>
            <a:picLocks noChangeAspect="1"/>
          </p:cNvPicPr>
          <p:nvPr/>
        </p:nvPicPr>
        <p:blipFill>
          <a:blip r:embed="rId3"/>
          <a:stretch>
            <a:fillRect/>
          </a:stretch>
        </p:blipFill>
        <p:spPr>
          <a:xfrm>
            <a:off x="1934718" y="3703492"/>
            <a:ext cx="2656947" cy="3059971"/>
          </a:xfrm>
          <a:prstGeom prst="rect">
            <a:avLst/>
          </a:prstGeom>
        </p:spPr>
      </p:pic>
      <p:pic>
        <p:nvPicPr>
          <p:cNvPr id="11" name="Picture 10">
            <a:extLst>
              <a:ext uri="{FF2B5EF4-FFF2-40B4-BE49-F238E27FC236}">
                <a16:creationId xmlns:a16="http://schemas.microsoft.com/office/drawing/2014/main" id="{AA0F3239-5491-6BA1-C6DE-3DD371746451}"/>
              </a:ext>
            </a:extLst>
          </p:cNvPr>
          <p:cNvPicPr>
            <a:picLocks noChangeAspect="1"/>
          </p:cNvPicPr>
          <p:nvPr/>
        </p:nvPicPr>
        <p:blipFill>
          <a:blip r:embed="rId4"/>
          <a:stretch>
            <a:fillRect/>
          </a:stretch>
        </p:blipFill>
        <p:spPr>
          <a:xfrm>
            <a:off x="5311447" y="556513"/>
            <a:ext cx="5778772" cy="3146979"/>
          </a:xfrm>
          <a:prstGeom prst="rect">
            <a:avLst/>
          </a:prstGeom>
        </p:spPr>
      </p:pic>
      <p:pic>
        <p:nvPicPr>
          <p:cNvPr id="14" name="Picture 13">
            <a:extLst>
              <a:ext uri="{FF2B5EF4-FFF2-40B4-BE49-F238E27FC236}">
                <a16:creationId xmlns:a16="http://schemas.microsoft.com/office/drawing/2014/main" id="{B7D52202-2AB5-24AC-EDC1-D583CE440190}"/>
              </a:ext>
            </a:extLst>
          </p:cNvPr>
          <p:cNvPicPr>
            <a:picLocks noChangeAspect="1"/>
          </p:cNvPicPr>
          <p:nvPr/>
        </p:nvPicPr>
        <p:blipFill>
          <a:blip r:embed="rId5"/>
          <a:stretch>
            <a:fillRect/>
          </a:stretch>
        </p:blipFill>
        <p:spPr>
          <a:xfrm>
            <a:off x="5311447" y="3650403"/>
            <a:ext cx="5778772" cy="3113060"/>
          </a:xfrm>
          <a:prstGeom prst="rect">
            <a:avLst/>
          </a:prstGeom>
        </p:spPr>
      </p:pic>
    </p:spTree>
    <p:extLst>
      <p:ext uri="{BB962C8B-B14F-4D97-AF65-F5344CB8AC3E}">
        <p14:creationId xmlns:p14="http://schemas.microsoft.com/office/powerpoint/2010/main" val="136090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58886-0E5C-8ADA-E00E-C85BAA865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19055-4825-2EC8-866A-587E8CC49614}"/>
              </a:ext>
            </a:extLst>
          </p:cNvPr>
          <p:cNvSpPr>
            <a:spLocks noGrp="1"/>
          </p:cNvSpPr>
          <p:nvPr>
            <p:ph type="title"/>
          </p:nvPr>
        </p:nvSpPr>
        <p:spPr>
          <a:xfrm>
            <a:off x="1722598" y="127819"/>
            <a:ext cx="7326943" cy="936171"/>
          </a:xfrm>
        </p:spPr>
        <p:txBody>
          <a:bodyPr anchor="ctr"/>
          <a:lstStyle/>
          <a:p>
            <a:pPr algn="l"/>
            <a:r>
              <a:rPr lang="en-IN" sz="1800" b="1" dirty="0">
                <a:solidFill>
                  <a:srgbClr val="000000"/>
                </a:solidFill>
                <a:latin typeface="Arial" panose="020B0604020202020204" pitchFamily="34" charset="0"/>
              </a:rPr>
              <a:t>Deployment – </a:t>
            </a:r>
            <a:r>
              <a:rPr lang="en-IN" sz="1800" b="1" dirty="0" err="1">
                <a:solidFill>
                  <a:srgbClr val="000000"/>
                </a:solidFill>
                <a:latin typeface="Arial" panose="020B0604020202020204" pitchFamily="34" charset="0"/>
              </a:rPr>
              <a:t>Streamlit</a:t>
            </a:r>
            <a:r>
              <a:rPr lang="en-IN" sz="1800" b="1" dirty="0">
                <a:solidFill>
                  <a:srgbClr val="000000"/>
                </a:solidFill>
                <a:latin typeface="Arial" panose="020B0604020202020204" pitchFamily="34" charset="0"/>
              </a:rPr>
              <a:t> App</a:t>
            </a:r>
            <a:endParaRPr lang="en-IN" dirty="0"/>
          </a:p>
        </p:txBody>
      </p:sp>
      <p:pic>
        <p:nvPicPr>
          <p:cNvPr id="5" name="Picture 4">
            <a:extLst>
              <a:ext uri="{FF2B5EF4-FFF2-40B4-BE49-F238E27FC236}">
                <a16:creationId xmlns:a16="http://schemas.microsoft.com/office/drawing/2014/main" id="{2EFE0A62-B241-B21F-8535-A7005D792CE6}"/>
              </a:ext>
            </a:extLst>
          </p:cNvPr>
          <p:cNvPicPr>
            <a:picLocks noChangeAspect="1"/>
          </p:cNvPicPr>
          <p:nvPr/>
        </p:nvPicPr>
        <p:blipFill>
          <a:blip r:embed="rId2"/>
          <a:stretch>
            <a:fillRect/>
          </a:stretch>
        </p:blipFill>
        <p:spPr>
          <a:xfrm>
            <a:off x="1722598" y="1063990"/>
            <a:ext cx="10185400" cy="5124332"/>
          </a:xfrm>
          <a:prstGeom prst="rect">
            <a:avLst/>
          </a:prstGeom>
        </p:spPr>
      </p:pic>
    </p:spTree>
    <p:extLst>
      <p:ext uri="{BB962C8B-B14F-4D97-AF65-F5344CB8AC3E}">
        <p14:creationId xmlns:p14="http://schemas.microsoft.com/office/powerpoint/2010/main" val="37985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9670F-7734-01BC-A3F6-D7862053A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71CAE-1C72-15BB-B0A1-1DFE063D057E}"/>
              </a:ext>
            </a:extLst>
          </p:cNvPr>
          <p:cNvSpPr>
            <a:spLocks noGrp="1"/>
          </p:cNvSpPr>
          <p:nvPr>
            <p:ph type="title"/>
          </p:nvPr>
        </p:nvSpPr>
        <p:spPr>
          <a:xfrm>
            <a:off x="1722598" y="127819"/>
            <a:ext cx="7326943" cy="936171"/>
          </a:xfrm>
        </p:spPr>
        <p:txBody>
          <a:bodyPr anchor="ctr"/>
          <a:lstStyle/>
          <a:p>
            <a:pPr algn="l"/>
            <a:r>
              <a:rPr lang="en-IN" sz="1800" b="1" dirty="0">
                <a:solidFill>
                  <a:srgbClr val="000000"/>
                </a:solidFill>
                <a:latin typeface="Arial" panose="020B0604020202020204" pitchFamily="34" charset="0"/>
              </a:rPr>
              <a:t>Deployment – </a:t>
            </a:r>
            <a:r>
              <a:rPr lang="en-IN" sz="1800" b="1" dirty="0" err="1">
                <a:solidFill>
                  <a:srgbClr val="000000"/>
                </a:solidFill>
                <a:latin typeface="Arial" panose="020B0604020202020204" pitchFamily="34" charset="0"/>
              </a:rPr>
              <a:t>Streamlit</a:t>
            </a:r>
            <a:r>
              <a:rPr lang="en-IN" sz="1800" b="1" dirty="0">
                <a:solidFill>
                  <a:srgbClr val="000000"/>
                </a:solidFill>
                <a:latin typeface="Arial" panose="020B0604020202020204" pitchFamily="34" charset="0"/>
              </a:rPr>
              <a:t> App</a:t>
            </a:r>
            <a:endParaRPr lang="en-IN" dirty="0"/>
          </a:p>
        </p:txBody>
      </p:sp>
      <p:pic>
        <p:nvPicPr>
          <p:cNvPr id="4" name="Picture 3">
            <a:extLst>
              <a:ext uri="{FF2B5EF4-FFF2-40B4-BE49-F238E27FC236}">
                <a16:creationId xmlns:a16="http://schemas.microsoft.com/office/drawing/2014/main" id="{D6D75586-408C-6690-8E1C-2BC7E8DA4CA7}"/>
              </a:ext>
            </a:extLst>
          </p:cNvPr>
          <p:cNvPicPr>
            <a:picLocks noChangeAspect="1"/>
          </p:cNvPicPr>
          <p:nvPr/>
        </p:nvPicPr>
        <p:blipFill>
          <a:blip r:embed="rId2"/>
          <a:stretch>
            <a:fillRect/>
          </a:stretch>
        </p:blipFill>
        <p:spPr>
          <a:xfrm>
            <a:off x="1821790" y="895690"/>
            <a:ext cx="9338431" cy="5269135"/>
          </a:xfrm>
          <a:prstGeom prst="rect">
            <a:avLst/>
          </a:prstGeom>
        </p:spPr>
      </p:pic>
    </p:spTree>
    <p:extLst>
      <p:ext uri="{BB962C8B-B14F-4D97-AF65-F5344CB8AC3E}">
        <p14:creationId xmlns:p14="http://schemas.microsoft.com/office/powerpoint/2010/main" val="2643995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436</TotalTime>
  <Words>395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Comment Toxicity Detection</vt:lpstr>
      <vt:lpstr>AGENDA</vt:lpstr>
      <vt:lpstr>OBJECTIVE  </vt:lpstr>
      <vt:lpstr>Dataset Exploration &amp; Preparation</vt:lpstr>
      <vt:lpstr>Dataset Exploration &amp; Preparation</vt:lpstr>
      <vt:lpstr>MODEL BUILDING</vt:lpstr>
      <vt:lpstr>MODEL EVALUTION &amp; COMPARISON</vt:lpstr>
      <vt:lpstr>Deployment – Streamlit App</vt:lpstr>
      <vt:lpstr>Deployment – Streamlit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Prabhakaran P</dc:creator>
  <cp:lastModifiedBy>Prabhakaran P</cp:lastModifiedBy>
  <cp:revision>13</cp:revision>
  <dcterms:created xsi:type="dcterms:W3CDTF">2025-02-25T14:49:08Z</dcterms:created>
  <dcterms:modified xsi:type="dcterms:W3CDTF">2025-08-01T07:30:04Z</dcterms:modified>
</cp:coreProperties>
</file>