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70" r:id="rId4"/>
    <p:sldId id="258" r:id="rId5"/>
    <p:sldId id="261" r:id="rId6"/>
    <p:sldId id="263" r:id="rId7"/>
    <p:sldId id="271" r:id="rId8"/>
    <p:sldId id="272" r:id="rId9"/>
    <p:sldId id="262" r:id="rId10"/>
    <p:sldId id="273" r:id="rId11"/>
    <p:sldId id="274" r:id="rId12"/>
    <p:sldId id="264" r:id="rId13"/>
    <p:sldId id="267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BE1CC-5F45-4EEC-87F9-BF3CA7F20479}" v="8" dt="2025-02-25T16:42:22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 P" userId="230886b0af149de9" providerId="LiveId" clId="{BE16DF0A-0F1A-4B9B-9FC5-AA566E8F5193}"/>
    <pc:docChg chg="custSel addSld modSld">
      <pc:chgData name="Prabhakaran P" userId="230886b0af149de9" providerId="LiveId" clId="{BE16DF0A-0F1A-4B9B-9FC5-AA566E8F5193}" dt="2025-02-26T12:04:41.221" v="94" actId="14100"/>
      <pc:docMkLst>
        <pc:docMk/>
      </pc:docMkLst>
      <pc:sldChg chg="modSp mod">
        <pc:chgData name="Prabhakaran P" userId="230886b0af149de9" providerId="LiveId" clId="{BE16DF0A-0F1A-4B9B-9FC5-AA566E8F5193}" dt="2025-02-26T12:04:41.221" v="94" actId="14100"/>
        <pc:sldMkLst>
          <pc:docMk/>
          <pc:sldMk cId="3054405241" sldId="264"/>
        </pc:sldMkLst>
        <pc:spChg chg="mod">
          <ac:chgData name="Prabhakaran P" userId="230886b0af149de9" providerId="LiveId" clId="{BE16DF0A-0F1A-4B9B-9FC5-AA566E8F5193}" dt="2025-02-26T12:04:41.221" v="94" actId="14100"/>
          <ac:spMkLst>
            <pc:docMk/>
            <pc:sldMk cId="3054405241" sldId="264"/>
            <ac:spMk id="2" creationId="{EB432E28-9C44-484E-7F12-C0B842890018}"/>
          </ac:spMkLst>
        </pc:spChg>
      </pc:sldChg>
      <pc:sldChg chg="addSp delSp modSp add mod">
        <pc:chgData name="Prabhakaran P" userId="230886b0af149de9" providerId="LiveId" clId="{BE16DF0A-0F1A-4B9B-9FC5-AA566E8F5193}" dt="2025-02-26T12:04:10.201" v="46" actId="20577"/>
        <pc:sldMkLst>
          <pc:docMk/>
          <pc:sldMk cId="2761456154" sldId="274"/>
        </pc:sldMkLst>
        <pc:spChg chg="mod">
          <ac:chgData name="Prabhakaran P" userId="230886b0af149de9" providerId="LiveId" clId="{BE16DF0A-0F1A-4B9B-9FC5-AA566E8F5193}" dt="2025-02-26T12:04:10.201" v="46" actId="20577"/>
          <ac:spMkLst>
            <pc:docMk/>
            <pc:sldMk cId="2761456154" sldId="274"/>
            <ac:spMk id="2" creationId="{F48D59B9-1101-A0D3-E6A6-4C0A314739FA}"/>
          </ac:spMkLst>
        </pc:spChg>
        <pc:picChg chg="del">
          <ac:chgData name="Prabhakaran P" userId="230886b0af149de9" providerId="LiveId" clId="{BE16DF0A-0F1A-4B9B-9FC5-AA566E8F5193}" dt="2025-02-26T12:03:44.575" v="1" actId="478"/>
          <ac:picMkLst>
            <pc:docMk/>
            <pc:sldMk cId="2761456154" sldId="274"/>
            <ac:picMk id="4" creationId="{97B48117-B81D-C3A7-EF77-0AB413933FC8}"/>
          </ac:picMkLst>
        </pc:picChg>
        <pc:picChg chg="add mod">
          <ac:chgData name="Prabhakaran P" userId="230886b0af149de9" providerId="LiveId" clId="{BE16DF0A-0F1A-4B9B-9FC5-AA566E8F5193}" dt="2025-02-26T12:03:56.058" v="5" actId="1076"/>
          <ac:picMkLst>
            <pc:docMk/>
            <pc:sldMk cId="2761456154" sldId="274"/>
            <ac:picMk id="5" creationId="{1B917D21-5112-5721-6A09-5E0473DA06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2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48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121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16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22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0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04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150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8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9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8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9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60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5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71E47A-3813-4002-AA6B-5E350434C2A1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DAB8AC-D136-459A-AABA-B020E780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30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DC52-48DE-8593-E129-2AF6C58A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5948" y="685801"/>
            <a:ext cx="9881420" cy="2616199"/>
          </a:xfrm>
        </p:spPr>
        <p:txBody>
          <a:bodyPr>
            <a:normAutofit/>
          </a:bodyPr>
          <a:lstStyle/>
          <a:p>
            <a:r>
              <a:rPr lang="en-IN" sz="4800" dirty="0"/>
              <a:t>Customer </a:t>
            </a:r>
            <a:r>
              <a:rPr lang="en-IN" sz="4800" dirty="0" err="1"/>
              <a:t>Behavior</a:t>
            </a:r>
            <a:r>
              <a:rPr lang="en-IN" sz="4800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97B3C-F573-73AB-04D9-C803003F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9723" y="4783665"/>
            <a:ext cx="6987645" cy="1388534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 err="1"/>
              <a:t>Priyadharshini</a:t>
            </a:r>
            <a:r>
              <a:rPr lang="en-IN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397384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8886-0E5C-8ADA-E00E-C85BAA86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9055-4825-2EC8-866A-587E8CC4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71" y="0"/>
            <a:ext cx="7326943" cy="936171"/>
          </a:xfrm>
        </p:spPr>
        <p:txBody>
          <a:bodyPr anchor="ctr"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Review Trends vs Product Performance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7B6B7-BC7F-9BDB-902C-024B4B62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57" y="838200"/>
            <a:ext cx="10451143" cy="53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D9D84-52D2-FBCB-23A1-697019E6C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59B9-1101-A0D3-E6A6-4C0A31473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771" y="0"/>
            <a:ext cx="7326943" cy="936171"/>
          </a:xfrm>
        </p:spPr>
        <p:txBody>
          <a:bodyPr anchor="ctr"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Sentiment Analysis (SQL and Python)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17D21-5112-5721-6A09-5E0473DA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76" y="897194"/>
            <a:ext cx="10277256" cy="506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5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C573-E045-87A5-2865-7D48FAED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2E28-9C44-484E-7F12-C0B84289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3" y="0"/>
            <a:ext cx="6485583" cy="1371600"/>
          </a:xfrm>
        </p:spPr>
        <p:txBody>
          <a:bodyPr anchor="ctr"/>
          <a:lstStyle/>
          <a:p>
            <a:pPr algn="l"/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Correlate Review Trends and Product Performance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2055C-671F-D7B9-1C0A-5BBB8F81C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5" y="1589313"/>
            <a:ext cx="6397697" cy="4354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3FF07-7A97-D1D6-C98B-DF2FF9276751}"/>
              </a:ext>
            </a:extLst>
          </p:cNvPr>
          <p:cNvSpPr txBox="1"/>
          <p:nvPr/>
        </p:nvSpPr>
        <p:spPr>
          <a:xfrm>
            <a:off x="8360228" y="2116566"/>
            <a:ext cx="3690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b="1" u="sng" dirty="0">
                <a:latin typeface="Aptos" panose="020B0004020202020204" pitchFamily="34" charset="0"/>
                <a:cs typeface="Times New Roman" panose="02020603050405020304" pitchFamily="18" charset="0"/>
              </a:rPr>
              <a:t>Review Feedback Analysis: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1400" b="1" u="sng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Pre-Purchase communication like guide on how to use the product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Improve quality of the product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Value of the price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Shipping aspects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0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EB2F4-1B34-B191-B84A-1A85D0307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DDC1-BB1C-5F92-D554-2782A4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38" y="198150"/>
            <a:ext cx="7326943" cy="1110343"/>
          </a:xfrm>
        </p:spPr>
        <p:txBody>
          <a:bodyPr anchor="ctr"/>
          <a:lstStyle/>
          <a:p>
            <a:pPr algn="l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Demographic Analysis using SQL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68632-4349-CAE8-50A1-4E8673D2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8713" y="995014"/>
            <a:ext cx="10093144" cy="1793986"/>
          </a:xfrm>
        </p:spPr>
        <p:txBody>
          <a:bodyPr>
            <a:noAutofit/>
          </a:bodyPr>
          <a:lstStyle/>
          <a:p>
            <a:pPr marL="285750" lvl="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Shopeasy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54% of female and 46% of male customers. </a:t>
            </a:r>
          </a:p>
          <a:p>
            <a:pPr marL="285750" lvl="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of the customers belongs to 25-44 age group. </a:t>
            </a:r>
          </a:p>
          <a:p>
            <a:pPr marL="285750" lvl="0" indent="-285750" algn="l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Also, customers from Spain are more and there is a lot of improvement needed in marketing and focus more on France, Sweden, Switzerland.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EA58E-D163-9953-6961-F973EFDCAF57}"/>
              </a:ext>
            </a:extLst>
          </p:cNvPr>
          <p:cNvSpPr txBox="1"/>
          <p:nvPr/>
        </p:nvSpPr>
        <p:spPr>
          <a:xfrm>
            <a:off x="1780933" y="2771543"/>
            <a:ext cx="177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Gender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BF75A-2454-9524-B056-7A2B683D6522}"/>
              </a:ext>
            </a:extLst>
          </p:cNvPr>
          <p:cNvSpPr txBox="1"/>
          <p:nvPr/>
        </p:nvSpPr>
        <p:spPr>
          <a:xfrm>
            <a:off x="7859581" y="277154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A22B19-BB3D-6B31-EAB4-59E9E371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96" y="3429000"/>
            <a:ext cx="200025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EB72E6-F1AA-D518-5EC7-6D65E1634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940" y="3429000"/>
            <a:ext cx="1896901" cy="2013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F67AA3-BC93-AE5A-C09F-3CB536626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734" y="3429000"/>
            <a:ext cx="2525294" cy="3011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E0FAF-49BB-2334-8A58-0ADC06EA5646}"/>
              </a:ext>
            </a:extLst>
          </p:cNvPr>
          <p:cNvSpPr txBox="1"/>
          <p:nvPr/>
        </p:nvSpPr>
        <p:spPr>
          <a:xfrm>
            <a:off x="4718940" y="2789000"/>
            <a:ext cx="177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21209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AAC1B-DFBD-8CAC-6419-E9F5EFD2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7A178-9523-6608-880B-11B81BD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3" y="0"/>
            <a:ext cx="7326943" cy="1371600"/>
          </a:xfrm>
        </p:spPr>
        <p:txBody>
          <a:bodyPr anchor="ctr"/>
          <a:lstStyle/>
          <a:p>
            <a:pPr algn="l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 Effectiveness (SQL)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91D3D-3E20-C5D4-B0A2-BF15E87F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9604" y="489857"/>
            <a:ext cx="10093144" cy="1793986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Though 46.88% of customers retained year on year, only 33.33% of retained customers purchased rather than first time purchases made by the new customers.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Below shown are the best performing products among the regions. Boxing Gloves is the one which is the most performing product in three of the regions.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6E785-AFC0-7D5B-2C7F-C264B7C32EAD}"/>
              </a:ext>
            </a:extLst>
          </p:cNvPr>
          <p:cNvSpPr txBox="1"/>
          <p:nvPr/>
        </p:nvSpPr>
        <p:spPr>
          <a:xfrm>
            <a:off x="1670796" y="2589034"/>
            <a:ext cx="36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Customers retention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7CC017-B8C5-0C4D-84FA-64D5A0332F8B}"/>
              </a:ext>
            </a:extLst>
          </p:cNvPr>
          <p:cNvSpPr txBox="1"/>
          <p:nvPr/>
        </p:nvSpPr>
        <p:spPr>
          <a:xfrm>
            <a:off x="6988628" y="2265868"/>
            <a:ext cx="3951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Best performing Products</a:t>
            </a:r>
          </a:p>
          <a:p>
            <a:pPr algn="ctr"/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 region-wise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EC3D-558F-D4D1-3A73-257CF507A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85" y="3135195"/>
            <a:ext cx="4999960" cy="12016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9E752-B25C-4DE8-C5A4-C2BF44A5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715" y="3135195"/>
            <a:ext cx="1997512" cy="3610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350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63C68-C7AE-F71C-0ABF-905B3009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09C9-23AB-81DA-B1BE-A8AA2509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438" y="198150"/>
            <a:ext cx="7326943" cy="1110343"/>
          </a:xfrm>
        </p:spPr>
        <p:txBody>
          <a:bodyPr anchor="ctr"/>
          <a:lstStyle/>
          <a:p>
            <a:pPr algn="l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Recommendations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56CA0-4124-0475-14D9-30DF60D98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1370" y="947056"/>
            <a:ext cx="10093144" cy="5290458"/>
          </a:xfrm>
        </p:spPr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Making the check-out process as easy as possible by having transparency about the shipping details, return policy and any additional cost if any.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the Home page and Product Page to have successful conversion.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the product reviews to build trust and encourage customers to leave the reviews. 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would be great to have the clear instructions on usage of the product and improve quality for the highly priced product.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specific about the return or warranty policies for the mid or low rated products.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Frequent emails about the offers and deals, wishing on their birthdays in terms of communication.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Personalize and show the products based on the based on the customer visited records.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high value products by combining with the other products in the check-out page with some offers can turn into more sales.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 rewards and discounted prices as well as target promos and deals on some occasion and specific period.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Loyalty Program to add some points can encourage both regular and first time buyers.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 24/7 Customer support through chats or emails to have good customer experience.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US" sz="1400" b="0" i="0" dirty="0">
              <a:solidFill>
                <a:srgbClr val="222222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50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A00FE-AFD7-F1ED-ECB1-916DCD6A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C82-B296-34F7-384C-E5FD3BEC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2128" y="2593008"/>
            <a:ext cx="3167743" cy="1110343"/>
          </a:xfrm>
        </p:spPr>
        <p:txBody>
          <a:bodyPr anchor="ctr">
            <a:norm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THANK YOU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998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BEB7-12DF-7F99-9CE7-B449AC27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AGENDA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A8729-52A9-4033-F86A-C46E553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58845"/>
            <a:ext cx="10018713" cy="3505201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Understanding the problem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Objective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 and Datasets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Customer Journey and Engagement Analysis (SQL)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Customer Review Analysis (SQL &amp; Python)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Marketing Effectiveness (SQL)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Business Recommendations </a:t>
            </a:r>
            <a:endParaRPr lang="en-US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5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0CB2-5FF7-C39E-BC1F-7B596A0B8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D9ED-1E4D-7C32-1871-3017E44D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 STATEMENT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ShopEasy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 online retail business, is experiencing a decline in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engagement and conversion rates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despite investing heavily in marketing campaigns. The company has observed: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1C04-BE25-707B-3CED-2000A1DB5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58845"/>
            <a:ext cx="10018713" cy="3505201"/>
          </a:xfrm>
        </p:spPr>
        <p:txBody>
          <a:bodyPr>
            <a:normAutofit fontScale="92500" lnSpcReduction="10000"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Reduced Customer Interactions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Fewer customers are engaging with the website and marketing content.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Decreased Conversion Rates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 decline in the percentage of site visitors making purchases.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High Marketing Expenses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Increased spending on digital marketing but without a proportional increase in revenue.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Feedback Gaps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Poorly understood customer preferences due to lack of structured feedback analysis.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address these challenges,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ShopEasy's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Marketing and Customer Experience teams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have reached out for a data-driven solution that analyzes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behavior, reviews, and journey patterns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 and Python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49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2F3-920F-603E-E568-AD017BDD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6B65-230C-8AB3-4508-AAF38B69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OBJECTIVE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ShopEasy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struggling with low customer engagement, poor conversion rates, and ineffective marketing strategies.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business needs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data-driven approach using SQL and Python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analyze: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8334-D9DB-07CE-3EE7-6961ED14E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journey behavior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Identify bottlenecks in the purchase process.</a:t>
            </a:r>
          </a:p>
          <a:p>
            <a:pPr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reviews &amp; feedback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Understand sentiment and satisfaction trends.</a:t>
            </a:r>
          </a:p>
          <a:p>
            <a:pPr fontAlgn="base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Marketing effectiveness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Measure the impact of engagement on conversion.</a:t>
            </a:r>
          </a:p>
          <a:p>
            <a:pPr fontAlgn="base"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 &amp; demographic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Identify high-performing products and customer segments.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objective is to provide insights that will help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ShopEasy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improve engagement, optimize marketing spend, and boost overall conversions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0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888AAB-B6E1-38BA-D731-264E468D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20" y="991157"/>
            <a:ext cx="6882580" cy="5531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840F7B-755B-BBBB-9CEB-DD715BE197DB}"/>
              </a:ext>
            </a:extLst>
          </p:cNvPr>
          <p:cNvSpPr txBox="1">
            <a:spLocks/>
          </p:cNvSpPr>
          <p:nvPr/>
        </p:nvSpPr>
        <p:spPr>
          <a:xfrm>
            <a:off x="1376156" y="114857"/>
            <a:ext cx="10018713" cy="17525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DATASETS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111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BE71-AE21-AD7C-1D65-4165ABCF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8F70-BC60-44E0-3EF3-BC2EA57D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4" y="0"/>
            <a:ext cx="5426158" cy="1371600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Journey &amp; Engagement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Analysis (SQL)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311F1-AC17-FB14-AD09-2BB7D0B41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3243" y="1484671"/>
            <a:ext cx="4359357" cy="464082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Customers are dropping off during the check-out stage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Though customers spending time </a:t>
            </a:r>
            <a:r>
              <a:rPr lang="en-IN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visiting Home/ Product Pages, might face difficulty in converting sales</a:t>
            </a:r>
            <a:endParaRPr lang="en-IN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b="1" i="0" u="sng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sz="14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Suggestions: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Simplify the checkout process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Convenient payment options</a:t>
            </a:r>
            <a:endParaRPr lang="en-IN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IN" sz="1400" dirty="0">
                <a:latin typeface="Aptos" panose="020B0004020202020204" pitchFamily="34" charset="0"/>
                <a:cs typeface="Times New Roman" panose="02020603050405020304" pitchFamily="18" charset="0"/>
              </a:rPr>
              <a:t>Transparency about the delivery details and price details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Offer some deals/ include loyalty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A77B4-736B-6E6B-E87E-7A9BC9A6E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680" y="338191"/>
            <a:ext cx="6384321" cy="3767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56FDD5-CAB3-C9B2-E7A0-8B9049E7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37" y="4695409"/>
            <a:ext cx="2080440" cy="1082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982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AB13-A6A8-5BF8-3F5E-A184E262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163B-2761-34F8-FC15-219BB5B1D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4" y="0"/>
            <a:ext cx="5426158" cy="957943"/>
          </a:xfrm>
        </p:spPr>
        <p:txBody>
          <a:bodyPr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Engagement Analysis (SQL)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22A2-BBCC-9371-09EB-E0A6A76E7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8714" y="80414"/>
            <a:ext cx="10651300" cy="307644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Through running campaigns, </a:t>
            </a:r>
            <a:r>
              <a:rPr lang="en-IN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evident that </a:t>
            </a:r>
            <a:r>
              <a:rPr lang="en-IN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Kayak</a:t>
            </a: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most Liked and highly viewed </a:t>
            </a:r>
            <a:endParaRPr lang="en-IN" sz="14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People are very much engaged in watching Videos and Blogs rather Social media or Newsletter</a:t>
            </a:r>
          </a:p>
          <a:p>
            <a:pPr algn="l"/>
            <a:endParaRPr lang="en-US" sz="1400" b="1" i="0" u="sng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2681B0-60A8-7861-B25A-B4D6AB98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961" y="1842690"/>
            <a:ext cx="3063505" cy="139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FC75B-657E-2D88-9369-5EE9F303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534" y="1840290"/>
            <a:ext cx="2560542" cy="4801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09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F3CE-623E-75BB-3959-50F60D17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7FC8-7FEC-C54C-743A-717F3C6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3" y="0"/>
            <a:ext cx="7326943" cy="1371600"/>
          </a:xfrm>
        </p:spPr>
        <p:txBody>
          <a:bodyPr anchor="ctr"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Reviews Analysis (SQL &amp; Python)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DEECE-7923-3B82-22B4-B8C217A3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50" y="1284513"/>
            <a:ext cx="9628651" cy="46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DB1A-A69A-4982-013D-DB3BB343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13" y="0"/>
            <a:ext cx="7326943" cy="1371600"/>
          </a:xfrm>
        </p:spPr>
        <p:txBody>
          <a:bodyPr anchor="ctr"/>
          <a:lstStyle/>
          <a:p>
            <a:pPr algn="l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Customer Reviews Analysis (SQL &amp; Python)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0C897-C26F-02F6-A06D-209FB57BF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9604" y="489857"/>
            <a:ext cx="10093144" cy="1793986"/>
          </a:xfrm>
        </p:spPr>
        <p:txBody>
          <a:bodyPr>
            <a:noAutofit/>
          </a:bodyPr>
          <a:lstStyle/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Products with less priced are most liked by the customers and they are also appreciated the quick delivery of the product. 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customers are quite disappointed with the products </a:t>
            </a:r>
            <a:r>
              <a:rPr lang="en-IN" sz="14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Basket Ball, Dumbbell, Fitness Tracker and Tennis Racket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Few customers felt price of the product could be cheaper</a:t>
            </a:r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96F398-F9E8-0669-DDD0-69BF32814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53" y="3196086"/>
            <a:ext cx="3048264" cy="29491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0D2294-94C2-7A1C-1294-92136C2D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136" y="3196086"/>
            <a:ext cx="3048264" cy="8839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67D458-BBF9-A7B6-7CEE-42B871152176}"/>
              </a:ext>
            </a:extLst>
          </p:cNvPr>
          <p:cNvSpPr txBox="1"/>
          <p:nvPr/>
        </p:nvSpPr>
        <p:spPr>
          <a:xfrm>
            <a:off x="2598799" y="2173756"/>
            <a:ext cx="15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Top rated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08BF234-1CE1-99A3-C80A-2ACED6A36633}"/>
              </a:ext>
            </a:extLst>
          </p:cNvPr>
          <p:cNvSpPr/>
          <p:nvPr/>
        </p:nvSpPr>
        <p:spPr>
          <a:xfrm rot="5400000">
            <a:off x="3071309" y="2810488"/>
            <a:ext cx="370896" cy="286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0E39CD-B21B-6266-DF27-CA16BA25D9DE}"/>
              </a:ext>
            </a:extLst>
          </p:cNvPr>
          <p:cNvSpPr txBox="1"/>
          <p:nvPr/>
        </p:nvSpPr>
        <p:spPr>
          <a:xfrm>
            <a:off x="6707413" y="2173756"/>
            <a:ext cx="1939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Bottom rated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926B61-466E-2A09-F31A-F46C9C54B842}"/>
              </a:ext>
            </a:extLst>
          </p:cNvPr>
          <p:cNvSpPr/>
          <p:nvPr/>
        </p:nvSpPr>
        <p:spPr>
          <a:xfrm rot="5400000">
            <a:off x="7536265" y="2810488"/>
            <a:ext cx="370896" cy="286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6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152</TotalTime>
  <Words>803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Corbel</vt:lpstr>
      <vt:lpstr>Symbol</vt:lpstr>
      <vt:lpstr>Wingdings</vt:lpstr>
      <vt:lpstr>Parallax</vt:lpstr>
      <vt:lpstr>Customer Behavior Analysis</vt:lpstr>
      <vt:lpstr>AGENDA</vt:lpstr>
      <vt:lpstr>PROBLEM STATEMENT  ShopEasy, an online retail business, is experiencing a decline in customer engagement and conversion rates, despite investing heavily in marketing campaigns. The company has observed:</vt:lpstr>
      <vt:lpstr>OBJECTIVE  ShopEasy is struggling with low customer engagement, poor conversion rates, and ineffective marketing strategies. The business needs a data-driven approach using SQL and Python to analyze:</vt:lpstr>
      <vt:lpstr>PowerPoint Presentation</vt:lpstr>
      <vt:lpstr>Customer Journey &amp; Engagement  Analysis (SQL)</vt:lpstr>
      <vt:lpstr>Engagement Analysis (SQL)</vt:lpstr>
      <vt:lpstr>Customer Reviews Analysis (SQL &amp; Python)</vt:lpstr>
      <vt:lpstr>Customer Reviews Analysis (SQL &amp; Python)</vt:lpstr>
      <vt:lpstr>Review Trends vs Product Performance</vt:lpstr>
      <vt:lpstr>Basic Sentiment Analysis (SQL and Python)</vt:lpstr>
      <vt:lpstr>Correlate Review Trends and Product Performance</vt:lpstr>
      <vt:lpstr>Demographic Analysis using SQL</vt:lpstr>
      <vt:lpstr>Marketing Effectiveness (SQL)</vt:lpstr>
      <vt:lpstr>Business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Prabhakaran P</dc:creator>
  <cp:lastModifiedBy>Prabhakaran P</cp:lastModifiedBy>
  <cp:revision>6</cp:revision>
  <dcterms:created xsi:type="dcterms:W3CDTF">2025-02-25T14:49:08Z</dcterms:created>
  <dcterms:modified xsi:type="dcterms:W3CDTF">2025-02-26T12:04:43Z</dcterms:modified>
</cp:coreProperties>
</file>