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95" d="100"/>
          <a:sy n="95" d="100"/>
        </p:scale>
        <p:origin x="0" y="0"/>
      </p:cViewPr>
      <p:guideLst>
        <p:guide orient="horz" pos="2872"/>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Zone A</c:v>
          </c:tx>
          <c:spPr>
            <a:solidFill>
              <a:srgbClr val="4F81BD"/>
            </a:solidFill>
            <a:ln>
              <a:noFill/>
            </a:ln>
          </c:spPr>
          <c:invertIfNegative val="0"/>
          <c:dLbls>
            <c:showLegendKey val="0"/>
            <c:showVal val="0"/>
            <c:showCatName val="0"/>
            <c:showSerName val="0"/>
            <c:showPercent val="0"/>
            <c:showBubbleSize val="0"/>
            <c:showLeaderLines val="1"/>
          </c:dLbls>
          <c:cat>
            <c:strLit>
              <c:ptCount val="3"/>
              <c:pt idx="0">
                <c:v>Contract</c:v>
              </c:pt>
              <c:pt idx="1">
                <c:v>Full-Time</c:v>
              </c:pt>
              <c:pt idx="2">
                <c:v>Part-Time</c:v>
              </c:pt>
            </c:strLit>
          </c:cat>
          <c:val>
            <c:numRef>
              <c:f/>
              <c:numCache>
                <c:formatCode>General</c:formatCode>
                <c:ptCount val="3"/>
                <c:pt idx="0">
                  <c:v>1015.0</c:v>
                </c:pt>
                <c:pt idx="1">
                  <c:v>1116.0</c:v>
                </c:pt>
                <c:pt idx="2">
                  <c:v>1051.0</c:v>
                </c:pt>
              </c:numCache>
            </c:numRef>
          </c:val>
        </c:ser>
        <c:ser>
          <c:idx val="1"/>
          <c:order val="1"/>
          <c:tx>
            <c:v>Zone B</c:v>
          </c:tx>
          <c:spPr>
            <a:solidFill>
              <a:srgbClr val="C0504D"/>
            </a:solidFill>
            <a:ln>
              <a:noFill/>
            </a:ln>
          </c:spPr>
          <c:invertIfNegative val="0"/>
          <c:dLbls>
            <c:showLegendKey val="0"/>
            <c:showVal val="0"/>
            <c:showCatName val="0"/>
            <c:showSerName val="0"/>
            <c:showPercent val="0"/>
            <c:showBubbleSize val="0"/>
            <c:showLeaderLines val="1"/>
          </c:dLbls>
          <c:cat>
            <c:strLit>
              <c:ptCount val="3"/>
              <c:pt idx="0">
                <c:v>Contract</c:v>
              </c:pt>
              <c:pt idx="1">
                <c:v>Full-Time</c:v>
              </c:pt>
              <c:pt idx="2">
                <c:v>Part-Time</c:v>
              </c:pt>
            </c:strLit>
          </c:cat>
          <c:val>
            <c:numRef>
              <c:f/>
              <c:numCache>
                <c:formatCode>General</c:formatCode>
                <c:ptCount val="3"/>
                <c:pt idx="0">
                  <c:v>1016.0</c:v>
                </c:pt>
                <c:pt idx="1">
                  <c:v>956.0</c:v>
                </c:pt>
                <c:pt idx="2">
                  <c:v>938.0</c:v>
                </c:pt>
              </c:numCache>
            </c:numRef>
          </c:val>
        </c:ser>
        <c:ser>
          <c:idx val="2"/>
          <c:order val="2"/>
          <c:tx>
            <c:v>Zone C</c:v>
          </c:tx>
          <c:spPr>
            <a:solidFill>
              <a:srgbClr val="9BBB59"/>
            </a:solidFill>
            <a:ln>
              <a:noFill/>
            </a:ln>
          </c:spPr>
          <c:invertIfNegative val="0"/>
          <c:dLbls>
            <c:showLegendKey val="0"/>
            <c:showVal val="0"/>
            <c:showCatName val="0"/>
            <c:showSerName val="0"/>
            <c:showPercent val="0"/>
            <c:showBubbleSize val="0"/>
            <c:showLeaderLines val="1"/>
          </c:dLbls>
          <c:cat>
            <c:strLit>
              <c:ptCount val="3"/>
              <c:pt idx="0">
                <c:v>Contract</c:v>
              </c:pt>
              <c:pt idx="1">
                <c:v>Full-Time</c:v>
              </c:pt>
              <c:pt idx="2">
                <c:v>Part-Time</c:v>
              </c:pt>
            </c:strLit>
          </c:cat>
          <c:val>
            <c:numRef>
              <c:f/>
              <c:numCache>
                <c:formatCode>General</c:formatCode>
                <c:ptCount val="3"/>
                <c:pt idx="0">
                  <c:v>986.0</c:v>
                </c:pt>
                <c:pt idx="1">
                  <c:v>986.0</c:v>
                </c:pt>
                <c:pt idx="2">
                  <c:v>843.0</c:v>
                </c:pt>
              </c:numCache>
            </c:numRef>
          </c:val>
        </c:ser>
        <c:overlap val="-28"/>
        <c:gapWidth val="246"/>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E6E6E6"/>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11/6/2024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0755917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0867856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7514000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32952626"/>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2054612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1196098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9154120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008241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5823883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1648372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3441442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8669431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25656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42191895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1479919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8210301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8186995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6610961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7167463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2427982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9236127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1480666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4433979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6568519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4830217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1158295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11/6/2024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2444629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effectLst>
                  <a:outerShdw sx="100000" sy="100000" blurRad="38100" dir="2700000" dist="19050" algn="tl">
                    <a:srgbClr val="000000">
                      <a:alpha val="40000"/>
                    </a:srgbClr>
                  </a:outerShdw>
                </a:effectLst>
                <a:latin typeface="Calibri" pitchFamily="0" charset="0"/>
                <a:ea typeface="宋体" pitchFamily="0" charset="0"/>
                <a:cs typeface="Calibri" pitchFamily="0" charset="0"/>
              </a:rPr>
              <a:t>STUDENT </a:t>
            </a:r>
            <a:r>
              <a:rPr lang="en-US" altLang="zh-CN" sz="2400" b="0" i="0" u="none" strike="noStrike" kern="1200" cap="none" spc="0" baseline="0">
                <a:solidFill>
                  <a:schemeClr val="tx1"/>
                </a:solidFill>
                <a:effectLst>
                  <a:outerShdw sx="100000" sy="100000" blurRad="38100" dir="2700000" dist="19050" algn="tl">
                    <a:srgbClr val="000000">
                      <a:alpha val="40000"/>
                    </a:srgbClr>
                  </a:outerShdw>
                </a:effectLst>
                <a:latin typeface="Calibri" pitchFamily="0" charset="0"/>
                <a:ea typeface="宋体" pitchFamily="0" charset="0"/>
                <a:cs typeface="Calibri" pitchFamily="0" charset="0"/>
              </a:rPr>
              <a:t>NAME:</a:t>
            </a:r>
            <a:r>
              <a:rPr lang="en-US" altLang="zh-CN" sz="2400" b="0" i="0" u="none" strike="noStrike" kern="1200" cap="none" spc="0" baseline="0">
                <a:solidFill>
                  <a:schemeClr val="tx1"/>
                </a:solidFill>
                <a:effectLst>
                  <a:outerShdw sx="100000" sy="100000" blurRad="38100" dir="2700000" dist="19050" algn="tl">
                    <a:srgbClr val="000000">
                      <a:alpha val="40000"/>
                    </a:srgbClr>
                  </a:outerShdw>
                </a:effectLst>
                <a:latin typeface="Calibri" pitchFamily="0" charset="0"/>
                <a:ea typeface="宋体" pitchFamily="0" charset="0"/>
                <a:cs typeface="Calibri" pitchFamily="0" charset="0"/>
              </a:rPr>
              <a:t>PRIYADHARSHINI. K</a:t>
            </a:r>
            <a:endParaRPr lang="en-US" altLang="zh-CN" sz="2400" b="0" i="0" u="none" strike="noStrike" kern="1200" cap="none" spc="0" baseline="0">
              <a:solidFill>
                <a:schemeClr val="tx1"/>
              </a:solidFill>
              <a:effectLst>
                <a:outerShdw sx="100000" sy="100000" blurRad="38100" dir="2700000" dist="19050" algn="tl">
                  <a:srgbClr val="000000">
                    <a:alpha val="40000"/>
                  </a:srgbClr>
                </a:outerShdw>
              </a:effectLst>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effectLst>
                  <a:outerShdw sx="100000" sy="100000" blurRad="38100" dir="2700000" dist="19050" algn="tl">
                    <a:srgbClr val="000000">
                      <a:alpha val="40000"/>
                    </a:srgbClr>
                  </a:outerShdw>
                </a:effectLst>
                <a:latin typeface="Calibri" pitchFamily="0" charset="0"/>
                <a:ea typeface="宋体" pitchFamily="0" charset="0"/>
                <a:cs typeface="Calibri" pitchFamily="0" charset="0"/>
              </a:rPr>
              <a:t>REGISTER NO: 312203</a:t>
            </a:r>
            <a:r>
              <a:rPr lang="en-US" altLang="zh-CN" sz="2400" b="0" i="0" u="none" strike="noStrike" kern="1200" cap="none" spc="0" baseline="0">
                <a:solidFill>
                  <a:schemeClr val="tx1"/>
                </a:solidFill>
                <a:effectLst>
                  <a:outerShdw sx="100000" sy="100000" blurRad="38100" dir="2700000" dist="19050" algn="tl">
                    <a:srgbClr val="000000">
                      <a:alpha val="40000"/>
                    </a:srgbClr>
                  </a:outerShdw>
                </a:effectLst>
                <a:latin typeface="Calibri" pitchFamily="0" charset="0"/>
                <a:ea typeface="宋体" pitchFamily="0" charset="0"/>
                <a:cs typeface="Calibri" pitchFamily="0" charset="0"/>
              </a:rPr>
              <a:t>664</a:t>
            </a:r>
            <a:endParaRPr lang="en-US" altLang="zh-CN" sz="2400" b="0" i="0" u="none" strike="noStrike" kern="1200" cap="none" spc="0" baseline="0">
              <a:solidFill>
                <a:schemeClr val="tx1"/>
              </a:solidFill>
              <a:effectLst>
                <a:outerShdw sx="100000" sy="100000" blurRad="38100" dir="2700000" dist="19050" algn="tl">
                  <a:srgbClr val="000000">
                    <a:alpha val="40000"/>
                  </a:srgbClr>
                </a:outerShdw>
              </a:effectLst>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effectLst>
                  <a:outerShdw sx="100000" sy="100000" blurRad="38100" dir="2700000" dist="19050" algn="tl">
                    <a:srgbClr val="000000">
                      <a:alpha val="40000"/>
                    </a:srgbClr>
                  </a:outerShdw>
                </a:effectLst>
                <a:latin typeface="Calibri" pitchFamily="0" charset="0"/>
                <a:ea typeface="宋体" pitchFamily="0" charset="0"/>
                <a:cs typeface="Calibri" pitchFamily="0" charset="0"/>
              </a:rPr>
              <a:t>DEPARTMENT: III </a:t>
            </a:r>
            <a:r>
              <a:rPr lang="en-US" altLang="zh-CN" sz="2400" b="0" i="0" u="none" strike="noStrike" kern="1200" cap="none" spc="0" baseline="0">
                <a:solidFill>
                  <a:schemeClr val="tx1"/>
                </a:solidFill>
                <a:effectLst>
                  <a:outerShdw sx="100000" sy="100000" blurRad="38100" dir="2700000" dist="19050" algn="tl">
                    <a:srgbClr val="000000">
                      <a:alpha val="40000"/>
                    </a:srgbClr>
                  </a:outerShdw>
                </a:effectLst>
                <a:latin typeface="Calibri" pitchFamily="0" charset="0"/>
                <a:ea typeface="宋体" pitchFamily="0" charset="0"/>
                <a:cs typeface="Calibri" pitchFamily="0" charset="0"/>
              </a:rPr>
              <a:t>B.COM GENERAL SEC 2</a:t>
            </a:r>
            <a:endParaRPr lang="en-US" altLang="zh-CN" sz="2400" b="0" i="0" u="none" strike="noStrike" kern="1200" cap="none" spc="0" baseline="0">
              <a:solidFill>
                <a:schemeClr val="tx1"/>
              </a:solidFill>
              <a:effectLst>
                <a:outerShdw sx="100000" sy="100000" blurRad="38100" dir="2700000" dist="19050" algn="tl">
                  <a:srgbClr val="000000">
                    <a:alpha val="40000"/>
                  </a:srgbClr>
                </a:outerShdw>
              </a:effectLst>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effectLst>
                  <a:outerShdw sx="100000" sy="100000" blurRad="38100" dir="2700000" dist="19050" algn="tl">
                    <a:srgbClr val="000000">
                      <a:alpha val="40000"/>
                    </a:srgbClr>
                  </a:outerShdw>
                </a:effectLst>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effectLst>
                  <a:outerShdw sx="100000" sy="100000" blurRad="38100" dir="2700000" dist="19050" algn="tl">
                    <a:srgbClr val="000000">
                      <a:alpha val="40000"/>
                    </a:srgbClr>
                  </a:outerShdw>
                </a:effectLst>
                <a:latin typeface="Calibri" pitchFamily="0" charset="0"/>
                <a:ea typeface="宋体" pitchFamily="0" charset="0"/>
                <a:cs typeface="Calibri" pitchFamily="0" charset="0"/>
              </a:rPr>
              <a:t> : HINDUSTAN COLLEGE OF ARTS AND SCIECE </a:t>
            </a:r>
            <a:endParaRPr lang="en-US" altLang="zh-CN" sz="2400" b="0" i="0" u="none" strike="noStrike" kern="1200" cap="none" spc="0" baseline="0">
              <a:solidFill>
                <a:schemeClr val="tx1"/>
              </a:solidFill>
              <a:effectLst>
                <a:outerShdw sx="100000" sy="100000" blurRad="38100" dir="2700000" dist="19050" algn="tl">
                  <a:srgbClr val="000000">
                    <a:alpha val="40000"/>
                  </a:srgbClr>
                </a:outerShdw>
              </a:effectLst>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effectLst>
                  <a:outerShdw sx="100000" sy="100000" blurRad="38100" dir="2700000" dist="19050" algn="tl">
                    <a:srgbClr val="000000">
                      <a:alpha val="40000"/>
                    </a:srgbClr>
                  </a:outerShdw>
                </a:effectLst>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effectLst>
                <a:outerShdw sx="100000" sy="100000" blurRad="38100" dir="2700000" dist="19050" algn="tl">
                  <a:srgbClr val="000000">
                    <a:alpha val="40000"/>
                  </a:srgbClr>
                </a:outerShdw>
              </a:effectLst>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4815649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0"/>
                </a:lnTo>
                <a:lnTo>
                  <a:pt x="21600" y="0"/>
                </a:lnTo>
                <a:lnTo>
                  <a:pt x="21600" y="0"/>
                </a:lnTo>
                <a:close/>
              </a:path>
            </a:pathLst>
          </a:custGeom>
          <a:solidFill>
            <a:srgbClr val="2D936B"/>
          </a:solidFill>
          <a:ln cmpd="sng" cap="flat">
            <a:noFill/>
            <a:prstDash val="solid"/>
            <a:miter/>
          </a:ln>
        </p:spPr>
      </p:sp>
      <p:pic>
        <p:nvPicPr>
          <p:cNvPr id="16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2"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0"/>
                </a:lnTo>
                <a:lnTo>
                  <a:pt x="21600" y="0"/>
                </a:lnTo>
                <a:lnTo>
                  <a:pt x="21600" y="0"/>
                </a:lnTo>
                <a:close/>
              </a:path>
            </a:pathLst>
          </a:custGeom>
          <a:solidFill>
            <a:srgbClr val="42AF51"/>
          </a:solidFill>
          <a:ln cmpd="sng" cap="flat">
            <a:noFill/>
            <a:prstDash val="solid"/>
            <a:miter/>
          </a:ln>
        </p:spPr>
      </p:sp>
      <p:sp>
        <p:nvSpPr>
          <p:cNvPr id="173" name="矩形"/>
          <p:cNvSpPr>
            <a:spLocks/>
          </p:cNvSpPr>
          <p:nvPr/>
        </p:nvSpPr>
        <p:spPr>
          <a:xfrm rot="0">
            <a:off x="3048000" y="1981200"/>
            <a:ext cx="6096000" cy="460375"/>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0" charset="0"/>
              <a:buChar char="ü"/>
            </a:pP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Making a repesentation of something.</a:t>
            </a:r>
            <a:endParaRPr lang="zh-CN" altLang="en-US" sz="2400" b="0" i="0" u="none" strike="noStrike" kern="1200" cap="none" spc="0" baseline="0">
              <a:solidFill>
                <a:schemeClr val="tx1"/>
              </a:solidFill>
              <a:latin typeface="Calibri" pitchFamily="0" charset="0"/>
              <a:ea typeface="宋体" pitchFamily="0" charset="0"/>
              <a:cs typeface="Calibri" pitchFamily="0" charset="0"/>
              <a:sym typeface="宋体" pitchFamily="0" charset="0"/>
            </a:endParaRPr>
          </a:p>
        </p:txBody>
      </p:sp>
      <p:sp>
        <p:nvSpPr>
          <p:cNvPr id="174" name="矩形"/>
          <p:cNvSpPr>
            <a:spLocks/>
          </p:cNvSpPr>
          <p:nvPr/>
        </p:nvSpPr>
        <p:spPr>
          <a:xfrm rot="0">
            <a:off x="1752599" y="1223645"/>
            <a:ext cx="6096000" cy="5835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Calibri" pitchFamily="0" charset="0"/>
                <a:ea typeface="宋体" pitchFamily="0" charset="0"/>
                <a:cs typeface="Calibri" pitchFamily="0" charset="0"/>
                <a:sym typeface="宋体" pitchFamily="0" charset="0"/>
              </a:rPr>
              <a:t>Modeling involves </a:t>
            </a:r>
            <a:endParaRPr lang="zh-CN" altLang="en-US" sz="3200" b="1" i="0" u="none" strike="noStrike" kern="1200" cap="none" spc="0" baseline="0">
              <a:solidFill>
                <a:schemeClr val="tx1"/>
              </a:solidFill>
              <a:latin typeface="Calibri" pitchFamily="0" charset="0"/>
              <a:ea typeface="宋体" pitchFamily="0" charset="0"/>
              <a:cs typeface="Calibri" pitchFamily="0" charset="0"/>
              <a:sym typeface="宋体" pitchFamily="0" charset="0"/>
            </a:endParaRPr>
          </a:p>
        </p:txBody>
      </p:sp>
      <p:sp>
        <p:nvSpPr>
          <p:cNvPr id="175" name="矩形"/>
          <p:cNvSpPr>
            <a:spLocks/>
          </p:cNvSpPr>
          <p:nvPr/>
        </p:nvSpPr>
        <p:spPr>
          <a:xfrm rot="0">
            <a:off x="3048000" y="2819400"/>
            <a:ext cx="6096000" cy="829944"/>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0" charset="0"/>
              <a:buChar char="ü"/>
            </a:pP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Creating a tiny,functioning volcano is an example of modaling.</a:t>
            </a:r>
            <a:endParaRPr lang="zh-CN" altLang="en-US" sz="2400" b="0" i="0" u="none" strike="noStrike" kern="1200" cap="none" spc="0" baseline="0">
              <a:solidFill>
                <a:schemeClr val="tx1"/>
              </a:solidFill>
              <a:latin typeface="Calibri" pitchFamily="0" charset="0"/>
              <a:ea typeface="宋体" pitchFamily="0" charset="0"/>
              <a:cs typeface="Calibri" pitchFamily="0" charset="0"/>
              <a:sym typeface="宋体" pitchFamily="0" charset="0"/>
            </a:endParaRPr>
          </a:p>
        </p:txBody>
      </p:sp>
      <p:sp>
        <p:nvSpPr>
          <p:cNvPr id="176" name="矩形"/>
          <p:cNvSpPr>
            <a:spLocks/>
          </p:cNvSpPr>
          <p:nvPr/>
        </p:nvSpPr>
        <p:spPr>
          <a:xfrm rot="0">
            <a:off x="838200" y="3886200"/>
            <a:ext cx="6096000" cy="583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Calibri" pitchFamily="0" charset="0"/>
                <a:ea typeface="宋体" pitchFamily="0" charset="0"/>
                <a:cs typeface="Calibri" pitchFamily="0" charset="0"/>
                <a:sym typeface="宋体" pitchFamily="0" charset="0"/>
              </a:rPr>
              <a:t>Teachers use modeling </a:t>
            </a:r>
            <a:endParaRPr lang="zh-CN" altLang="en-US" sz="3200" b="1" i="0" u="none" strike="noStrike" kern="1200" cap="none" spc="0" baseline="0">
              <a:solidFill>
                <a:schemeClr val="tx1"/>
              </a:solidFill>
              <a:latin typeface="Calibri" pitchFamily="0" charset="0"/>
              <a:ea typeface="宋体" pitchFamily="0" charset="0"/>
              <a:cs typeface="Calibri" pitchFamily="0" charset="0"/>
              <a:sym typeface="宋体" pitchFamily="0" charset="0"/>
            </a:endParaRPr>
          </a:p>
        </p:txBody>
      </p:sp>
      <p:sp>
        <p:nvSpPr>
          <p:cNvPr id="177" name="矩形"/>
          <p:cNvSpPr>
            <a:spLocks/>
          </p:cNvSpPr>
          <p:nvPr/>
        </p:nvSpPr>
        <p:spPr>
          <a:xfrm rot="0">
            <a:off x="2895600" y="4572000"/>
            <a:ext cx="6096000" cy="119888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0" charset="0"/>
              <a:buChar char="ü"/>
            </a:pP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When they have a class election that represent a larger one,like a presidential election.</a:t>
            </a:r>
            <a:endParaRPr lang="zh-CN" altLang="en-US" sz="2400" b="0" i="0" u="none" strike="noStrike" kern="1200" cap="none" spc="0" baseline="0">
              <a:solidFill>
                <a:schemeClr val="tx1"/>
              </a:solidFill>
              <a:latin typeface="Calibri" pitchFamily="0" charset="0"/>
              <a:ea typeface="宋体" pitchFamily="0" charset="0"/>
              <a:cs typeface="Calibri" pitchFamily="0" charset="0"/>
              <a:sym typeface="宋体" pitchFamily="0" charset="0"/>
            </a:endParaRPr>
          </a:p>
        </p:txBody>
      </p:sp>
      <p:sp>
        <p:nvSpPr>
          <p:cNvPr id="178" name="矩形"/>
          <p:cNvSpPr>
            <a:spLocks/>
          </p:cNvSpPr>
          <p:nvPr/>
        </p:nvSpPr>
        <p:spPr>
          <a:xfrm rot="0">
            <a:off x="4745990" y="6434455"/>
            <a:ext cx="4063999" cy="368299"/>
          </a:xfrm>
          <a:prstGeom prst="rect"/>
          <a:noFill/>
          <a:ln w="12700" cmpd="sng" cap="flat">
            <a:noFill/>
            <a:prstDash val="solid"/>
            <a:miter/>
          </a:ln>
        </p:spPr>
      </p:sp>
    </p:spTree>
    <p:extLst>
      <p:ext uri="{BB962C8B-B14F-4D97-AF65-F5344CB8AC3E}">
        <p14:creationId xmlns:p14="http://schemas.microsoft.com/office/powerpoint/2010/main" val="120942128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0"/>
                </a:lnTo>
                <a:lnTo>
                  <a:pt x="21600" y="0"/>
                </a:lnTo>
                <a:lnTo>
                  <a:pt x="21600" y="0"/>
                </a:lnTo>
                <a:close/>
              </a:path>
            </a:pathLst>
          </a:custGeom>
          <a:solidFill>
            <a:srgbClr val="42AF51"/>
          </a:solidFill>
          <a:ln cmpd="sng" cap="flat">
            <a:noFill/>
            <a:prstDash val="solid"/>
            <a:miter/>
          </a:ln>
        </p:spPr>
      </p:sp>
      <p:sp>
        <p:nvSpPr>
          <p:cNvPr id="18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0"/>
                </a:lnTo>
                <a:lnTo>
                  <a:pt x="21600" y="0"/>
                </a:lnTo>
                <a:lnTo>
                  <a:pt x="21600" y="0"/>
                </a:lnTo>
                <a:close/>
              </a:path>
            </a:pathLst>
          </a:custGeom>
          <a:solidFill>
            <a:srgbClr val="2D83C3"/>
          </a:solidFill>
          <a:ln cmpd="sng" cap="flat">
            <a:noFill/>
            <a:prstDash val="solid"/>
            <a:miter/>
          </a:ln>
        </p:spPr>
      </p:sp>
      <p:sp>
        <p:nvSpPr>
          <p:cNvPr id="18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0"/>
                </a:lnTo>
                <a:lnTo>
                  <a:pt x="21600" y="0"/>
                </a:lnTo>
                <a:lnTo>
                  <a:pt x="21600" y="0"/>
                </a:lnTo>
                <a:close/>
              </a:path>
            </a:pathLst>
          </a:custGeom>
          <a:solidFill>
            <a:srgbClr val="2D936B"/>
          </a:solidFill>
          <a:ln cmpd="sng" cap="flat">
            <a:noFill/>
            <a:prstDash val="solid"/>
            <a:miter/>
          </a:ln>
        </p:spPr>
      </p:sp>
      <p:pic>
        <p:nvPicPr>
          <p:cNvPr id="18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3"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4"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85" name="图表"/>
          <p:cNvGraphicFramePr/>
          <p:nvPr/>
        </p:nvGraphicFramePr>
        <p:xfrm>
          <a:off x="3751580" y="2000567"/>
          <a:ext cx="4688840" cy="2856865"/>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03828047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6" name="文本框"/>
          <p:cNvSpPr>
            <a:spLocks noGrp="1"/>
          </p:cNvSpPr>
          <p:nvPr>
            <p:ph type="ctrTitle"/>
          </p:nvPr>
        </p:nvSpPr>
        <p:spPr>
          <a:xfrm rot="0">
            <a:off x="2667253" y="1295145"/>
            <a:ext cx="5800852" cy="387794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0" cap="none" spc="0" baseline="0">
                <a:solidFill>
                  <a:schemeClr val="tx1"/>
                </a:solidFill>
                <a:latin typeface="Trebuchet MS" pitchFamily="0" charset="0"/>
                <a:ea typeface="宋体" pitchFamily="0" charset="0"/>
                <a:cs typeface="Trebuchet MS" pitchFamily="0" charset="0"/>
                <a:sym typeface="宋体" pitchFamily="0" charset="0"/>
              </a:rPr>
              <a:t>SUMMARISE </a:t>
            </a:r>
            <a:br>
              <a:rPr lang="zh-CN" altLang="en-US" sz="2800" b="0" i="0" u="none" strike="noStrike" kern="0" cap="none" spc="0" baseline="0">
                <a:solidFill>
                  <a:schemeClr val="tx1"/>
                </a:solidFill>
                <a:latin typeface="Trebuchet MS" pitchFamily="0" charset="0"/>
                <a:ea typeface="宋体" pitchFamily="0" charset="0"/>
                <a:cs typeface="Trebuchet MS" pitchFamily="0" charset="0"/>
              </a:rPr>
            </a:br>
            <a:r>
              <a:rPr lang="en-US" altLang="zh-CN" sz="2800" b="0" i="0" u="none" strike="noStrike" kern="0" cap="none" spc="0" baseline="0">
                <a:solidFill>
                  <a:schemeClr val="tx1"/>
                </a:solidFill>
                <a:latin typeface="Trebuchet MS" pitchFamily="0" charset="0"/>
                <a:ea typeface="宋体" pitchFamily="0" charset="0"/>
                <a:cs typeface="Trebuchet MS" pitchFamily="0" charset="0"/>
                <a:sym typeface="宋体" pitchFamily="0" charset="0"/>
              </a:rPr>
              <a:t>             * MAKE A RECOMMENDARION </a:t>
            </a:r>
            <a:br>
              <a:rPr lang="zh-CN" altLang="en-US" sz="2800" b="0" i="0" u="none" strike="noStrike" kern="0" cap="none" spc="0" baseline="0">
                <a:solidFill>
                  <a:schemeClr val="tx1"/>
                </a:solidFill>
                <a:latin typeface="Trebuchet MS" pitchFamily="0" charset="0"/>
                <a:ea typeface="宋体" pitchFamily="0" charset="0"/>
                <a:cs typeface="Trebuchet MS" pitchFamily="0" charset="0"/>
              </a:rPr>
            </a:br>
            <a:r>
              <a:rPr lang="en-US" altLang="zh-CN" sz="2800" b="0" i="0" u="none" strike="noStrike" kern="0" cap="none" spc="0" baseline="0">
                <a:solidFill>
                  <a:schemeClr val="tx1"/>
                </a:solidFill>
                <a:latin typeface="Trebuchet MS" pitchFamily="0" charset="0"/>
                <a:ea typeface="宋体" pitchFamily="0" charset="0"/>
                <a:cs typeface="Trebuchet MS" pitchFamily="0" charset="0"/>
                <a:sym typeface="宋体" pitchFamily="0" charset="0"/>
              </a:rPr>
              <a:t>             * RROVIDE FUTURE DIRECTIONS</a:t>
            </a:r>
            <a:br>
              <a:rPr lang="zh-CN" altLang="en-US" sz="2800" b="0" i="0" u="none" strike="noStrike" kern="0" cap="none" spc="0" baseline="0">
                <a:solidFill>
                  <a:schemeClr val="tx1"/>
                </a:solidFill>
                <a:latin typeface="Trebuchet MS" pitchFamily="0" charset="0"/>
                <a:ea typeface="宋体" pitchFamily="0" charset="0"/>
                <a:cs typeface="Trebuchet MS" pitchFamily="0" charset="0"/>
              </a:rPr>
            </a:br>
            <a:r>
              <a:rPr lang="en-US" altLang="zh-CN" sz="2800" b="0" i="0" u="none" strike="noStrike" kern="0" cap="none" spc="0" baseline="0">
                <a:solidFill>
                  <a:schemeClr val="tx1"/>
                </a:solidFill>
                <a:latin typeface="Trebuchet MS" pitchFamily="0" charset="0"/>
                <a:ea typeface="宋体" pitchFamily="0" charset="0"/>
                <a:cs typeface="Trebuchet MS" pitchFamily="0" charset="0"/>
                <a:sym typeface="宋体" pitchFamily="0" charset="0"/>
              </a:rPr>
              <a:t>             * USE VISUAL AIDS </a:t>
            </a:r>
            <a:br>
              <a:rPr lang="zh-CN" altLang="en-US" sz="2800" b="0" i="0" u="none" strike="noStrike" kern="0" cap="none" spc="0" baseline="0">
                <a:solidFill>
                  <a:schemeClr val="tx1"/>
                </a:solidFill>
                <a:latin typeface="Trebuchet MS" pitchFamily="0" charset="0"/>
                <a:ea typeface="宋体" pitchFamily="0" charset="0"/>
                <a:cs typeface="Trebuchet MS" pitchFamily="0" charset="0"/>
              </a:rPr>
            </a:br>
            <a:r>
              <a:rPr lang="en-US" altLang="zh-CN" sz="2800" b="0" i="0" u="none" strike="noStrike" kern="0" cap="none" spc="0" baseline="0">
                <a:solidFill>
                  <a:schemeClr val="tx1"/>
                </a:solidFill>
                <a:latin typeface="Trebuchet MS" pitchFamily="0" charset="0"/>
                <a:ea typeface="宋体" pitchFamily="0" charset="0"/>
                <a:cs typeface="Trebuchet MS" pitchFamily="0" charset="0"/>
                <a:sym typeface="宋体" pitchFamily="0" charset="0"/>
              </a:rPr>
              <a:t>             * AVOID SAMPL STATEMENTS </a:t>
            </a:r>
            <a:br>
              <a:rPr lang="zh-CN" altLang="en-US" sz="2800" b="0" i="0" u="none" strike="noStrike" kern="0" cap="none" spc="0" baseline="0">
                <a:solidFill>
                  <a:schemeClr val="tx1"/>
                </a:solidFill>
                <a:latin typeface="Trebuchet MS" pitchFamily="0" charset="0"/>
                <a:ea typeface="宋体" pitchFamily="0" charset="0"/>
                <a:cs typeface="Trebuchet MS" pitchFamily="0" charset="0"/>
              </a:rPr>
            </a:br>
            <a:r>
              <a:rPr lang="en-US" altLang="zh-CN" sz="2800" b="0" i="0" u="none" strike="noStrike" kern="0" cap="none" spc="0" baseline="0">
                <a:solidFill>
                  <a:schemeClr val="tx1"/>
                </a:solidFill>
                <a:latin typeface="Trebuchet MS" pitchFamily="0" charset="0"/>
                <a:ea typeface="宋体" pitchFamily="0" charset="0"/>
                <a:cs typeface="Trebuchet MS" pitchFamily="0" charset="0"/>
                <a:sym typeface="宋体" pitchFamily="0" charset="0"/>
              </a:rPr>
              <a:t>             * THANK YOU AUDIENCE  </a:t>
            </a:r>
            <a:endParaRPr lang="zh-CN" altLang="en-US" sz="2800" b="0"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7" name="矩形"/>
          <p:cNvSpPr>
            <a:spLocks/>
          </p:cNvSpPr>
          <p:nvPr/>
        </p:nvSpPr>
        <p:spPr>
          <a:xfrm rot="0">
            <a:off x="990600" y="304800"/>
            <a:ext cx="6096000" cy="82994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tx1"/>
                </a:solidFill>
                <a:latin typeface="Times New Roman" pitchFamily="18" charset="0"/>
                <a:ea typeface="宋体" pitchFamily="0" charset="0"/>
                <a:cs typeface="Times New Roman" pitchFamily="18" charset="0"/>
                <a:sym typeface="宋体" pitchFamily="0" charset="0"/>
              </a:rPr>
              <a:t>conclusion</a:t>
            </a:r>
            <a:endParaRPr lang="zh-CN" altLang="en-US" sz="4800" b="0" i="0" u="none" strike="noStrike" kern="1200" cap="none" spc="0" baseline="0">
              <a:solidFill>
                <a:schemeClr val="tx1"/>
              </a:solidFill>
              <a:latin typeface="Times New Roman" pitchFamily="18" charset="0"/>
              <a:ea typeface="宋体" pitchFamily="0" charset="0"/>
              <a:cs typeface="Times New Roman" pitchFamily="18" charset="0"/>
              <a:sym typeface="宋体" pitchFamily="0" charset="0"/>
            </a:endParaRPr>
          </a:p>
        </p:txBody>
      </p:sp>
    </p:spTree>
    <p:extLst>
      <p:ext uri="{BB962C8B-B14F-4D97-AF65-F5344CB8AC3E}">
        <p14:creationId xmlns:p14="http://schemas.microsoft.com/office/powerpoint/2010/main" val="145120026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676275" y="2320326"/>
            <a:ext cx="8593228"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salary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9658746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9195931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314325" y="1930399"/>
            <a:ext cx="4063999" cy="12763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WHAT IS NOT A </a:t>
            </a:r>
            <a:r>
              <a:rPr lang="en-US" altLang="zh-CN" sz="2400" b="1" i="0" u="none" strike="noStrike" kern="1200" cap="none" spc="0" baseline="0">
                <a:solidFill>
                  <a:schemeClr val="tx1"/>
                </a:solidFill>
                <a:latin typeface="Calibri" pitchFamily="0" charset="0"/>
                <a:ea typeface="宋体" pitchFamily="0" charset="0"/>
                <a:cs typeface="Calibri" pitchFamily="0" charset="0"/>
              </a:rPr>
              <a:t>PROBLEM ?</a:t>
            </a:r>
            <a:endParaRPr lang="zh-CN" altLang="en-US" sz="2400" b="1" i="0" u="none" strike="noStrike" kern="1200" cap="none" spc="0" baseline="0">
              <a:solidFill>
                <a:schemeClr val="tx1"/>
              </a:solidFill>
              <a:latin typeface="Calibri" pitchFamily="0" charset="0"/>
              <a:ea typeface="宋体" pitchFamily="0" charset="0"/>
              <a:cs typeface="Calibri" pitchFamily="0" charset="0"/>
            </a:endParaRPr>
          </a:p>
        </p:txBody>
      </p:sp>
      <p:sp>
        <p:nvSpPr>
          <p:cNvPr id="115" name="矩形"/>
          <p:cNvSpPr>
            <a:spLocks/>
          </p:cNvSpPr>
          <p:nvPr/>
        </p:nvSpPr>
        <p:spPr>
          <a:xfrm rot="0">
            <a:off x="1607820" y="2434590"/>
            <a:ext cx="4063999" cy="45339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0" charset="0"/>
              <a:buChar char="v"/>
            </a:pPr>
            <a:r>
              <a:rPr lang="en-US" altLang="zh-CN" sz="2400" b="0" i="0" u="none" strike="noStrike" kern="1200" cap="none" spc="0" baseline="0">
                <a:solidFill>
                  <a:schemeClr val="tx1"/>
                </a:solidFill>
                <a:latin typeface="Calibri" pitchFamily="0" charset="0"/>
                <a:ea typeface="宋体" pitchFamily="0" charset="0"/>
                <a:cs typeface="Calibri" pitchFamily="0" charset="0"/>
              </a:rPr>
              <a:t>Lack of study in this area</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116" name="矩形"/>
          <p:cNvSpPr>
            <a:spLocks/>
          </p:cNvSpPr>
          <p:nvPr/>
        </p:nvSpPr>
        <p:spPr>
          <a:xfrm rot="0">
            <a:off x="1628775" y="3089274"/>
            <a:ext cx="4064000" cy="117728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0" charset="0"/>
              <a:buChar char="v"/>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Studies were carried out elsewhere but not done locally</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117" name="矩形"/>
          <p:cNvSpPr>
            <a:spLocks/>
          </p:cNvSpPr>
          <p:nvPr/>
        </p:nvSpPr>
        <p:spPr>
          <a:xfrm rot="0">
            <a:off x="1548130" y="4405630"/>
            <a:ext cx="4087495" cy="1602105"/>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Font typeface="Wingdings" pitchFamily="0" charset="0"/>
              <a:buChar char="v"/>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Studies were carried out using a particular type of sample but mine will use a different type of sample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33155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1" name="组合"/>
          <p:cNvGrpSpPr>
            <a:grpSpLocks/>
          </p:cNvGrpSpPr>
          <p:nvPr/>
        </p:nvGrpSpPr>
        <p:grpSpPr>
          <a:xfrm>
            <a:off x="8658225" y="2647950"/>
            <a:ext cx="3533775" cy="3810000"/>
            <a:chOff x="8658225" y="2647950"/>
            <a:chExt cx="3533775" cy="3810000"/>
          </a:xfrm>
        </p:grpSpPr>
        <p:sp>
          <p:nvSpPr>
            <p:cNvPr id="11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0"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3"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4"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6" name="矩形"/>
          <p:cNvSpPr>
            <a:spLocks/>
          </p:cNvSpPr>
          <p:nvPr/>
        </p:nvSpPr>
        <p:spPr>
          <a:xfrm rot="0">
            <a:off x="1280794" y="1889125"/>
            <a:ext cx="6684645" cy="3971290"/>
          </a:xfrm>
          <a:prstGeom prst="rect"/>
          <a:noFill/>
          <a:ln w="12700" cmpd="sng" cap="flat">
            <a:noFill/>
            <a:prstDash val="solid"/>
            <a:miter/>
          </a:ln>
        </p:spPr>
      </p:sp>
      <p:sp>
        <p:nvSpPr>
          <p:cNvPr id="127" name="矩形"/>
          <p:cNvSpPr>
            <a:spLocks/>
          </p:cNvSpPr>
          <p:nvPr/>
        </p:nvSpPr>
        <p:spPr>
          <a:xfrm rot="0">
            <a:off x="1407795" y="2016124"/>
            <a:ext cx="6684645" cy="3971290"/>
          </a:xfrm>
          <a:prstGeom prst="rect"/>
          <a:noFill/>
          <a:ln w="12700" cmpd="sng" cap="flat">
            <a:noFill/>
            <a:prstDash val="solid"/>
            <a:miter/>
          </a:ln>
        </p:spPr>
      </p:sp>
      <p:sp>
        <p:nvSpPr>
          <p:cNvPr id="128" name="矩形"/>
          <p:cNvSpPr>
            <a:spLocks/>
          </p:cNvSpPr>
          <p:nvPr/>
        </p:nvSpPr>
        <p:spPr>
          <a:xfrm rot="0">
            <a:off x="1877695" y="1779270"/>
            <a:ext cx="6513830" cy="44418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sym typeface="宋体" pitchFamily="0" charset="0"/>
              </a:rPr>
              <a:t>* A overview is a refrence point that can be used throughout the projects lifecycle.  It can also be used as an introduction to project proposaal, which contains more detailed information about the project schedule and budget. </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sym typeface="宋体" pitchFamily="0" charset="0"/>
              </a:rPr>
              <a:t>          * When writting a project overview, it’s important to communicate with you team and get their feedback.</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sym typeface="宋体" pitchFamily="0" charset="0"/>
              </a:rPr>
              <a:t>          * A project overview ia  a document that summarizes  a project keys details in a concise easy-to-under-stand way.</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sym typeface="宋体" pitchFamily="0" charset="0"/>
              </a:rPr>
              <a:t>          * Its a foundational  document  that helps you  communcate the projects . </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0443530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2"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3"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5" name="矩形"/>
          <p:cNvSpPr>
            <a:spLocks/>
          </p:cNvSpPr>
          <p:nvPr/>
        </p:nvSpPr>
        <p:spPr>
          <a:xfrm rot="0">
            <a:off x="919480" y="1775460"/>
            <a:ext cx="4063999" cy="4533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Types of end users</a:t>
            </a:r>
            <a:endParaRPr lang="zh-CN" altLang="en-US" sz="2400" b="1" i="0" u="none" strike="noStrike" kern="1200" cap="none" spc="0" baseline="0">
              <a:solidFill>
                <a:schemeClr val="tx1"/>
              </a:solidFill>
              <a:latin typeface="Calibri" pitchFamily="0" charset="0"/>
              <a:ea typeface="宋体" pitchFamily="0" charset="0"/>
              <a:cs typeface="Calibri" pitchFamily="0" charset="0"/>
            </a:endParaRPr>
          </a:p>
        </p:txBody>
      </p:sp>
      <p:sp>
        <p:nvSpPr>
          <p:cNvPr id="136" name="矩形"/>
          <p:cNvSpPr>
            <a:spLocks/>
          </p:cNvSpPr>
          <p:nvPr/>
        </p:nvSpPr>
        <p:spPr>
          <a:xfrm rot="0">
            <a:off x="2643505" y="2413000"/>
            <a:ext cx="4063999" cy="815339"/>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0" charset="0"/>
              <a:buChar char="Ø"/>
            </a:pPr>
            <a:r>
              <a:rPr lang="en-US" altLang="zh-CN" sz="2400" b="0" i="0" u="none" strike="noStrike" kern="1200" cap="none" spc="0" baseline="0">
                <a:solidFill>
                  <a:schemeClr val="tx1"/>
                </a:solidFill>
                <a:latin typeface="Calibri" pitchFamily="0" charset="0"/>
                <a:ea typeface="宋体" pitchFamily="0" charset="0"/>
                <a:cs typeface="Calibri" pitchFamily="0" charset="0"/>
              </a:rPr>
              <a:t>Nonprogramming end users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137" name="矩形"/>
          <p:cNvSpPr>
            <a:spLocks/>
          </p:cNvSpPr>
          <p:nvPr/>
        </p:nvSpPr>
        <p:spPr>
          <a:xfrm rot="0">
            <a:off x="2639060" y="2835275"/>
            <a:ext cx="4079875" cy="461009"/>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Font typeface="Wingdings" pitchFamily="0" charset="0"/>
              <a:buChar char="Ø"/>
            </a:pPr>
            <a:r>
              <a:rPr lang="en-US" altLang="zh-CN" sz="2400" b="0" i="0" u="none" strike="noStrike" kern="1200" cap="none" spc="0" baseline="0">
                <a:solidFill>
                  <a:schemeClr val="tx1"/>
                </a:solidFill>
                <a:latin typeface="Calibri" pitchFamily="0" charset="0"/>
                <a:ea typeface="宋体" pitchFamily="0" charset="0"/>
                <a:cs typeface="Calibri" pitchFamily="0" charset="0"/>
              </a:rPr>
              <a:t>Comm and level end users</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138" name="矩形"/>
          <p:cNvSpPr>
            <a:spLocks/>
          </p:cNvSpPr>
          <p:nvPr/>
        </p:nvSpPr>
        <p:spPr>
          <a:xfrm rot="0">
            <a:off x="2616200" y="3224530"/>
            <a:ext cx="4063999" cy="81534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0" charset="0"/>
              <a:buChar char="Ø"/>
            </a:pPr>
            <a:r>
              <a:rPr lang="en-US" altLang="zh-CN" sz="2400" b="0" i="0" u="none" strike="noStrike" kern="1200" cap="none" spc="0" baseline="0">
                <a:solidFill>
                  <a:schemeClr val="tx1"/>
                </a:solidFill>
                <a:latin typeface="Calibri" pitchFamily="0" charset="0"/>
                <a:ea typeface="宋体" pitchFamily="0" charset="0"/>
                <a:cs typeface="Calibri" pitchFamily="0" charset="0"/>
              </a:rPr>
              <a:t>Programming level end users</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139" name="矩形"/>
          <p:cNvSpPr>
            <a:spLocks/>
          </p:cNvSpPr>
          <p:nvPr/>
        </p:nvSpPr>
        <p:spPr>
          <a:xfrm rot="0">
            <a:off x="2620645" y="3961765"/>
            <a:ext cx="4063999" cy="81534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0" charset="0"/>
              <a:buChar char="Ø"/>
            </a:pPr>
            <a:r>
              <a:rPr lang="en-US" altLang="zh-CN" sz="2400" b="0" i="0" u="none" strike="noStrike" kern="1200" cap="none" spc="0" baseline="0">
                <a:solidFill>
                  <a:schemeClr val="tx1"/>
                </a:solidFill>
                <a:latin typeface="Calibri" pitchFamily="0" charset="0"/>
                <a:ea typeface="宋体" pitchFamily="0" charset="0"/>
                <a:cs typeface="Calibri" pitchFamily="0" charset="0"/>
              </a:rPr>
              <a:t>Functional support personnel</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140" name="矩形"/>
          <p:cNvSpPr>
            <a:spLocks/>
          </p:cNvSpPr>
          <p:nvPr/>
        </p:nvSpPr>
        <p:spPr>
          <a:xfrm rot="0">
            <a:off x="2590799" y="4740275"/>
            <a:ext cx="4013200" cy="822959"/>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Font typeface="Wingdings" pitchFamily="0" charset="0"/>
              <a:buChar char="Ø"/>
            </a:pPr>
            <a:r>
              <a:rPr lang="en-US" altLang="zh-CN" sz="2400" b="0" i="0" u="none" strike="noStrike" kern="1200" cap="none" spc="0" baseline="0">
                <a:solidFill>
                  <a:schemeClr val="tx1"/>
                </a:solidFill>
                <a:latin typeface="Calibri" pitchFamily="0" charset="0"/>
                <a:ea typeface="宋体" pitchFamily="0" charset="0"/>
                <a:cs typeface="Calibri" pitchFamily="0" charset="0"/>
              </a:rPr>
              <a:t>End user computing support personnel</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141" name="矩形"/>
          <p:cNvSpPr>
            <a:spLocks/>
          </p:cNvSpPr>
          <p:nvPr/>
        </p:nvSpPr>
        <p:spPr>
          <a:xfrm rot="0">
            <a:off x="2565400" y="5488940"/>
            <a:ext cx="4064000" cy="1177289"/>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0" charset="0"/>
              <a:buChar char="Ø"/>
            </a:pPr>
            <a:r>
              <a:rPr lang="en-US" altLang="zh-CN" sz="2400" b="0" i="0" u="none" strike="noStrike" kern="1200" cap="none" spc="0" baseline="0">
                <a:solidFill>
                  <a:schemeClr val="tx1"/>
                </a:solidFill>
                <a:latin typeface="Calibri" pitchFamily="0" charset="0"/>
                <a:ea typeface="宋体" pitchFamily="0" charset="0"/>
                <a:cs typeface="Calibri" pitchFamily="0" charset="0"/>
              </a:rPr>
              <a:t>Data processing programmers in end user languages</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6320969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6"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48"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9" name="矩形"/>
          <p:cNvSpPr>
            <a:spLocks/>
          </p:cNvSpPr>
          <p:nvPr/>
        </p:nvSpPr>
        <p:spPr>
          <a:xfrm rot="0">
            <a:off x="3124200" y="1808480"/>
            <a:ext cx="6096000" cy="82994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Target audience whose problems will be solved by your product or services </a:t>
            </a:r>
            <a:endParaRPr lang="zh-CN" altLang="en-US" sz="2400" b="0" i="0" u="none" strike="noStrike" kern="1200" cap="none" spc="0" baseline="0">
              <a:solidFill>
                <a:schemeClr val="tx1"/>
              </a:solidFill>
              <a:latin typeface="Calibri" pitchFamily="0" charset="0"/>
              <a:ea typeface="宋体" pitchFamily="0" charset="0"/>
              <a:cs typeface="Calibri" pitchFamily="0" charset="0"/>
              <a:sym typeface="宋体" pitchFamily="0" charset="0"/>
            </a:endParaRPr>
          </a:p>
        </p:txBody>
      </p:sp>
      <p:sp>
        <p:nvSpPr>
          <p:cNvPr id="150" name="矩形"/>
          <p:cNvSpPr>
            <a:spLocks/>
          </p:cNvSpPr>
          <p:nvPr/>
        </p:nvSpPr>
        <p:spPr>
          <a:xfrm rot="0">
            <a:off x="3048000" y="2743200"/>
            <a:ext cx="6096000" cy="829944"/>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0" charset="0"/>
              <a:buChar char="§"/>
            </a:pP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Benefits and features how are they different from your competitors</a:t>
            </a:r>
            <a:endParaRPr lang="zh-CN" altLang="en-US" sz="2400" b="0" i="0" u="none" strike="noStrike" kern="1200" cap="none" spc="0" baseline="0">
              <a:solidFill>
                <a:schemeClr val="tx1"/>
              </a:solidFill>
              <a:latin typeface="Calibri" pitchFamily="0" charset="0"/>
              <a:ea typeface="宋体" pitchFamily="0" charset="0"/>
              <a:cs typeface="Calibri" pitchFamily="0" charset="0"/>
              <a:sym typeface="宋体" pitchFamily="0" charset="0"/>
            </a:endParaRPr>
          </a:p>
        </p:txBody>
      </p:sp>
      <p:sp>
        <p:nvSpPr>
          <p:cNvPr id="151" name="矩形"/>
          <p:cNvSpPr>
            <a:spLocks/>
          </p:cNvSpPr>
          <p:nvPr/>
        </p:nvSpPr>
        <p:spPr>
          <a:xfrm rot="0">
            <a:off x="3352800" y="3599815"/>
            <a:ext cx="6096000" cy="46037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productor service what is your brand promise</a:t>
            </a:r>
            <a:endParaRPr lang="zh-CN" altLang="en-US" sz="2400" b="0" i="0" u="none" strike="noStrike" kern="1200" cap="none" spc="0" baseline="0">
              <a:solidFill>
                <a:schemeClr val="tx1"/>
              </a:solidFill>
              <a:latin typeface="Calibri" pitchFamily="0" charset="0"/>
              <a:ea typeface="宋体" pitchFamily="0" charset="0"/>
              <a:cs typeface="Calibri" pitchFamily="0" charset="0"/>
              <a:sym typeface="宋体" pitchFamily="0" charset="0"/>
            </a:endParaRPr>
          </a:p>
        </p:txBody>
      </p:sp>
      <p:sp>
        <p:nvSpPr>
          <p:cNvPr id="152" name="矩形"/>
          <p:cNvSpPr>
            <a:spLocks/>
          </p:cNvSpPr>
          <p:nvPr/>
        </p:nvSpPr>
        <p:spPr>
          <a:xfrm rot="0">
            <a:off x="3048000" y="4191000"/>
            <a:ext cx="6096000" cy="829945"/>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0" charset="0"/>
              <a:buChar char="§"/>
            </a:pP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Excellent execution can you deliver on your value proposition.</a:t>
            </a:r>
            <a:endParaRPr lang="zh-CN" altLang="en-US" sz="2400" b="0" i="0" u="none" strike="noStrike" kern="1200" cap="none" spc="0" baseline="0">
              <a:solidFill>
                <a:schemeClr val="tx1"/>
              </a:solidFill>
              <a:latin typeface="Calibri" pitchFamily="0" charset="0"/>
              <a:ea typeface="宋体" pitchFamily="0" charset="0"/>
              <a:cs typeface="Calibri" pitchFamily="0" charset="0"/>
              <a:sym typeface="宋体" pitchFamily="0" charset="0"/>
            </a:endParaRPr>
          </a:p>
        </p:txBody>
      </p:sp>
    </p:spTree>
    <p:extLst>
      <p:ext uri="{BB962C8B-B14F-4D97-AF65-F5344CB8AC3E}">
        <p14:creationId xmlns:p14="http://schemas.microsoft.com/office/powerpoint/2010/main" val="161187112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4" name="矩形"/>
          <p:cNvSpPr>
            <a:spLocks/>
          </p:cNvSpPr>
          <p:nvPr/>
        </p:nvSpPr>
        <p:spPr>
          <a:xfrm rot="0">
            <a:off x="2667000" y="1828800"/>
            <a:ext cx="6096000" cy="82994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A dataset is a collection of organized data that can be used. </a:t>
            </a:r>
            <a:endParaRPr lang="zh-CN" altLang="en-US" sz="2400" b="0" i="0" u="none" strike="noStrike" kern="1200" cap="none" spc="0" baseline="0">
              <a:solidFill>
                <a:schemeClr val="tx1"/>
              </a:solidFill>
              <a:latin typeface="Calibri" pitchFamily="0" charset="0"/>
              <a:ea typeface="宋体" pitchFamily="0" charset="0"/>
              <a:cs typeface="Calibri" pitchFamily="0" charset="0"/>
              <a:sym typeface="宋体" pitchFamily="0" charset="0"/>
            </a:endParaRPr>
          </a:p>
        </p:txBody>
      </p:sp>
      <p:sp>
        <p:nvSpPr>
          <p:cNvPr id="155" name="矩形"/>
          <p:cNvSpPr>
            <a:spLocks/>
          </p:cNvSpPr>
          <p:nvPr/>
        </p:nvSpPr>
        <p:spPr>
          <a:xfrm rot="0">
            <a:off x="3195320" y="2971799"/>
            <a:ext cx="6096000" cy="460375"/>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0" charset="0"/>
              <a:buChar char="q"/>
            </a:pP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Analysiss,processing,or other purposes.</a:t>
            </a:r>
            <a:endParaRPr lang="zh-CN" altLang="en-US" sz="2400" b="0" i="0" u="none" strike="noStrike" kern="1200" cap="none" spc="0" baseline="0">
              <a:solidFill>
                <a:schemeClr val="tx1"/>
              </a:solidFill>
              <a:latin typeface="Calibri" pitchFamily="0" charset="0"/>
              <a:ea typeface="宋体" pitchFamily="0" charset="0"/>
              <a:cs typeface="Calibri" pitchFamily="0" charset="0"/>
              <a:sym typeface="宋体" pitchFamily="0" charset="0"/>
            </a:endParaRPr>
          </a:p>
        </p:txBody>
      </p:sp>
      <p:sp>
        <p:nvSpPr>
          <p:cNvPr id="156" name="矩形"/>
          <p:cNvSpPr>
            <a:spLocks/>
          </p:cNvSpPr>
          <p:nvPr/>
        </p:nvSpPr>
        <p:spPr>
          <a:xfrm rot="0">
            <a:off x="2971799" y="3745230"/>
            <a:ext cx="6096000" cy="829944"/>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0" charset="0"/>
              <a:buChar char="q"/>
            </a:pP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Datasets can contain many different types of data,</a:t>
            </a:r>
            <a:endParaRPr lang="zh-CN" altLang="en-US" sz="2400" b="0" i="0" u="none" strike="noStrike" kern="1200" cap="none" spc="0" baseline="0">
              <a:solidFill>
                <a:schemeClr val="tx1"/>
              </a:solidFill>
              <a:latin typeface="Calibri" pitchFamily="0" charset="0"/>
              <a:ea typeface="宋体" pitchFamily="0" charset="0"/>
              <a:cs typeface="Calibri" pitchFamily="0" charset="0"/>
              <a:sym typeface="宋体" pitchFamily="0" charset="0"/>
            </a:endParaRPr>
          </a:p>
        </p:txBody>
      </p:sp>
      <p:sp>
        <p:nvSpPr>
          <p:cNvPr id="157" name="矩形"/>
          <p:cNvSpPr>
            <a:spLocks/>
          </p:cNvSpPr>
          <p:nvPr/>
        </p:nvSpPr>
        <p:spPr>
          <a:xfrm rot="0">
            <a:off x="3048000" y="4953000"/>
            <a:ext cx="6096000" cy="829944"/>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0" charset="0"/>
              <a:buChar char="q"/>
            </a:pP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Numerical values,text,images,audio recordings,and basic descriptions </a:t>
            </a:r>
            <a:endParaRPr lang="zh-CN" altLang="en-US" sz="2400" b="0" i="0" u="none" strike="noStrike" kern="1200" cap="none" spc="0" baseline="0">
              <a:solidFill>
                <a:schemeClr val="tx1"/>
              </a:solidFill>
              <a:latin typeface="Calibri" pitchFamily="0" charset="0"/>
              <a:ea typeface="宋体" pitchFamily="0" charset="0"/>
              <a:cs typeface="Calibri" pitchFamily="0" charset="0"/>
              <a:sym typeface="宋体" pitchFamily="0" charset="0"/>
            </a:endParaRPr>
          </a:p>
        </p:txBody>
      </p:sp>
    </p:spTree>
    <p:extLst>
      <p:ext uri="{BB962C8B-B14F-4D97-AF65-F5344CB8AC3E}">
        <p14:creationId xmlns:p14="http://schemas.microsoft.com/office/powerpoint/2010/main" val="182661287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8"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2"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63"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5"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6" name="矩形"/>
          <p:cNvSpPr>
            <a:spLocks/>
          </p:cNvSpPr>
          <p:nvPr/>
        </p:nvSpPr>
        <p:spPr>
          <a:xfrm rot="0">
            <a:off x="2971799" y="2057400"/>
            <a:ext cx="6096000" cy="13836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sym typeface="宋体" pitchFamily="0" charset="0"/>
              </a:rPr>
              <a:t>inweek-over -week (wow) anallysis shows how a given varcreases or decreases from one week to the next. </a:t>
            </a:r>
            <a:endParaRPr lang="zh-CN" altLang="en-US" sz="2800" b="0" i="0" u="none" strike="noStrike" kern="1200" cap="none" spc="0" baseline="0">
              <a:solidFill>
                <a:srgbClr val="0D0D0D"/>
              </a:solidFill>
              <a:latin typeface="Times New Roman" pitchFamily="18" charset="0"/>
              <a:ea typeface="宋体" pitchFamily="0" charset="0"/>
              <a:cs typeface="Times New Roman" pitchFamily="18" charset="0"/>
              <a:sym typeface="宋体" pitchFamily="0" charset="0"/>
            </a:endParaRPr>
          </a:p>
        </p:txBody>
      </p:sp>
      <p:sp>
        <p:nvSpPr>
          <p:cNvPr id="167" name="矩形"/>
          <p:cNvSpPr>
            <a:spLocks/>
          </p:cNvSpPr>
          <p:nvPr/>
        </p:nvSpPr>
        <p:spPr>
          <a:xfrm rot="0">
            <a:off x="3048000" y="3886200"/>
            <a:ext cx="6096000" cy="224536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sym typeface="宋体" pitchFamily="0" charset="0"/>
              </a:rPr>
              <a:t> For xample, a 4% wow sales growth ould imply that the current week sales, increased by 4% percent when compared with the previous week sales. </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endParaRPr lang="zh-CN" altLang="en-US" sz="2800" b="0" i="0" u="none" strike="noStrike" kern="1200" cap="none" spc="0" baseline="0">
              <a:solidFill>
                <a:srgbClr val="0D0D0D"/>
              </a:solidFill>
              <a:latin typeface="Times New Roman" pitchFamily="18" charset="0"/>
              <a:ea typeface="宋体" pitchFamily="0" charset="0"/>
              <a:cs typeface="Times New Roman" pitchFamily="18" charset="0"/>
              <a:sym typeface="宋体" pitchFamily="0" charset="0"/>
            </a:endParaRPr>
          </a:p>
        </p:txBody>
      </p:sp>
    </p:spTree>
    <p:extLst>
      <p:ext uri="{BB962C8B-B14F-4D97-AF65-F5344CB8AC3E}">
        <p14:creationId xmlns:p14="http://schemas.microsoft.com/office/powerpoint/2010/main" val="8982994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24</cp:revision>
  <dcterms:created xsi:type="dcterms:W3CDTF">2024-03-29T15:07:00Z</dcterms:created>
  <dcterms:modified xsi:type="dcterms:W3CDTF">2024-11-06T03:11:50Z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16337FB608D44B33926E7FCA132ACAC8_13</vt:lpwstr>
  </property>
  <property fmtid="{D5CDD505-2E9C-101B-9397-08002B2CF9AE}" pid="5" name="KSOProductBuildVer">
    <vt:lpwstr>1033-12.2.0.13472</vt:lpwstr>
  </property>
</Properties>
</file>