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D9D29-DC70-F696-FC33-93045BEB1841}" v="682" dt="2024-09-22T20:26:2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5EF56-841A-4403-A89C-9FE8F78F805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8A7ACC-0831-44FD-A6A8-1718B923A922}">
      <dgm:prSet/>
      <dgm:spPr/>
      <dgm:t>
        <a:bodyPr/>
        <a:lstStyle/>
        <a:p>
          <a:r>
            <a:rPr lang="en-US" b="1" dirty="0"/>
            <a:t>Feature Selection</a:t>
          </a:r>
          <a:endParaRPr lang="en-US" dirty="0"/>
        </a:p>
      </dgm:t>
    </dgm:pt>
    <dgm:pt modelId="{A38A23C3-48C9-4F3C-ABEE-AF715D937BDD}" type="parTrans" cxnId="{FEF69920-CBF2-4787-B232-187EFC99620C}">
      <dgm:prSet/>
      <dgm:spPr/>
      <dgm:t>
        <a:bodyPr/>
        <a:lstStyle/>
        <a:p>
          <a:endParaRPr lang="en-US"/>
        </a:p>
      </dgm:t>
    </dgm:pt>
    <dgm:pt modelId="{DA3FA05D-B1A1-4578-BE8F-BC83D75A1957}" type="sibTrans" cxnId="{FEF69920-CBF2-4787-B232-187EFC99620C}">
      <dgm:prSet/>
      <dgm:spPr/>
      <dgm:t>
        <a:bodyPr/>
        <a:lstStyle/>
        <a:p>
          <a:endParaRPr lang="en-US"/>
        </a:p>
      </dgm:t>
    </dgm:pt>
    <dgm:pt modelId="{AFC7A22A-1F03-46F3-8EFE-15345ACFB6D3}">
      <dgm:prSet/>
      <dgm:spPr/>
      <dgm:t>
        <a:bodyPr/>
        <a:lstStyle/>
        <a:p>
          <a:r>
            <a:rPr lang="en-US" b="1" dirty="0"/>
            <a:t>Choosing the Right Weak Learner</a:t>
          </a:r>
          <a:endParaRPr lang="en-US" dirty="0"/>
        </a:p>
      </dgm:t>
    </dgm:pt>
    <dgm:pt modelId="{27FABD5D-A2D5-4248-B883-7F9F79F047F2}" type="parTrans" cxnId="{F2100A62-AC44-440F-B488-A89D2ED1B53E}">
      <dgm:prSet/>
      <dgm:spPr/>
      <dgm:t>
        <a:bodyPr/>
        <a:lstStyle/>
        <a:p>
          <a:endParaRPr lang="en-US"/>
        </a:p>
      </dgm:t>
    </dgm:pt>
    <dgm:pt modelId="{7061AE8F-E2DC-4EDF-90D8-0BE7191A434A}" type="sibTrans" cxnId="{F2100A62-AC44-440F-B488-A89D2ED1B53E}">
      <dgm:prSet/>
      <dgm:spPr/>
      <dgm:t>
        <a:bodyPr/>
        <a:lstStyle/>
        <a:p>
          <a:endParaRPr lang="en-US"/>
        </a:p>
      </dgm:t>
    </dgm:pt>
    <dgm:pt modelId="{54F4089D-C492-4206-A425-DFEADEAA8D21}">
      <dgm:prSet/>
      <dgm:spPr/>
      <dgm:t>
        <a:bodyPr/>
        <a:lstStyle/>
        <a:p>
          <a:pPr rtl="0"/>
          <a:r>
            <a:rPr lang="en-US" b="1" dirty="0"/>
            <a:t>Avoid Overfitting </a:t>
          </a:r>
          <a:r>
            <a:rPr lang="en-US" b="1" dirty="0">
              <a:latin typeface="Century Gothic" panose="020B0502020202020204"/>
            </a:rPr>
            <a:t>Using Cross-Validation</a:t>
          </a:r>
          <a:endParaRPr lang="en-US" dirty="0"/>
        </a:p>
      </dgm:t>
    </dgm:pt>
    <dgm:pt modelId="{4472258A-171A-4E47-B017-6B36FE4EC366}" type="parTrans" cxnId="{BC71C48D-AE02-4647-BC7B-B433094EE1DC}">
      <dgm:prSet/>
      <dgm:spPr/>
      <dgm:t>
        <a:bodyPr/>
        <a:lstStyle/>
        <a:p>
          <a:endParaRPr lang="en-US"/>
        </a:p>
      </dgm:t>
    </dgm:pt>
    <dgm:pt modelId="{EA11F4D6-C40B-487C-B852-8C25EC607713}" type="sibTrans" cxnId="{BC71C48D-AE02-4647-BC7B-B433094EE1DC}">
      <dgm:prSet/>
      <dgm:spPr/>
      <dgm:t>
        <a:bodyPr/>
        <a:lstStyle/>
        <a:p>
          <a:endParaRPr lang="en-US"/>
        </a:p>
      </dgm:t>
    </dgm:pt>
    <dgm:pt modelId="{0F5C9344-3679-4CA4-B635-5CBA9752EE8B}">
      <dgm:prSet/>
      <dgm:spPr/>
      <dgm:t>
        <a:bodyPr/>
        <a:lstStyle/>
        <a:p>
          <a:r>
            <a:rPr lang="en-US" b="1" dirty="0"/>
            <a:t>Dealing with Class Imbalance</a:t>
          </a:r>
          <a:endParaRPr lang="en-US" dirty="0"/>
        </a:p>
      </dgm:t>
    </dgm:pt>
    <dgm:pt modelId="{E9C90933-48E8-4F90-8E19-87894C186A09}" type="parTrans" cxnId="{26B2D155-B108-402A-9CB5-C791D9BAC177}">
      <dgm:prSet/>
      <dgm:spPr/>
      <dgm:t>
        <a:bodyPr/>
        <a:lstStyle/>
        <a:p>
          <a:endParaRPr lang="en-US"/>
        </a:p>
      </dgm:t>
    </dgm:pt>
    <dgm:pt modelId="{B0629734-3B30-4430-9CF2-54984CC04925}" type="sibTrans" cxnId="{26B2D155-B108-402A-9CB5-C791D9BAC177}">
      <dgm:prSet/>
      <dgm:spPr/>
      <dgm:t>
        <a:bodyPr/>
        <a:lstStyle/>
        <a:p>
          <a:endParaRPr lang="en-US"/>
        </a:p>
      </dgm:t>
    </dgm:pt>
    <dgm:pt modelId="{42A18F2B-4A24-46AF-9444-19E95517491B}" type="pres">
      <dgm:prSet presAssocID="{6DB5EF56-841A-4403-A89C-9FE8F78F8052}" presName="outerComposite" presStyleCnt="0">
        <dgm:presLayoutVars>
          <dgm:chMax val="5"/>
          <dgm:dir/>
          <dgm:resizeHandles val="exact"/>
        </dgm:presLayoutVars>
      </dgm:prSet>
      <dgm:spPr/>
    </dgm:pt>
    <dgm:pt modelId="{104B009A-4245-44B6-9A9B-813EE3D0E281}" type="pres">
      <dgm:prSet presAssocID="{6DB5EF56-841A-4403-A89C-9FE8F78F8052}" presName="dummyMaxCanvas" presStyleCnt="0">
        <dgm:presLayoutVars/>
      </dgm:prSet>
      <dgm:spPr/>
    </dgm:pt>
    <dgm:pt modelId="{CB9A42AD-F3D4-455A-B04F-A91B10EBFFF6}" type="pres">
      <dgm:prSet presAssocID="{6DB5EF56-841A-4403-A89C-9FE8F78F8052}" presName="FourNodes_1" presStyleLbl="node1" presStyleIdx="0" presStyleCnt="4">
        <dgm:presLayoutVars>
          <dgm:bulletEnabled val="1"/>
        </dgm:presLayoutVars>
      </dgm:prSet>
      <dgm:spPr/>
    </dgm:pt>
    <dgm:pt modelId="{5F956800-24AE-46F6-B38D-49A0B63A6B1D}" type="pres">
      <dgm:prSet presAssocID="{6DB5EF56-841A-4403-A89C-9FE8F78F8052}" presName="FourNodes_2" presStyleLbl="node1" presStyleIdx="1" presStyleCnt="4">
        <dgm:presLayoutVars>
          <dgm:bulletEnabled val="1"/>
        </dgm:presLayoutVars>
      </dgm:prSet>
      <dgm:spPr/>
    </dgm:pt>
    <dgm:pt modelId="{05CC0030-5A48-481D-A544-06B8E30161A8}" type="pres">
      <dgm:prSet presAssocID="{6DB5EF56-841A-4403-A89C-9FE8F78F8052}" presName="FourNodes_3" presStyleLbl="node1" presStyleIdx="2" presStyleCnt="4">
        <dgm:presLayoutVars>
          <dgm:bulletEnabled val="1"/>
        </dgm:presLayoutVars>
      </dgm:prSet>
      <dgm:spPr/>
    </dgm:pt>
    <dgm:pt modelId="{8A6C72DF-A167-4EFF-BDEB-42FFDA49986F}" type="pres">
      <dgm:prSet presAssocID="{6DB5EF56-841A-4403-A89C-9FE8F78F8052}" presName="FourNodes_4" presStyleLbl="node1" presStyleIdx="3" presStyleCnt="4">
        <dgm:presLayoutVars>
          <dgm:bulletEnabled val="1"/>
        </dgm:presLayoutVars>
      </dgm:prSet>
      <dgm:spPr/>
    </dgm:pt>
    <dgm:pt modelId="{424D72D6-CBB1-44AD-B0DC-93715D3606D1}" type="pres">
      <dgm:prSet presAssocID="{6DB5EF56-841A-4403-A89C-9FE8F78F8052}" presName="FourConn_1-2" presStyleLbl="fgAccFollowNode1" presStyleIdx="0" presStyleCnt="3">
        <dgm:presLayoutVars>
          <dgm:bulletEnabled val="1"/>
        </dgm:presLayoutVars>
      </dgm:prSet>
      <dgm:spPr/>
    </dgm:pt>
    <dgm:pt modelId="{DA698B23-F565-4882-BF60-E914E16E5C13}" type="pres">
      <dgm:prSet presAssocID="{6DB5EF56-841A-4403-A89C-9FE8F78F8052}" presName="FourConn_2-3" presStyleLbl="fgAccFollowNode1" presStyleIdx="1" presStyleCnt="3">
        <dgm:presLayoutVars>
          <dgm:bulletEnabled val="1"/>
        </dgm:presLayoutVars>
      </dgm:prSet>
      <dgm:spPr/>
    </dgm:pt>
    <dgm:pt modelId="{1D868F01-FC49-4664-9010-37210B713D87}" type="pres">
      <dgm:prSet presAssocID="{6DB5EF56-841A-4403-A89C-9FE8F78F8052}" presName="FourConn_3-4" presStyleLbl="fgAccFollowNode1" presStyleIdx="2" presStyleCnt="3">
        <dgm:presLayoutVars>
          <dgm:bulletEnabled val="1"/>
        </dgm:presLayoutVars>
      </dgm:prSet>
      <dgm:spPr/>
    </dgm:pt>
    <dgm:pt modelId="{3CE50550-7FA5-423F-9819-7554A01EA40A}" type="pres">
      <dgm:prSet presAssocID="{6DB5EF56-841A-4403-A89C-9FE8F78F8052}" presName="FourNodes_1_text" presStyleLbl="node1" presStyleIdx="3" presStyleCnt="4">
        <dgm:presLayoutVars>
          <dgm:bulletEnabled val="1"/>
        </dgm:presLayoutVars>
      </dgm:prSet>
      <dgm:spPr/>
    </dgm:pt>
    <dgm:pt modelId="{267255AF-1ED3-43C7-A136-3A723764D0A0}" type="pres">
      <dgm:prSet presAssocID="{6DB5EF56-841A-4403-A89C-9FE8F78F8052}" presName="FourNodes_2_text" presStyleLbl="node1" presStyleIdx="3" presStyleCnt="4">
        <dgm:presLayoutVars>
          <dgm:bulletEnabled val="1"/>
        </dgm:presLayoutVars>
      </dgm:prSet>
      <dgm:spPr/>
    </dgm:pt>
    <dgm:pt modelId="{3EF01EFA-A21A-4790-828D-D9A3133E088F}" type="pres">
      <dgm:prSet presAssocID="{6DB5EF56-841A-4403-A89C-9FE8F78F8052}" presName="FourNodes_3_text" presStyleLbl="node1" presStyleIdx="3" presStyleCnt="4">
        <dgm:presLayoutVars>
          <dgm:bulletEnabled val="1"/>
        </dgm:presLayoutVars>
      </dgm:prSet>
      <dgm:spPr/>
    </dgm:pt>
    <dgm:pt modelId="{38C6CC0F-36AE-40B3-9D3D-5310F4DD311D}" type="pres">
      <dgm:prSet presAssocID="{6DB5EF56-841A-4403-A89C-9FE8F78F805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09D0601-B67F-4F70-B8FA-B1E06FFC9714}" type="presOf" srcId="{0F5C9344-3679-4CA4-B635-5CBA9752EE8B}" destId="{8A6C72DF-A167-4EFF-BDEB-42FFDA49986F}" srcOrd="0" destOrd="0" presId="urn:microsoft.com/office/officeart/2005/8/layout/vProcess5"/>
    <dgm:cxn modelId="{608A830E-C8C7-4288-98B2-C97F566BAF89}" type="presOf" srcId="{7061AE8F-E2DC-4EDF-90D8-0BE7191A434A}" destId="{DA698B23-F565-4882-BF60-E914E16E5C13}" srcOrd="0" destOrd="0" presId="urn:microsoft.com/office/officeart/2005/8/layout/vProcess5"/>
    <dgm:cxn modelId="{FEF69920-CBF2-4787-B232-187EFC99620C}" srcId="{6DB5EF56-841A-4403-A89C-9FE8F78F8052}" destId="{988A7ACC-0831-44FD-A6A8-1718B923A922}" srcOrd="0" destOrd="0" parTransId="{A38A23C3-48C9-4F3C-ABEE-AF715D937BDD}" sibTransId="{DA3FA05D-B1A1-4578-BE8F-BC83D75A1957}"/>
    <dgm:cxn modelId="{C1071037-6566-4AD3-8F68-6A51E29A953F}" type="presOf" srcId="{6DB5EF56-841A-4403-A89C-9FE8F78F8052}" destId="{42A18F2B-4A24-46AF-9444-19E95517491B}" srcOrd="0" destOrd="0" presId="urn:microsoft.com/office/officeart/2005/8/layout/vProcess5"/>
    <dgm:cxn modelId="{F7EFEF39-658C-4FAC-AF56-77957DF8C4DC}" type="presOf" srcId="{AFC7A22A-1F03-46F3-8EFE-15345ACFB6D3}" destId="{5F956800-24AE-46F6-B38D-49A0B63A6B1D}" srcOrd="0" destOrd="0" presId="urn:microsoft.com/office/officeart/2005/8/layout/vProcess5"/>
    <dgm:cxn modelId="{F2100A62-AC44-440F-B488-A89D2ED1B53E}" srcId="{6DB5EF56-841A-4403-A89C-9FE8F78F8052}" destId="{AFC7A22A-1F03-46F3-8EFE-15345ACFB6D3}" srcOrd="1" destOrd="0" parTransId="{27FABD5D-A2D5-4248-B883-7F9F79F047F2}" sibTransId="{7061AE8F-E2DC-4EDF-90D8-0BE7191A434A}"/>
    <dgm:cxn modelId="{AE60E94B-4677-4086-ACA7-1167C869E5A9}" type="presOf" srcId="{AFC7A22A-1F03-46F3-8EFE-15345ACFB6D3}" destId="{267255AF-1ED3-43C7-A136-3A723764D0A0}" srcOrd="1" destOrd="0" presId="urn:microsoft.com/office/officeart/2005/8/layout/vProcess5"/>
    <dgm:cxn modelId="{3364A54E-3DF8-43A3-985B-C62BFC2A53E7}" type="presOf" srcId="{54F4089D-C492-4206-A425-DFEADEAA8D21}" destId="{3EF01EFA-A21A-4790-828D-D9A3133E088F}" srcOrd="1" destOrd="0" presId="urn:microsoft.com/office/officeart/2005/8/layout/vProcess5"/>
    <dgm:cxn modelId="{26B2D155-B108-402A-9CB5-C791D9BAC177}" srcId="{6DB5EF56-841A-4403-A89C-9FE8F78F8052}" destId="{0F5C9344-3679-4CA4-B635-5CBA9752EE8B}" srcOrd="3" destOrd="0" parTransId="{E9C90933-48E8-4F90-8E19-87894C186A09}" sibTransId="{B0629734-3B30-4430-9CF2-54984CC04925}"/>
    <dgm:cxn modelId="{BC71C48D-AE02-4647-BC7B-B433094EE1DC}" srcId="{6DB5EF56-841A-4403-A89C-9FE8F78F8052}" destId="{54F4089D-C492-4206-A425-DFEADEAA8D21}" srcOrd="2" destOrd="0" parTransId="{4472258A-171A-4E47-B017-6B36FE4EC366}" sibTransId="{EA11F4D6-C40B-487C-B852-8C25EC607713}"/>
    <dgm:cxn modelId="{7027FD9D-643A-4784-A918-D3F719967818}" type="presOf" srcId="{EA11F4D6-C40B-487C-B852-8C25EC607713}" destId="{1D868F01-FC49-4664-9010-37210B713D87}" srcOrd="0" destOrd="0" presId="urn:microsoft.com/office/officeart/2005/8/layout/vProcess5"/>
    <dgm:cxn modelId="{7058ED9F-0D57-4C9F-A0A0-18198B5FAD59}" type="presOf" srcId="{988A7ACC-0831-44FD-A6A8-1718B923A922}" destId="{CB9A42AD-F3D4-455A-B04F-A91B10EBFFF6}" srcOrd="0" destOrd="0" presId="urn:microsoft.com/office/officeart/2005/8/layout/vProcess5"/>
    <dgm:cxn modelId="{7D554EA4-9181-4F74-995E-EBDF2EA7B037}" type="presOf" srcId="{DA3FA05D-B1A1-4578-BE8F-BC83D75A1957}" destId="{424D72D6-CBB1-44AD-B0DC-93715D3606D1}" srcOrd="0" destOrd="0" presId="urn:microsoft.com/office/officeart/2005/8/layout/vProcess5"/>
    <dgm:cxn modelId="{515681B8-DFEC-4491-B744-223D46FF027D}" type="presOf" srcId="{988A7ACC-0831-44FD-A6A8-1718B923A922}" destId="{3CE50550-7FA5-423F-9819-7554A01EA40A}" srcOrd="1" destOrd="0" presId="urn:microsoft.com/office/officeart/2005/8/layout/vProcess5"/>
    <dgm:cxn modelId="{0CC5C0C5-1BF1-41E9-A74E-47124D6AF5D4}" type="presOf" srcId="{54F4089D-C492-4206-A425-DFEADEAA8D21}" destId="{05CC0030-5A48-481D-A544-06B8E30161A8}" srcOrd="0" destOrd="0" presId="urn:microsoft.com/office/officeart/2005/8/layout/vProcess5"/>
    <dgm:cxn modelId="{34EE59EC-995C-4A99-8ED2-8EBC7D33591F}" type="presOf" srcId="{0F5C9344-3679-4CA4-B635-5CBA9752EE8B}" destId="{38C6CC0F-36AE-40B3-9D3D-5310F4DD311D}" srcOrd="1" destOrd="0" presId="urn:microsoft.com/office/officeart/2005/8/layout/vProcess5"/>
    <dgm:cxn modelId="{FCE96E8B-173A-48D2-9EBB-14CBABB88000}" type="presParOf" srcId="{42A18F2B-4A24-46AF-9444-19E95517491B}" destId="{104B009A-4245-44B6-9A9B-813EE3D0E281}" srcOrd="0" destOrd="0" presId="urn:microsoft.com/office/officeart/2005/8/layout/vProcess5"/>
    <dgm:cxn modelId="{D3653E61-E3F2-4E7D-9922-D4F4F307FE4F}" type="presParOf" srcId="{42A18F2B-4A24-46AF-9444-19E95517491B}" destId="{CB9A42AD-F3D4-455A-B04F-A91B10EBFFF6}" srcOrd="1" destOrd="0" presId="urn:microsoft.com/office/officeart/2005/8/layout/vProcess5"/>
    <dgm:cxn modelId="{14E3784B-0F5C-457A-B2B4-A60AD0082A70}" type="presParOf" srcId="{42A18F2B-4A24-46AF-9444-19E95517491B}" destId="{5F956800-24AE-46F6-B38D-49A0B63A6B1D}" srcOrd="2" destOrd="0" presId="urn:microsoft.com/office/officeart/2005/8/layout/vProcess5"/>
    <dgm:cxn modelId="{7D125A6F-4090-40CB-9CF4-943AB0E11EC7}" type="presParOf" srcId="{42A18F2B-4A24-46AF-9444-19E95517491B}" destId="{05CC0030-5A48-481D-A544-06B8E30161A8}" srcOrd="3" destOrd="0" presId="urn:microsoft.com/office/officeart/2005/8/layout/vProcess5"/>
    <dgm:cxn modelId="{7C52F57C-7EAE-42FF-A065-9992A1E7E896}" type="presParOf" srcId="{42A18F2B-4A24-46AF-9444-19E95517491B}" destId="{8A6C72DF-A167-4EFF-BDEB-42FFDA49986F}" srcOrd="4" destOrd="0" presId="urn:microsoft.com/office/officeart/2005/8/layout/vProcess5"/>
    <dgm:cxn modelId="{1321DD61-FDAC-40BF-9605-79787E4034FA}" type="presParOf" srcId="{42A18F2B-4A24-46AF-9444-19E95517491B}" destId="{424D72D6-CBB1-44AD-B0DC-93715D3606D1}" srcOrd="5" destOrd="0" presId="urn:microsoft.com/office/officeart/2005/8/layout/vProcess5"/>
    <dgm:cxn modelId="{050FF82D-461F-45A3-A5A8-628BE30E51A2}" type="presParOf" srcId="{42A18F2B-4A24-46AF-9444-19E95517491B}" destId="{DA698B23-F565-4882-BF60-E914E16E5C13}" srcOrd="6" destOrd="0" presId="urn:microsoft.com/office/officeart/2005/8/layout/vProcess5"/>
    <dgm:cxn modelId="{E3C4E8EC-F5A4-49E2-999B-E5908AD94EE8}" type="presParOf" srcId="{42A18F2B-4A24-46AF-9444-19E95517491B}" destId="{1D868F01-FC49-4664-9010-37210B713D87}" srcOrd="7" destOrd="0" presId="urn:microsoft.com/office/officeart/2005/8/layout/vProcess5"/>
    <dgm:cxn modelId="{155E2758-1674-4F2A-B5E1-4175235E38D9}" type="presParOf" srcId="{42A18F2B-4A24-46AF-9444-19E95517491B}" destId="{3CE50550-7FA5-423F-9819-7554A01EA40A}" srcOrd="8" destOrd="0" presId="urn:microsoft.com/office/officeart/2005/8/layout/vProcess5"/>
    <dgm:cxn modelId="{2CE5CDA9-656C-4CCD-9B8E-AE3175CC3168}" type="presParOf" srcId="{42A18F2B-4A24-46AF-9444-19E95517491B}" destId="{267255AF-1ED3-43C7-A136-3A723764D0A0}" srcOrd="9" destOrd="0" presId="urn:microsoft.com/office/officeart/2005/8/layout/vProcess5"/>
    <dgm:cxn modelId="{7AF63CBF-71BF-4462-BB81-E07FB3F4E00D}" type="presParOf" srcId="{42A18F2B-4A24-46AF-9444-19E95517491B}" destId="{3EF01EFA-A21A-4790-828D-D9A3133E088F}" srcOrd="10" destOrd="0" presId="urn:microsoft.com/office/officeart/2005/8/layout/vProcess5"/>
    <dgm:cxn modelId="{3271B84A-B164-4D55-B8A5-B7D68A3ACF60}" type="presParOf" srcId="{42A18F2B-4A24-46AF-9444-19E95517491B}" destId="{38C6CC0F-36AE-40B3-9D3D-5310F4DD311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A42AD-F3D4-455A-B04F-A91B10EBFFF6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Feature Selection</a:t>
          </a:r>
          <a:endParaRPr lang="en-US" sz="2500" kern="1200" dirty="0"/>
        </a:p>
      </dsp:txBody>
      <dsp:txXfrm>
        <a:off x="22054" y="22054"/>
        <a:ext cx="6824144" cy="708882"/>
      </dsp:txXfrm>
    </dsp:sp>
    <dsp:sp modelId="{5F956800-24AE-46F6-B38D-49A0B63A6B1D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Choosing the Right Weak Learner</a:t>
          </a:r>
          <a:endParaRPr lang="en-US" sz="2500" kern="1200" dirty="0"/>
        </a:p>
      </dsp:txBody>
      <dsp:txXfrm>
        <a:off x="666954" y="911951"/>
        <a:ext cx="6521854" cy="708882"/>
      </dsp:txXfrm>
    </dsp:sp>
    <dsp:sp modelId="{05CC0030-5A48-481D-A544-06B8E30161A8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Avoid Overfitting </a:t>
          </a:r>
          <a:r>
            <a:rPr lang="en-US" sz="2500" b="1" kern="1200" dirty="0">
              <a:latin typeface="Century Gothic" panose="020B0502020202020204"/>
            </a:rPr>
            <a:t>Using Cross-Validation</a:t>
          </a:r>
          <a:endParaRPr lang="en-US" sz="2500" kern="1200" dirty="0"/>
        </a:p>
      </dsp:txBody>
      <dsp:txXfrm>
        <a:off x="1302229" y="1801849"/>
        <a:ext cx="6531479" cy="708882"/>
      </dsp:txXfrm>
    </dsp:sp>
    <dsp:sp modelId="{8A6C72DF-A167-4EFF-BDEB-42FFDA49986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Dealing with Class Imbalance</a:t>
          </a:r>
          <a:endParaRPr lang="en-US" sz="2500" kern="1200" dirty="0"/>
        </a:p>
      </dsp:txBody>
      <dsp:txXfrm>
        <a:off x="1947130" y="2691746"/>
        <a:ext cx="6521854" cy="708882"/>
      </dsp:txXfrm>
    </dsp:sp>
    <dsp:sp modelId="{424D72D6-CBB1-44AD-B0DC-93715D3606D1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DA698B23-F565-4882-BF60-E914E16E5C13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1D868F01-FC49-4664-9010-37210B713D87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1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2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3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5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88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7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4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0657"/>
            <a:ext cx="8825658" cy="2023110"/>
          </a:xfrm>
        </p:spPr>
        <p:txBody>
          <a:bodyPr/>
          <a:lstStyle/>
          <a:p>
            <a:br>
              <a:rPr lang="en-US" dirty="0"/>
            </a:br>
            <a:r>
              <a:rPr lang="en-US" sz="6600" dirty="0">
                <a:solidFill>
                  <a:srgbClr val="FFFF00"/>
                </a:solidFill>
                <a:latin typeface="+Heading"/>
              </a:rPr>
              <a:t>Boosting Algorithms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1800" dirty="0"/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48" y="1827073"/>
            <a:ext cx="9734195" cy="30594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A boosting algorithm is an ensemble learning technique that combines </a:t>
            </a:r>
            <a:r>
              <a:rPr lang="en-US" sz="1400" b="1" dirty="0">
                <a:solidFill>
                  <a:srgbClr val="FFFF00"/>
                </a:solidFill>
                <a:ea typeface="+mn-lt"/>
                <a:cs typeface="+mn-lt"/>
              </a:rPr>
              <a:t>multiple weak learners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(models that perform slightly better than random) to create a </a:t>
            </a:r>
            <a:r>
              <a:rPr lang="en-US" sz="1400" b="1" dirty="0">
                <a:solidFill>
                  <a:srgbClr val="FFFF00"/>
                </a:solidFill>
                <a:ea typeface="+mn-lt"/>
                <a:cs typeface="+mn-lt"/>
              </a:rPr>
              <a:t>strong learner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by training models sequentially, with each model focusing on correcting the errors made by the previous ones. </a:t>
            </a:r>
            <a:endParaRPr lang="en-US" sz="1400" b="1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FFFF00"/>
                </a:solidFill>
                <a:ea typeface="+mn-lt"/>
                <a:cs typeface="+mn-lt"/>
              </a:rPr>
              <a:t>3 major boosting algorithms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Bookman Old Style"/>
                <a:ea typeface="Open Sans"/>
                <a:cs typeface="Open Sans"/>
              </a:rPr>
              <a:t>Ada Boosting  -   Adaptive boosting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Bookman Old Style"/>
                <a:ea typeface="Open Sans"/>
                <a:cs typeface="Open Sans"/>
              </a:rPr>
              <a:t>XG Boosting    -   Gradient boosting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Bookman Old Style"/>
                <a:ea typeface="Open Sans"/>
                <a:cs typeface="Open Sans"/>
              </a:rPr>
              <a:t>Lg boosting     -   Extreme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C8F-180E-4C1B-9D4F-266DE87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blue background with white text">
            <a:extLst>
              <a:ext uri="{FF2B5EF4-FFF2-40B4-BE49-F238E27FC236}">
                <a16:creationId xmlns:a16="http://schemas.microsoft.com/office/drawing/2014/main" id="{071286B1-0F75-902D-3E60-4DEAC37B1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" y="4886"/>
            <a:ext cx="12184315" cy="6855067"/>
          </a:xfrm>
        </p:spPr>
      </p:pic>
    </p:spTree>
    <p:extLst>
      <p:ext uri="{BB962C8B-B14F-4D97-AF65-F5344CB8AC3E}">
        <p14:creationId xmlns:p14="http://schemas.microsoft.com/office/powerpoint/2010/main" val="149032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0D30F-C6D7-96CF-F490-16330019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en-US" sz="4600" b="1" i="0" kern="1200" baseline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is Ada Boosting Algorithm ?</a:t>
            </a:r>
            <a:r>
              <a:rPr lang="en-US" sz="4600" b="0" i="0" kern="1200" dirty="0"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27" name="Content Placeholder 26" descr="A diagram of a workflow&#10;&#10;Description automatically generated">
            <a:extLst>
              <a:ext uri="{FF2B5EF4-FFF2-40B4-BE49-F238E27FC236}">
                <a16:creationId xmlns:a16="http://schemas.microsoft.com/office/drawing/2014/main" id="{39708BC5-7E4A-B9AF-B31F-899836316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199" b="2526"/>
          <a:stretch/>
        </p:blipFill>
        <p:spPr>
          <a:xfrm>
            <a:off x="1483473" y="836977"/>
            <a:ext cx="5568888" cy="51146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7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person walking up a staircase&#10;&#10;Description automatically generated">
            <a:extLst>
              <a:ext uri="{FF2B5EF4-FFF2-40B4-BE49-F238E27FC236}">
                <a16:creationId xmlns:a16="http://schemas.microsoft.com/office/drawing/2014/main" id="{38BCB55A-8BD3-E93A-5030-21479CA2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62" b="10766"/>
          <a:stretch/>
        </p:blipFill>
        <p:spPr>
          <a:xfrm>
            <a:off x="1052864" y="1040164"/>
            <a:ext cx="10249909" cy="47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B15F9-1ACE-0C0F-0175-8C1BF85D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practice for Ada Boost Algorithm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4B7A8-9C8E-EE53-4FF3-7084A3B68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4208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634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748F1-EA20-C256-1F1B-C5353790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17" y="575082"/>
            <a:ext cx="6735043" cy="7719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solidFill>
                  <a:srgbClr val="FFFF00"/>
                </a:solidFill>
              </a:rPr>
              <a:t>Bagging VS Boosting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13C26EF-AADA-0B68-D747-B83FAD97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77" r="-1" b="4558"/>
          <a:stretch/>
        </p:blipFill>
        <p:spPr>
          <a:xfrm>
            <a:off x="1252646" y="1563084"/>
            <a:ext cx="9177351" cy="4532922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84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C5954F-F712-20AC-D07A-7660910F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818355"/>
            <a:ext cx="3430947" cy="4954097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rgbClr val="FFFF00"/>
                </a:solidFill>
              </a:rPr>
              <a:t>Application of Ada Boosting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3C716-8AC1-6052-A4C5-D44E3941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164717"/>
            <a:ext cx="5579707" cy="4607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Image and Face Recognition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Financial Forecasting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Healthcare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Text &amp; Sentiment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Marketing &amp; Customer Relationship Management (CRM)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06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 Boosting Algorithms      </vt:lpstr>
      <vt:lpstr>PowerPoint Presentation</vt:lpstr>
      <vt:lpstr>What is Ada Boosting Algorithm ?​</vt:lpstr>
      <vt:lpstr>PowerPoint Presentation</vt:lpstr>
      <vt:lpstr>Best practice for Ada Boost Algorithm</vt:lpstr>
      <vt:lpstr>Bagging VS Boosting</vt:lpstr>
      <vt:lpstr>Application of Ada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342</cp:revision>
  <dcterms:created xsi:type="dcterms:W3CDTF">2024-09-22T15:48:03Z</dcterms:created>
  <dcterms:modified xsi:type="dcterms:W3CDTF">2024-09-22T20:27:21Z</dcterms:modified>
</cp:coreProperties>
</file>