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8B2AC-2940-6873-4E42-1549AC15CBE2}" v="381" dt="2024-09-23T13:43:25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3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8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6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September 23,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September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6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895" r:id="rId6"/>
    <p:sldLayoutId id="2147483891" r:id="rId7"/>
    <p:sldLayoutId id="2147483892" r:id="rId8"/>
    <p:sldLayoutId id="2147483893" r:id="rId9"/>
    <p:sldLayoutId id="2147483894" r:id="rId10"/>
    <p:sldLayoutId id="21474838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5642" y="448056"/>
            <a:ext cx="7912330" cy="3577414"/>
          </a:xfrm>
        </p:spPr>
        <p:txBody>
          <a:bodyPr>
            <a:normAutofit/>
          </a:bodyPr>
          <a:lstStyle/>
          <a:p>
            <a:r>
              <a:rPr lang="en-US" sz="8000" b="1" dirty="0"/>
              <a:t>LG Boost Algorithm</a:t>
            </a:r>
            <a:endParaRPr lang="en-US" sz="8000" b="1" dirty="0">
              <a:ea typeface="Source Sans Pro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7CB0-0FDE-7ECB-B187-D41FFDAC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sz="3000" b="1" dirty="0">
                <a:latin typeface="Georgia Pro Cond Black"/>
                <a:ea typeface="Source Sans Pro Light"/>
              </a:rPr>
              <a:t>LG – Light Gradient Boosting Algorithm </a:t>
            </a:r>
            <a:endParaRPr lang="en-US" sz="3000" b="1" dirty="0">
              <a:latin typeface="Georgia Pro Cond Black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5DDC-4FAF-0AEC-D57E-243B7430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en-US" b="1" dirty="0" err="1">
                <a:solidFill>
                  <a:srgbClr val="FFFF00">
                    <a:alpha val="55000"/>
                  </a:srgbClr>
                </a:solidFill>
                <a:latin typeface="Consolas"/>
              </a:rPr>
              <a:t>LGBMRegressor</a:t>
            </a:r>
            <a:r>
              <a:rPr lang="en-US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 is a machine learning model used to predict continuous (numeric) values using the </a:t>
            </a:r>
            <a:r>
              <a:rPr lang="en-US" dirty="0" err="1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LightGBM</a:t>
            </a:r>
            <a:r>
              <a:rPr lang="en-US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 (Light Gradient Boosting Machine) framework. It implements gradient boosting, an ensemble method where several decision trees are built sequentially, with each new tree correcting the errors of the previous ones. </a:t>
            </a:r>
          </a:p>
          <a:p>
            <a:pPr marL="449580" indent="-447675"/>
            <a:r>
              <a:rPr lang="en-US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Used both in Regression &amp; Classification based on the Target.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4D1A73-6DFD-1F6B-9B31-EA696180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44" t="2353" r="2520" b="4000"/>
          <a:stretch/>
        </p:blipFill>
        <p:spPr>
          <a:xfrm>
            <a:off x="6767508" y="450000"/>
            <a:ext cx="4520879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1A11E-8C90-62EE-0847-FDADF9A5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Georgia Pro Cond Black"/>
                <a:ea typeface="Source Sans Pro Light"/>
              </a:rPr>
              <a:t>Work Flow Of  LG BOOST</a:t>
            </a:r>
            <a:r>
              <a:rPr lang="en-US" sz="3000" b="1" dirty="0">
                <a:latin typeface="Georgia Pro Cond Black"/>
                <a:ea typeface="Source Sans Pro Light"/>
              </a:rPr>
              <a:t> </a:t>
            </a:r>
            <a:r>
              <a:rPr lang="en-US" sz="1800" i="0" dirty="0">
                <a:latin typeface="Georgia Pro Cond Black"/>
                <a:ea typeface="Source Sans Pro Light"/>
              </a:rPr>
              <a:t>(with Proved Example)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model training&#10;&#10;Description automatically generated">
            <a:extLst>
              <a:ext uri="{FF2B5EF4-FFF2-40B4-BE49-F238E27FC236}">
                <a16:creationId xmlns:a16="http://schemas.microsoft.com/office/drawing/2014/main" id="{282CDE5C-C25A-80B4-FFD7-66C09B94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" y="2619736"/>
            <a:ext cx="7374789" cy="2028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B1D1-1B48-5E90-3809-C760AE07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>
              <a:lnSpc>
                <a:spcPct val="130000"/>
              </a:lnSpc>
            </a:pPr>
            <a:r>
              <a:rPr lang="en-US" sz="1700" b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Data Input</a:t>
            </a:r>
            <a:r>
              <a:rPr lang="en-US" sz="1700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: Feed the training data to the model (features and target values).</a:t>
            </a:r>
          </a:p>
          <a:p>
            <a:pPr marL="449580" indent="-447675">
              <a:lnSpc>
                <a:spcPct val="130000"/>
              </a:lnSpc>
            </a:pPr>
            <a:r>
              <a:rPr lang="en-US" sz="1700" b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Tree Building</a:t>
            </a:r>
            <a:r>
              <a:rPr lang="en-US" sz="1700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: The model constructs multiple decision trees, each trying to improve on the errors of the previous trees.</a:t>
            </a:r>
          </a:p>
          <a:p>
            <a:pPr marL="449580" indent="-447675">
              <a:lnSpc>
                <a:spcPct val="130000"/>
              </a:lnSpc>
            </a:pPr>
            <a:r>
              <a:rPr lang="en-US" sz="1700" b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Prediction</a:t>
            </a:r>
            <a:r>
              <a:rPr lang="en-US" sz="1700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: Once trained, the model uses these trees to predict the numeric output for new, unseen data.</a:t>
            </a:r>
          </a:p>
          <a:p>
            <a:pPr marL="449580" indent="-447675">
              <a:lnSpc>
                <a:spcPct val="130000"/>
              </a:lnSpc>
            </a:pPr>
            <a:endParaRPr lang="en-US" sz="17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95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62631-6E4E-17FC-A44E-9BEAF206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785211"/>
            <a:ext cx="11292215" cy="72378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 Pro Cond Black"/>
                <a:ea typeface="Source Sans Pro Light"/>
              </a:rPr>
              <a:t>Why Use </a:t>
            </a:r>
            <a:r>
              <a:rPr lang="en-US" sz="4000" b="1" err="1">
                <a:latin typeface="Georgia Pro Cond Black"/>
                <a:ea typeface="Source Sans Pro Light"/>
              </a:rPr>
              <a:t>LGBMRegressor</a:t>
            </a:r>
            <a:r>
              <a:rPr lang="en-US" sz="4000" b="1" dirty="0">
                <a:latin typeface="Georgia Pro Cond Black"/>
                <a:ea typeface="Source Sans Pro Light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E50C-2DCC-6A40-A370-8D243AA7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7379208" cy="4005072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endParaRPr lang="en-US" b="1">
              <a:ea typeface="Source Sans Pro"/>
            </a:endParaRPr>
          </a:p>
          <a:p>
            <a:pPr marL="449580" indent="-447675"/>
            <a:r>
              <a:rPr lang="en-US" b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Fast Training</a:t>
            </a:r>
            <a:r>
              <a:rPr lang="en-US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Efficient for large datasets.</a:t>
            </a:r>
            <a:endParaRPr lang="en-US" dirty="0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/>
            <a:r>
              <a:rPr lang="en-US" b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Scalable</a:t>
            </a:r>
            <a:r>
              <a:rPr lang="en-US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Works well with large feature sets and lots of data.</a:t>
            </a:r>
            <a:endParaRPr lang="en-US" dirty="0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/>
            <a:r>
              <a:rPr lang="en-US" b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Accurate</a:t>
            </a:r>
            <a:r>
              <a:rPr lang="en-US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Gradient boosting is one of the best-performing algorithms in machine learning.</a:t>
            </a:r>
            <a:endParaRPr lang="en-US" dirty="0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/>
            <a:r>
              <a:rPr lang="en-US" b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Customizable</a:t>
            </a:r>
            <a:r>
              <a:rPr lang="en-US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Many hyperparameters to tune for better performance (e.g., number of trees, learning rate, max depth, etc.).</a:t>
            </a:r>
            <a:endParaRPr lang="en-US" dirty="0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/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351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CF25F2-5C39-459E-9E83-BB0383486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8B3A-B488-BCC0-A7C8-B1EC51B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914654"/>
            <a:ext cx="11301984" cy="69121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Georgia Pro Cond Black"/>
                <a:ea typeface="Source Sans Pro Light"/>
              </a:rPr>
              <a:t>Tips :Using </a:t>
            </a:r>
            <a:r>
              <a:rPr lang="en-US" sz="3000" b="1" err="1">
                <a:latin typeface="Georgia Pro Cond Black"/>
                <a:ea typeface="Source Sans Pro Light"/>
              </a:rPr>
              <a:t>LightGBM</a:t>
            </a:r>
            <a:r>
              <a:rPr lang="en-US" sz="3000" b="1" dirty="0">
                <a:latin typeface="Georgia Pro Cond Black"/>
                <a:ea typeface="Source Sans Pro Light"/>
              </a:rPr>
              <a:t> Algorithm Effectively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D8D5-6C1F-1727-70DD-637ACF82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999" y="1947672"/>
            <a:ext cx="8374041" cy="4005072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>
              <a:buAutoNum type="arabicPeriod"/>
            </a:pPr>
            <a:r>
              <a:rPr lang="en-US" sz="4000" i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Parameter Tuning</a:t>
            </a:r>
            <a:endParaRPr lang="en-US" sz="40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buAutoNum type="arabicPeriod"/>
            </a:pPr>
            <a:r>
              <a:rPr lang="en-US" sz="4000" i="1" err="1">
                <a:solidFill>
                  <a:srgbClr val="FFFF00">
                    <a:alpha val="55000"/>
                  </a:srgbClr>
                </a:solidFill>
                <a:ea typeface="Source Sans Pro"/>
              </a:rPr>
              <a:t>Festure</a:t>
            </a:r>
            <a:r>
              <a:rPr lang="en-US" sz="4000" i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 Selection</a:t>
            </a:r>
            <a:endParaRPr lang="en-US" sz="40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buAutoNum type="arabicPeriod"/>
            </a:pPr>
            <a:r>
              <a:rPr lang="en-US" sz="4000" i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Early </a:t>
            </a:r>
            <a:r>
              <a:rPr lang="en-US" sz="4000" i="1" err="1">
                <a:solidFill>
                  <a:srgbClr val="FFFF00">
                    <a:alpha val="55000"/>
                  </a:srgbClr>
                </a:solidFill>
                <a:ea typeface="Source Sans Pro"/>
              </a:rPr>
              <a:t>Stoping</a:t>
            </a:r>
            <a:r>
              <a:rPr lang="en-US" sz="4000" i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 </a:t>
            </a:r>
            <a:endParaRPr lang="en-US" sz="40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buAutoNum type="arabicPeriod"/>
            </a:pPr>
            <a:r>
              <a:rPr lang="en-US" sz="4000" i="1" dirty="0">
                <a:solidFill>
                  <a:srgbClr val="FFFF00">
                    <a:alpha val="55000"/>
                  </a:srgbClr>
                </a:solidFill>
                <a:ea typeface="Source Sans Pro"/>
              </a:rPr>
              <a:t>Overfit Prevention</a:t>
            </a:r>
            <a:endParaRPr lang="en-US" sz="40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251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660069-3B2A-40F4-AF45-4A8FD596D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CADBF-D97F-312B-4BF3-4B5EA70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6026399"/>
          </a:xfrm>
        </p:spPr>
        <p:txBody>
          <a:bodyPr>
            <a:normAutofit/>
          </a:bodyPr>
          <a:lstStyle/>
          <a:p>
            <a:r>
              <a:rPr lang="en-US" b="1" dirty="0">
                <a:latin typeface="Georgia Pro Cond Black"/>
                <a:ea typeface="Source Sans Pro Light"/>
              </a:rPr>
              <a:t>Applications in Real Life</a:t>
            </a:r>
            <a:endParaRPr lang="en-US" b="1" dirty="0">
              <a:latin typeface="Georgia Pro Cond Black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5320-F7BB-DDC5-5982-23D3E0DB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800" y="558459"/>
            <a:ext cx="7056000" cy="6091199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Finance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Stock price prediction, credit scoring, sales forecasting.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Retail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Demand forecasting, price optimization, customer lifetime value prediction.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Healthcare: 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Disease risk prediction, healthcare cost estimation, treatment effectiveness.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R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e</a:t>
            </a: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al Estate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House price prediction, property valuation, rental price estimation.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Energy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Energy consumption forecasting, renewable energy output prediction.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Transportation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Ride-sharing demand, delivery time estimation, route optimization.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Manufacturing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Predictive maintenance, production optimization, quality control.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Environment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Weather forecasting, pollution level estimation.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Marketing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Customer churn prediction, conversion rate prediction, ad click-through rate.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r>
              <a:rPr lang="en-US" sz="1500" b="1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Automotive</a:t>
            </a:r>
            <a:r>
              <a:rPr lang="en-US" sz="1500" i="1" dirty="0">
                <a:solidFill>
                  <a:srgbClr val="FFFF00">
                    <a:alpha val="55000"/>
                  </a:srgbClr>
                </a:solidFill>
                <a:ea typeface="+mn-lt"/>
                <a:cs typeface="+mn-lt"/>
              </a:rPr>
              <a:t>: Vehicle price prediction, fuel efficiency estimation, autonomous vehicle performance.</a:t>
            </a:r>
            <a:endParaRPr lang="en-US" sz="1500" i="1">
              <a:solidFill>
                <a:srgbClr val="FFFF00">
                  <a:alpha val="55000"/>
                </a:srgbClr>
              </a:solidFill>
              <a:ea typeface="Source Sans Pro"/>
            </a:endParaRPr>
          </a:p>
          <a:p>
            <a:pPr marL="449580" indent="-447675">
              <a:lnSpc>
                <a:spcPct val="130000"/>
              </a:lnSpc>
            </a:pPr>
            <a:endParaRPr lang="en-US" sz="15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3489359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ThinLineVTI</vt:lpstr>
      <vt:lpstr>LG Boost Algorithm</vt:lpstr>
      <vt:lpstr>LG – Light Gradient Boosting Algorithm </vt:lpstr>
      <vt:lpstr>Work Flow Of  LG BOOST (with Proved Example)</vt:lpstr>
      <vt:lpstr>Why Use LGBMRegressor?</vt:lpstr>
      <vt:lpstr>Tips :Using LightGBM Algorithm Effectively</vt:lpstr>
      <vt:lpstr>Applications in Real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170</cp:revision>
  <dcterms:created xsi:type="dcterms:W3CDTF">2013-07-15T20:26:40Z</dcterms:created>
  <dcterms:modified xsi:type="dcterms:W3CDTF">2024-09-23T13:45:17Z</dcterms:modified>
</cp:coreProperties>
</file>