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2" r:id="rId4"/>
    <p:sldId id="258" r:id="rId5"/>
    <p:sldId id="257" r:id="rId6"/>
    <p:sldId id="260" r:id="rId7"/>
    <p:sldId id="261"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096B4-95F7-2E6E-96D0-F7B7456CA512}" v="102" dt="2024-10-03T15:06:26.183"/>
    <p1510:client id="{64C9AB1C-0BEF-3A05-47B7-E28E421F2C91}" v="263" dt="2024-10-03T02:13:53.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Triangle 6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85241" y="1008993"/>
            <a:ext cx="9231410" cy="3542045"/>
          </a:xfrm>
        </p:spPr>
        <p:txBody>
          <a:bodyPr anchor="b">
            <a:normAutofit/>
          </a:bodyPr>
          <a:lstStyle/>
          <a:p>
            <a:pPr algn="l"/>
            <a:r>
              <a:rPr lang="en-US" sz="5500" dirty="0"/>
              <a:t>BIRCH Algorithm </a:t>
            </a:r>
            <a:br>
              <a:rPr lang="en-US" sz="5500" dirty="0">
                <a:latin typeface="Aptos Display"/>
              </a:rPr>
            </a:br>
            <a:endParaRPr lang="en-US" sz="5500">
              <a:latin typeface="Aptos Narrow"/>
            </a:endParaRPr>
          </a:p>
        </p:txBody>
      </p:sp>
      <p:sp>
        <p:nvSpPr>
          <p:cNvPr id="3" name="Subtitle 2"/>
          <p:cNvSpPr>
            <a:spLocks noGrp="1"/>
          </p:cNvSpPr>
          <p:nvPr>
            <p:ph type="subTitle" idx="1"/>
          </p:nvPr>
        </p:nvSpPr>
        <p:spPr>
          <a:xfrm>
            <a:off x="1285241" y="4582814"/>
            <a:ext cx="7132335" cy="1312657"/>
          </a:xfrm>
        </p:spPr>
        <p:txBody>
          <a:bodyPr vert="horz" lIns="91440" tIns="45720" rIns="91440" bIns="45720" rtlCol="0" anchor="t">
            <a:normAutofit/>
          </a:bodyPr>
          <a:lstStyle/>
          <a:p>
            <a:pPr algn="l"/>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D5872A3-CFF8-4F36-8446-6F1B04585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7EC0934-1503-4296-A688-FC4E83E3F6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4813"/>
            <a:ext cx="7147352" cy="6333471"/>
            <a:chOff x="329184" y="-555662"/>
            <a:chExt cx="524256" cy="6333471"/>
          </a:xfrm>
        </p:grpSpPr>
        <p:cxnSp>
          <p:nvCxnSpPr>
            <p:cNvPr id="23" name="Straight Connector 22">
              <a:extLst>
                <a:ext uri="{FF2B5EF4-FFF2-40B4-BE49-F238E27FC236}">
                  <a16:creationId xmlns:a16="http://schemas.microsoft.com/office/drawing/2014/main" id="{0C528A17-D3E6-4463-8942-C4991C05B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99B74AA-0D92-4B16-A6FE-030C4476E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555662"/>
              <a:ext cx="524256" cy="60877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Rectangle 43">
            <a:extLst>
              <a:ext uri="{FF2B5EF4-FFF2-40B4-BE49-F238E27FC236}">
                <a16:creationId xmlns:a16="http://schemas.microsoft.com/office/drawing/2014/main" id="{5E2C537D-FECA-4C7F-A65B-F82518B3A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265180"/>
            <a:ext cx="10999072" cy="575157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tree with many leaves&#10;&#10;Description automatically generated">
            <a:extLst>
              <a:ext uri="{FF2B5EF4-FFF2-40B4-BE49-F238E27FC236}">
                <a16:creationId xmlns:a16="http://schemas.microsoft.com/office/drawing/2014/main" id="{37DB4C4B-ED0E-DECA-B7A4-1BD4035AEA2C}"/>
              </a:ext>
            </a:extLst>
          </p:cNvPr>
          <p:cNvPicPr>
            <a:picLocks noGrp="1" noChangeAspect="1"/>
          </p:cNvPicPr>
          <p:nvPr>
            <p:ph idx="1"/>
          </p:nvPr>
        </p:nvPicPr>
        <p:blipFill>
          <a:blip r:embed="rId2"/>
          <a:srcRect t="5856" b="26554"/>
          <a:stretch/>
        </p:blipFill>
        <p:spPr>
          <a:xfrm>
            <a:off x="838200" y="469664"/>
            <a:ext cx="10515600" cy="5330606"/>
          </a:xfrm>
          <a:prstGeom prst="rect">
            <a:avLst/>
          </a:prstGeom>
        </p:spPr>
      </p:pic>
    </p:spTree>
    <p:extLst>
      <p:ext uri="{BB962C8B-B14F-4D97-AF65-F5344CB8AC3E}">
        <p14:creationId xmlns:p14="http://schemas.microsoft.com/office/powerpoint/2010/main" val="23090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4D86C-1408-2A1D-583B-02823B7E1F1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b="1" kern="1200">
                <a:solidFill>
                  <a:schemeClr val="tx1"/>
                </a:solidFill>
                <a:latin typeface="+mj-lt"/>
                <a:ea typeface="+mj-ea"/>
                <a:cs typeface="+mj-cs"/>
              </a:rPr>
              <a:t>Hierarchical clustering method that incrementally clusters data using a tree structure (CF Tree).</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Machine Learning: BIRCH Clustering Algorithm Clearly Explained | Cory  Maklin's Blog">
            <a:extLst>
              <a:ext uri="{FF2B5EF4-FFF2-40B4-BE49-F238E27FC236}">
                <a16:creationId xmlns:a16="http://schemas.microsoft.com/office/drawing/2014/main" id="{58AFEF49-AD48-6FAA-8C36-B088B8D69410}"/>
              </a:ext>
            </a:extLst>
          </p:cNvPr>
          <p:cNvPicPr>
            <a:picLocks noGrp="1" noChangeAspect="1"/>
          </p:cNvPicPr>
          <p:nvPr>
            <p:ph idx="1"/>
          </p:nvPr>
        </p:nvPicPr>
        <p:blipFill>
          <a:blip r:embed="rId2"/>
          <a:stretch>
            <a:fillRect/>
          </a:stretch>
        </p:blipFill>
        <p:spPr>
          <a:xfrm>
            <a:off x="5134390" y="625683"/>
            <a:ext cx="6306798" cy="5455380"/>
          </a:xfrm>
          <a:prstGeom prst="rect">
            <a:avLst/>
          </a:prstGeom>
        </p:spPr>
      </p:pic>
    </p:spTree>
    <p:extLst>
      <p:ext uri="{BB962C8B-B14F-4D97-AF65-F5344CB8AC3E}">
        <p14:creationId xmlns:p14="http://schemas.microsoft.com/office/powerpoint/2010/main" val="413899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Birch | Engati">
            <a:extLst>
              <a:ext uri="{FF2B5EF4-FFF2-40B4-BE49-F238E27FC236}">
                <a16:creationId xmlns:a16="http://schemas.microsoft.com/office/drawing/2014/main" id="{FF7A21AE-7466-EC60-25FB-ACCC4674AD6E}"/>
              </a:ext>
            </a:extLst>
          </p:cNvPr>
          <p:cNvPicPr>
            <a:picLocks noGrp="1" noChangeAspect="1"/>
          </p:cNvPicPr>
          <p:nvPr>
            <p:ph idx="1"/>
          </p:nvPr>
        </p:nvPicPr>
        <p:blipFill>
          <a:blip r:embed="rId2"/>
          <a:srcRect t="10412" r="-153" b="-196"/>
          <a:stretch/>
        </p:blipFill>
        <p:spPr>
          <a:xfrm>
            <a:off x="1565483" y="1192084"/>
            <a:ext cx="6393540" cy="4470646"/>
          </a:xfrm>
          <a:prstGeom prst="rect">
            <a:avLst/>
          </a:prstGeom>
        </p:spPr>
      </p:pic>
    </p:spTree>
    <p:extLst>
      <p:ext uri="{BB962C8B-B14F-4D97-AF65-F5344CB8AC3E}">
        <p14:creationId xmlns:p14="http://schemas.microsoft.com/office/powerpoint/2010/main" val="2043000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86D57-CF7F-45D7-81C5-8DA286D4414D}"/>
              </a:ext>
            </a:extLst>
          </p:cNvPr>
          <p:cNvSpPr>
            <a:spLocks noGrp="1"/>
          </p:cNvSpPr>
          <p:nvPr>
            <p:ph type="title"/>
          </p:nvPr>
        </p:nvSpPr>
        <p:spPr>
          <a:xfrm>
            <a:off x="1006900" y="1188637"/>
            <a:ext cx="3141430" cy="4480726"/>
          </a:xfrm>
        </p:spPr>
        <p:txBody>
          <a:bodyPr>
            <a:normAutofit/>
          </a:bodyPr>
          <a:lstStyle/>
          <a:p>
            <a:pPr algn="r"/>
            <a:r>
              <a:rPr lang="en-US" sz="6600" dirty="0"/>
              <a:t>WORK FLOW</a:t>
            </a:r>
          </a:p>
        </p:txBody>
      </p:sp>
      <p:cxnSp>
        <p:nvCxnSpPr>
          <p:cNvPr id="19" name="Straight Connector 1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37A97011-F467-23FD-B928-7801839B4CF8}"/>
              </a:ext>
            </a:extLst>
          </p:cNvPr>
          <p:cNvSpPr>
            <a:spLocks noGrp="1"/>
          </p:cNvSpPr>
          <p:nvPr>
            <p:ph idx="1"/>
          </p:nvPr>
        </p:nvSpPr>
        <p:spPr>
          <a:xfrm>
            <a:off x="5138928" y="1338729"/>
            <a:ext cx="4795584" cy="4180542"/>
          </a:xfrm>
        </p:spPr>
        <p:txBody>
          <a:bodyPr vert="horz" lIns="91440" tIns="45720" rIns="91440" bIns="45720" rtlCol="0" anchor="ctr">
            <a:normAutofit/>
          </a:bodyPr>
          <a:lstStyle/>
          <a:p>
            <a:pPr algn="ctr">
              <a:lnSpc>
                <a:spcPct val="150000"/>
              </a:lnSpc>
            </a:pPr>
            <a:r>
              <a:rPr lang="en-US" sz="2400" dirty="0">
                <a:latin typeface="Aptos Narrow"/>
              </a:rPr>
              <a:t>Builds a tree of clusters, adding data points to the closest cluster and occasionally splitting or merging clusters.</a:t>
            </a:r>
            <a:endParaRPr lang="en-US" sz="2400" dirty="0"/>
          </a:p>
        </p:txBody>
      </p:sp>
    </p:spTree>
    <p:extLst>
      <p:ext uri="{BB962C8B-B14F-4D97-AF65-F5344CB8AC3E}">
        <p14:creationId xmlns:p14="http://schemas.microsoft.com/office/powerpoint/2010/main" val="200790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649E1-BC7E-D56F-FA38-4BB0713607CD}"/>
              </a:ext>
            </a:extLst>
          </p:cNvPr>
          <p:cNvSpPr>
            <a:spLocks noGrp="1"/>
          </p:cNvSpPr>
          <p:nvPr>
            <p:ph type="title"/>
          </p:nvPr>
        </p:nvSpPr>
        <p:spPr>
          <a:xfrm>
            <a:off x="1197551" y="248751"/>
            <a:ext cx="3429000" cy="2129379"/>
          </a:xfrm>
        </p:spPr>
        <p:txBody>
          <a:bodyPr vert="horz" lIns="91440" tIns="45720" rIns="91440" bIns="45720" rtlCol="0" anchor="b">
            <a:normAutofit/>
          </a:bodyPr>
          <a:lstStyle/>
          <a:p>
            <a:r>
              <a:rPr lang="en-US" sz="3600" b="1" dirty="0">
                <a:latin typeface="Aptos"/>
              </a:rPr>
              <a:t>CF Tree</a:t>
            </a:r>
            <a:endParaRPr lang="en-US" sz="3600" dirty="0">
              <a:ea typeface="+mj-ea"/>
              <a:cs typeface="+mj-cs"/>
            </a:endParaRP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54AB76F3-5ECB-D8F3-25EA-31C727B0F8EA}"/>
              </a:ext>
            </a:extLst>
          </p:cNvPr>
          <p:cNvSpPr>
            <a:spLocks noGrp="1"/>
          </p:cNvSpPr>
          <p:nvPr>
            <p:ph idx="1"/>
          </p:nvPr>
        </p:nvSpPr>
        <p:spPr>
          <a:xfrm>
            <a:off x="630936" y="2807208"/>
            <a:ext cx="3429000" cy="3410712"/>
          </a:xfrm>
        </p:spPr>
        <p:txBody>
          <a:bodyPr anchor="t">
            <a:normAutofit/>
          </a:bodyPr>
          <a:lstStyle/>
          <a:p>
            <a:pPr marL="0" indent="0" algn="ctr">
              <a:buNone/>
            </a:pPr>
            <a:r>
              <a:rPr lang="en-US" sz="2200" dirty="0">
                <a:ea typeface="+mn-lt"/>
                <a:cs typeface="+mn-lt"/>
              </a:rPr>
              <a:t>It organizes data hierarchically, storing cluster summaries (CFs) in its nodes. This allows for efficient and scalable clustering, especially in cases where the data is too large to be handled all at once.</a:t>
            </a:r>
            <a:endParaRPr lang="en-US" sz="2200" dirty="0"/>
          </a:p>
        </p:txBody>
      </p:sp>
      <p:pic>
        <p:nvPicPr>
          <p:cNvPr id="4" name="Content Placeholder 3" descr="BIRCH in Data Mining - Javatpoint">
            <a:extLst>
              <a:ext uri="{FF2B5EF4-FFF2-40B4-BE49-F238E27FC236}">
                <a16:creationId xmlns:a16="http://schemas.microsoft.com/office/drawing/2014/main" id="{5EB19899-3CCA-B830-CD37-E5DF7818CB8B}"/>
              </a:ext>
            </a:extLst>
          </p:cNvPr>
          <p:cNvPicPr>
            <a:picLocks noChangeAspect="1"/>
          </p:cNvPicPr>
          <p:nvPr/>
        </p:nvPicPr>
        <p:blipFill>
          <a:blip r:embed="rId2"/>
          <a:stretch>
            <a:fillRect/>
          </a:stretch>
        </p:blipFill>
        <p:spPr>
          <a:xfrm>
            <a:off x="4809033" y="640080"/>
            <a:ext cx="6594246" cy="5577840"/>
          </a:xfrm>
          <a:prstGeom prst="rect">
            <a:avLst/>
          </a:prstGeom>
        </p:spPr>
      </p:pic>
    </p:spTree>
    <p:extLst>
      <p:ext uri="{BB962C8B-B14F-4D97-AF65-F5344CB8AC3E}">
        <p14:creationId xmlns:p14="http://schemas.microsoft.com/office/powerpoint/2010/main" val="118419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C91924-848C-8D4F-43B0-2E9F6C017D1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Strengths</a:t>
            </a:r>
            <a:br>
              <a:rPr lang="en-US" sz="3600" dirty="0">
                <a:solidFill>
                  <a:srgbClr val="FFFFFF"/>
                </a:solidFill>
              </a:rPr>
            </a:br>
            <a:r>
              <a:rPr lang="en-US" sz="3600" dirty="0">
                <a:solidFill>
                  <a:srgbClr val="FFFFFF"/>
                </a:solidFill>
              </a:rPr>
              <a:t> </a:t>
            </a:r>
            <a:r>
              <a:rPr lang="en-US" sz="3600" kern="1200" dirty="0">
                <a:solidFill>
                  <a:srgbClr val="FFFFFF"/>
                </a:solidFill>
                <a:latin typeface="+mj-lt"/>
                <a:ea typeface="+mj-ea"/>
                <a:cs typeface="+mj-cs"/>
              </a:rPr>
              <a:t>                                                                                                   Weaknesses</a:t>
            </a:r>
            <a:endParaRPr lang="en-US" sz="3600" kern="1200" dirty="0">
              <a:solidFill>
                <a:srgbClr val="FFFFFF"/>
              </a:solidFill>
              <a:latin typeface="+mj-lt"/>
            </a:endParaRPr>
          </a:p>
        </p:txBody>
      </p:sp>
      <p:graphicFrame>
        <p:nvGraphicFramePr>
          <p:cNvPr id="7" name="Content Placeholder 6">
            <a:extLst>
              <a:ext uri="{FF2B5EF4-FFF2-40B4-BE49-F238E27FC236}">
                <a16:creationId xmlns:a16="http://schemas.microsoft.com/office/drawing/2014/main" id="{AE1B1B0C-DFBA-1919-70C7-ADF2723214EC}"/>
              </a:ext>
            </a:extLst>
          </p:cNvPr>
          <p:cNvGraphicFramePr>
            <a:graphicFrameLocks noGrp="1"/>
          </p:cNvGraphicFramePr>
          <p:nvPr>
            <p:ph idx="1"/>
            <p:extLst>
              <p:ext uri="{D42A27DB-BD31-4B8C-83A1-F6EECF244321}">
                <p14:modId xmlns:p14="http://schemas.microsoft.com/office/powerpoint/2010/main" val="1407628084"/>
              </p:ext>
            </p:extLst>
          </p:nvPr>
        </p:nvGraphicFramePr>
        <p:xfrm>
          <a:off x="4781826" y="2087217"/>
          <a:ext cx="6780700" cy="2914741"/>
        </p:xfrm>
        <a:graphic>
          <a:graphicData uri="http://schemas.openxmlformats.org/drawingml/2006/table">
            <a:tbl>
              <a:tblPr bandRow="1">
                <a:solidFill>
                  <a:schemeClr val="accent1">
                    <a:lumMod val="20000"/>
                    <a:lumOff val="80000"/>
                  </a:schemeClr>
                </a:solidFill>
                <a:tableStyleId>{5C22544A-7EE6-4342-B048-85BDC9FD1C3A}</a:tableStyleId>
              </a:tblPr>
              <a:tblGrid>
                <a:gridCol w="6780700">
                  <a:extLst>
                    <a:ext uri="{9D8B030D-6E8A-4147-A177-3AD203B41FA5}">
                      <a16:colId xmlns:a16="http://schemas.microsoft.com/office/drawing/2014/main" val="334708817"/>
                    </a:ext>
                  </a:extLst>
                </a:gridCol>
              </a:tblGrid>
              <a:tr h="926739">
                <a:tc>
                  <a:txBody>
                    <a:bodyPr/>
                    <a:lstStyle/>
                    <a:p>
                      <a:r>
                        <a:rPr lang="en-US" sz="2000" cap="none" spc="0" dirty="0">
                          <a:solidFill>
                            <a:schemeClr val="tx1"/>
                          </a:solidFill>
                          <a:effectLst/>
                        </a:rPr>
                        <a:t> Scales well to large datasets.</a:t>
                      </a:r>
                    </a:p>
                  </a:txBody>
                  <a:tcPr marL="112543" marR="112543" marT="56271" marB="11254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80990704"/>
                  </a:ext>
                </a:extLst>
              </a:tr>
              <a:tr h="1988002">
                <a:tc>
                  <a:txBody>
                    <a:bodyPr/>
                    <a:lstStyle/>
                    <a:p>
                      <a:r>
                        <a:rPr lang="en-US" sz="2000" cap="none" spc="0" dirty="0">
                          <a:solidFill>
                            <a:schemeClr val="tx1"/>
                          </a:solidFill>
                          <a:effectLst/>
                        </a:rPr>
                        <a:t>Sensitive to the initial threshold value used to merge clusters.</a:t>
                      </a:r>
                    </a:p>
                  </a:txBody>
                  <a:tcPr marL="112543" marR="112543" marT="56271" marB="112543"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2029066020"/>
                  </a:ext>
                </a:extLst>
              </a:tr>
            </a:tbl>
          </a:graphicData>
        </a:graphic>
      </p:graphicFrame>
    </p:spTree>
    <p:extLst>
      <p:ext uri="{BB962C8B-B14F-4D97-AF65-F5344CB8AC3E}">
        <p14:creationId xmlns:p14="http://schemas.microsoft.com/office/powerpoint/2010/main" val="137315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0A07B7C-CFFB-5192-BC08-CA03568AC53E}"/>
              </a:ext>
            </a:extLst>
          </p:cNvPr>
          <p:cNvSpPr>
            <a:spLocks noGrp="1"/>
          </p:cNvSpPr>
          <p:nvPr>
            <p:ph type="title"/>
          </p:nvPr>
        </p:nvSpPr>
        <p:spPr>
          <a:xfrm>
            <a:off x="838201" y="3998018"/>
            <a:ext cx="3981854" cy="2216513"/>
          </a:xfrm>
        </p:spPr>
        <p:txBody>
          <a:bodyPr>
            <a:normAutofit/>
          </a:bodyPr>
          <a:lstStyle/>
          <a:p>
            <a:r>
              <a:rPr lang="en-US" dirty="0"/>
              <a:t>MODEL CREATION</a:t>
            </a:r>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Content Placeholder 3" descr="A white rectangular object with black text&#10;&#10;Description automatically generated">
            <a:extLst>
              <a:ext uri="{FF2B5EF4-FFF2-40B4-BE49-F238E27FC236}">
                <a16:creationId xmlns:a16="http://schemas.microsoft.com/office/drawing/2014/main" id="{9220520A-E3A7-046A-C541-D9016BC1732B}"/>
              </a:ext>
            </a:extLst>
          </p:cNvPr>
          <p:cNvPicPr>
            <a:picLocks noChangeAspect="1"/>
          </p:cNvPicPr>
          <p:nvPr/>
        </p:nvPicPr>
        <p:blipFill>
          <a:blip r:embed="rId2"/>
          <a:stretch>
            <a:fillRect/>
          </a:stretch>
        </p:blipFill>
        <p:spPr>
          <a:xfrm>
            <a:off x="996909" y="704504"/>
            <a:ext cx="10198181"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8" name="Content Placeholder 7">
            <a:extLst>
              <a:ext uri="{FF2B5EF4-FFF2-40B4-BE49-F238E27FC236}">
                <a16:creationId xmlns:a16="http://schemas.microsoft.com/office/drawing/2014/main" id="{E2FEACFA-FC39-9409-03B9-55B0B1AE0D24}"/>
              </a:ext>
            </a:extLst>
          </p:cNvPr>
          <p:cNvSpPr>
            <a:spLocks noGrp="1"/>
          </p:cNvSpPr>
          <p:nvPr>
            <p:ph idx="1"/>
          </p:nvPr>
        </p:nvSpPr>
        <p:spPr>
          <a:xfrm>
            <a:off x="4970835" y="3998019"/>
            <a:ext cx="6382966" cy="2216512"/>
          </a:xfrm>
        </p:spPr>
        <p:txBody>
          <a:bodyPr>
            <a:normAutofit/>
          </a:bodyPr>
          <a:lstStyle/>
          <a:p>
            <a:endParaRPr lang="en-US"/>
          </a:p>
        </p:txBody>
      </p:sp>
    </p:spTree>
    <p:extLst>
      <p:ext uri="{BB962C8B-B14F-4D97-AF65-F5344CB8AC3E}">
        <p14:creationId xmlns:p14="http://schemas.microsoft.com/office/powerpoint/2010/main" val="424377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E00D-8B69-4D37-A955-CBDBB18EBD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3C17FB-74ED-9B1F-613D-015A0B08CA6F}"/>
              </a:ext>
            </a:extLst>
          </p:cNvPr>
          <p:cNvSpPr>
            <a:spLocks noGrp="1"/>
          </p:cNvSpPr>
          <p:nvPr>
            <p:ph idx="1"/>
          </p:nvPr>
        </p:nvSpPr>
        <p:spPr/>
        <p:txBody>
          <a:bodyPr vert="horz" lIns="91440" tIns="45720" rIns="91440" bIns="45720" rtlCol="0" anchor="t">
            <a:normAutofit lnSpcReduction="10000"/>
          </a:bodyPr>
          <a:lstStyle/>
          <a:p>
            <a:pPr algn="r">
              <a:buFont typeface="Calibri" panose="020B0604020202020204" pitchFamily="34" charset="0"/>
              <a:buChar char="-"/>
            </a:pPr>
            <a:endParaRPr lang="en-US" dirty="0"/>
          </a:p>
          <a:p>
            <a:pPr algn="r">
              <a:buFont typeface="Calibri" panose="020B0604020202020204" pitchFamily="34" charset="0"/>
              <a:buChar char="-"/>
            </a:pPr>
            <a:endParaRPr lang="en-US" dirty="0"/>
          </a:p>
          <a:p>
            <a:pPr algn="r">
              <a:buFont typeface="Calibri" panose="020B0604020202020204" pitchFamily="34" charset="0"/>
              <a:buChar char="-"/>
            </a:pPr>
            <a:endParaRPr lang="en-US" dirty="0"/>
          </a:p>
          <a:p>
            <a:pPr algn="r">
              <a:buFont typeface="Calibri" panose="020B0604020202020204" pitchFamily="34" charset="0"/>
              <a:buChar char="-"/>
            </a:pPr>
            <a:endParaRPr lang="en-US" dirty="0"/>
          </a:p>
          <a:p>
            <a:pPr algn="r">
              <a:buFont typeface="Calibri" panose="020B0604020202020204" pitchFamily="34" charset="0"/>
              <a:buChar char="-"/>
            </a:pPr>
            <a:endParaRPr lang="en-US" dirty="0"/>
          </a:p>
          <a:p>
            <a:pPr algn="r">
              <a:buFont typeface="Calibri" panose="020B0604020202020204" pitchFamily="34" charset="0"/>
              <a:buChar char="-"/>
            </a:pPr>
            <a:endParaRPr lang="en-US" dirty="0"/>
          </a:p>
          <a:p>
            <a:pPr algn="r">
              <a:buFont typeface="Calibri" panose="020B0604020202020204" pitchFamily="34" charset="0"/>
              <a:buChar char="-"/>
            </a:pPr>
            <a:endParaRPr lang="en-US" dirty="0"/>
          </a:p>
          <a:p>
            <a:pPr algn="r">
              <a:buFont typeface="Calibri" panose="020B0604020202020204" pitchFamily="34" charset="0"/>
              <a:buChar char="-"/>
            </a:pPr>
            <a:endParaRPr lang="en-US" dirty="0"/>
          </a:p>
          <a:p>
            <a:pPr algn="r">
              <a:buFont typeface="Calibri" panose="020B0604020202020204" pitchFamily="34" charset="0"/>
              <a:buChar char="-"/>
            </a:pPr>
            <a:r>
              <a:rPr lang="en-US" dirty="0" err="1"/>
              <a:t>Priyadharsini</a:t>
            </a:r>
            <a:r>
              <a:rPr lang="en-US" dirty="0"/>
              <a:t> Manikandan</a:t>
            </a:r>
          </a:p>
        </p:txBody>
      </p:sp>
    </p:spTree>
    <p:extLst>
      <p:ext uri="{BB962C8B-B14F-4D97-AF65-F5344CB8AC3E}">
        <p14:creationId xmlns:p14="http://schemas.microsoft.com/office/powerpoint/2010/main" val="1053349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BIRCH Algorithm  </vt:lpstr>
      <vt:lpstr>PowerPoint Presentation</vt:lpstr>
      <vt:lpstr>Hierarchical clustering method that incrementally clusters data using a tree structure (CF Tree).</vt:lpstr>
      <vt:lpstr>PowerPoint Presentation</vt:lpstr>
      <vt:lpstr>WORK FLOW</vt:lpstr>
      <vt:lpstr>CF Tree</vt:lpstr>
      <vt:lpstr>Strengths                                                                                                     Weaknesses</vt:lpstr>
      <vt:lpstr>MODEL CREATION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111</cp:revision>
  <dcterms:created xsi:type="dcterms:W3CDTF">2013-07-15T20:26:40Z</dcterms:created>
  <dcterms:modified xsi:type="dcterms:W3CDTF">2024-10-03T15:09:08Z</dcterms:modified>
</cp:coreProperties>
</file>