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6"/>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68" d="100"/>
          <a:sy n="68" d="100"/>
        </p:scale>
        <p:origin x="616" y="64"/>
      </p:cViewPr>
      <p:guideLst>
        <p:guide pos="3840"/>
        <p:guide orient="horz" pos="256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66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86365-1DE3-4206-8631-568DB8EFC2CA}" type="datetimeFigureOut">
              <a:rPr lang="en-US" smtClean="0"/>
              <a:t>6/3/2023</a:t>
            </a:fld>
            <a:endParaRPr lang="en-US" dirty="0"/>
          </a:p>
        </p:txBody>
      </p:sp>
      <p:sp>
        <p:nvSpPr>
          <p:cNvPr id="104866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66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66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57C-9E66-43F1-9F87-179A985BA47D}"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Slide Image Placeholder 1"/>
          <p:cNvSpPr>
            <a:spLocks noGrp="1" noRot="1" noChangeAspect="1"/>
          </p:cNvSpPr>
          <p:nvPr>
            <p:ph type="sldImg"/>
          </p:nvPr>
        </p:nvSpPr>
        <p:spPr/>
      </p:sp>
      <p:sp>
        <p:nvSpPr>
          <p:cNvPr id="1048620" name="Notes Placeholder 2"/>
          <p:cNvSpPr>
            <a:spLocks noGrp="1"/>
          </p:cNvSpPr>
          <p:nvPr>
            <p:ph type="body" idx="1"/>
          </p:nvPr>
        </p:nvSpPr>
        <p:spPr/>
        <p:txBody>
          <a:bodyPr/>
          <a:lstStyle/>
          <a:p>
            <a:endParaRPr lang="en-US" dirty="0"/>
          </a:p>
        </p:txBody>
      </p:sp>
      <p:sp>
        <p:nvSpPr>
          <p:cNvPr id="1048621" name="Slide Number Placeholder 3"/>
          <p:cNvSpPr>
            <a:spLocks noGrp="1"/>
          </p:cNvSpPr>
          <p:nvPr>
            <p:ph type="sldNum" sz="quarter" idx="5"/>
          </p:nvPr>
        </p:nvSpPr>
        <p:spPr/>
        <p:txBody>
          <a:bodyPr/>
          <a:lstStyle/>
          <a:p>
            <a:fld id="{767E557C-9E66-43F1-9F87-179A985BA47D}" type="slidenum">
              <a:rPr lang="en-US" smtClean="0"/>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Notes Placeholder 1048665"/>
          <p:cNvSpPr>
            <a:spLocks noGrp="1"/>
          </p:cNvSpPr>
          <p:nvPr>
            <p:ph type="body"/>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048582" name="Rectangle"/>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583"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584"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1048585"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048592"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59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48594" name="Title Placeholder 1"/>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048605" name="Rectangle"/>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60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607"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048608" name="Title Placeholder 1"/>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048651" name="Rectangle"/>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652"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653" name="Picture Placeholder 3"/>
          <p:cNvSpPr>
            <a:spLocks noGrp="1"/>
          </p:cNvSpPr>
          <p:nvPr>
            <p:ph type="pic" sz="quarter" idx="13"/>
          </p:nvPr>
        </p:nvSpPr>
        <p:spPr>
          <a:xfrm>
            <a:off x="1097279" y="2163331"/>
            <a:ext cx="2919413" cy="2919413"/>
          </a:xfrm>
          <a:solidFill>
            <a:srgbClr val="EDEFF7"/>
          </a:solidFill>
        </p:spPr>
        <p:txBody>
          <a:bodyPr anchor="ctr"/>
          <a:lstStyle>
            <a:lvl1pPr algn="ctr"/>
          </a:lstStyle>
          <a:p>
            <a:r>
              <a:rPr lang="en-US" noProof="0"/>
              <a:t>Click icon to add picture</a:t>
            </a:r>
            <a:endParaRPr lang="en-US" noProof="0" dirty="0"/>
          </a:p>
        </p:txBody>
      </p:sp>
      <p:sp>
        <p:nvSpPr>
          <p:cNvPr id="1048654" name="Picture Placeholder 3"/>
          <p:cNvSpPr>
            <a:spLocks noGrp="1"/>
          </p:cNvSpPr>
          <p:nvPr>
            <p:ph type="pic" sz="quarter" idx="14"/>
          </p:nvPr>
        </p:nvSpPr>
        <p:spPr>
          <a:xfrm>
            <a:off x="4659186" y="2163331"/>
            <a:ext cx="2919413" cy="2919413"/>
          </a:xfrm>
          <a:solidFill>
            <a:srgbClr val="EDEFF7"/>
          </a:solidFill>
        </p:spPr>
        <p:txBody>
          <a:bodyPr anchor="ctr"/>
          <a:lstStyle>
            <a:lvl1pPr algn="ctr"/>
          </a:lstStyle>
          <a:p>
            <a:r>
              <a:rPr lang="en-US" noProof="0"/>
              <a:t>Click icon to add picture</a:t>
            </a:r>
            <a:endParaRPr lang="en-US" noProof="0" dirty="0"/>
          </a:p>
        </p:txBody>
      </p:sp>
      <p:sp>
        <p:nvSpPr>
          <p:cNvPr id="1048655" name="Picture Placeholder 3"/>
          <p:cNvSpPr>
            <a:spLocks noGrp="1"/>
          </p:cNvSpPr>
          <p:nvPr>
            <p:ph type="pic" sz="quarter" idx="15"/>
          </p:nvPr>
        </p:nvSpPr>
        <p:spPr>
          <a:xfrm>
            <a:off x="8221093" y="2163331"/>
            <a:ext cx="2919413" cy="2919413"/>
          </a:xfrm>
          <a:solidFill>
            <a:srgbClr val="EDEFF7"/>
          </a:solidFill>
        </p:spPr>
        <p:txBody>
          <a:bodyPr anchor="ctr"/>
          <a:lstStyle>
            <a:lvl1pPr algn="ctr"/>
          </a:lstStyle>
          <a:p>
            <a:r>
              <a:rPr lang="en-US" noProof="0"/>
              <a:t>Click icon to add picture</a:t>
            </a:r>
            <a:endParaRPr lang="en-US" noProof="0" dirty="0"/>
          </a:p>
        </p:txBody>
      </p:sp>
      <p:sp>
        <p:nvSpPr>
          <p:cNvPr id="1048656" name="Text Placeholder 3"/>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1048657" name="Text Placeholder 3"/>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1048658" name="Text Placeholder 3"/>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1048659" name="Title Placeholder 1"/>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1048610" name="Rectangle"/>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611"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612" name="Picture Placeholder 8"/>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048613" name="Title Placeholder 1"/>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048614" name="Content Placeholder 3"/>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1048644" name="Date Placeholder 1"/>
          <p:cNvSpPr>
            <a:spLocks noGrp="1"/>
          </p:cNvSpPr>
          <p:nvPr>
            <p:ph type="dt" sz="half" idx="10"/>
          </p:nvPr>
        </p:nvSpPr>
        <p:spPr/>
        <p:txBody>
          <a:bodyPr/>
          <a:lstStyle/>
          <a:p>
            <a:fld id="{39667345-2558-425A-8533-9BFDBCE15005}" type="datetime1">
              <a:rPr lang="en-US" noProof="0" smtClean="0"/>
              <a:t>6/3/2023</a:t>
            </a:fld>
            <a:endParaRPr lang="en-US" noProof="0" dirty="0"/>
          </a:p>
        </p:txBody>
      </p:sp>
      <p:sp>
        <p:nvSpPr>
          <p:cNvPr id="1048645" name="Footer Placeholder 2"/>
          <p:cNvSpPr>
            <a:spLocks noGrp="1"/>
          </p:cNvSpPr>
          <p:nvPr>
            <p:ph type="ftr" sz="quarter" idx="11"/>
          </p:nvPr>
        </p:nvSpPr>
        <p:spPr/>
        <p:txBody>
          <a:bodyPr/>
          <a:lstStyle/>
          <a:p>
            <a:endParaRPr lang="en-US" noProof="0" dirty="0"/>
          </a:p>
        </p:txBody>
      </p:sp>
      <p:sp>
        <p:nvSpPr>
          <p:cNvPr id="1048646" name="Slide Number Placeholder 3"/>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48647" name="Rectangle"/>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648"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3145728" name="Straight Connector 6"/>
          <p:cNvCxnSpPr>
            <a:cxnSpLocks/>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49" name="Title Placeholder 1"/>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048650" name="Content Placeholder 3"/>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1048597" name="Date Placeholder 1"/>
          <p:cNvSpPr>
            <a:spLocks noGrp="1"/>
          </p:cNvSpPr>
          <p:nvPr>
            <p:ph type="dt" sz="half" idx="10"/>
          </p:nvPr>
        </p:nvSpPr>
        <p:spPr/>
        <p:txBody>
          <a:bodyPr/>
          <a:lstStyle/>
          <a:p>
            <a:fld id="{39667345-2558-425A-8533-9BFDBCE15005}" type="datetime1">
              <a:rPr lang="en-US" noProof="0" smtClean="0"/>
              <a:t>6/3/2023</a:t>
            </a:fld>
            <a:endParaRPr lang="en-US" noProof="0" dirty="0"/>
          </a:p>
        </p:txBody>
      </p:sp>
      <p:sp>
        <p:nvSpPr>
          <p:cNvPr id="1048598" name="Slide Number Placeholder 3"/>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48599" name="Rectangle"/>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600"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601" name="Title Placeholder 1"/>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048602" name="Content Placeholder 3"/>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048626" name="Rectangle"/>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627"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628" name="Title Placeholder 1"/>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1048629" name="Content Placeholder 3"/>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48630" name="Content Placeholder 3"/>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1048637" name="Rectangle"/>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48638"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639" name="Rectangle 7"/>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0"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48641"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1048642"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48577"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1048578"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48579"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6/3/2023</a:t>
            </a:fld>
            <a:endParaRPr lang="en-US" noProof="0" dirty="0"/>
          </a:p>
        </p:txBody>
      </p:sp>
      <p:sp>
        <p:nvSpPr>
          <p:cNvPr id="1048580"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1048581"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8"/>
          <p:cNvSpPr/>
          <p:nvPr/>
        </p:nvSpPr>
        <p:spPr>
          <a:xfrm>
            <a:off x="633412" y="669570"/>
            <a:ext cx="10925175" cy="5572125"/>
          </a:xfrm>
          <a:prstGeom prst="rect">
            <a:avLst/>
          </a:prstGeom>
          <a:blipFill dpi="0" rotWithShape="1">
            <a:blip r:embed="rId2">
              <a:alphaModFix amt="52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endParaRPr lang="en-IN" dirty="0"/>
          </a:p>
        </p:txBody>
      </p:sp>
      <p:sp>
        <p:nvSpPr>
          <p:cNvPr id="1048587" name="TextBox 9"/>
          <p:cNvSpPr txBox="1"/>
          <p:nvPr/>
        </p:nvSpPr>
        <p:spPr>
          <a:xfrm rot="40583">
            <a:off x="2159198" y="50209"/>
            <a:ext cx="8515652" cy="1539240"/>
          </a:xfrm>
          <a:prstGeom prst="rect">
            <a:avLst/>
          </a:prstGeom>
          <a:noFill/>
        </p:spPr>
        <p:txBody>
          <a:bodyPr wrap="square" rtlCol="0">
            <a:spAutoFit/>
          </a:bodyPr>
          <a:lstStyle/>
          <a:p>
            <a:pPr lvl="0" algn="just"/>
            <a:r>
              <a:rPr lang="en-US" sz="3200" b="1" dirty="0">
                <a:solidFill>
                  <a:schemeClr val="bg2">
                    <a:lumMod val="25000"/>
                  </a:schemeClr>
                </a:solidFill>
                <a:latin typeface="Calibri" panose="020F0502020204030204" pitchFamily="34" charset="0"/>
                <a:cs typeface="Calibri" panose="020F0502020204030204" pitchFamily="34" charset="0"/>
              </a:rPr>
              <a:t>K.RAMAKRISHNAN COLLEGE OF ENGINEERING</a:t>
            </a:r>
          </a:p>
          <a:p>
            <a:pPr lvl="0" algn="just"/>
            <a:r>
              <a:rPr lang="en-US" sz="3200" b="1" dirty="0">
                <a:solidFill>
                  <a:srgbClr val="C00000"/>
                </a:solidFill>
                <a:latin typeface="Calibri" panose="020F0502020204030204" pitchFamily="34" charset="0"/>
                <a:cs typeface="Calibri" panose="020F0502020204030204" pitchFamily="34" charset="0"/>
              </a:rPr>
              <a:t>                           (AUTONOMOUS)</a:t>
            </a:r>
            <a:endParaRPr lang="en-IN" sz="3200" dirty="0"/>
          </a:p>
        </p:txBody>
      </p:sp>
      <p:pic>
        <p:nvPicPr>
          <p:cNvPr id="2097152" name="Picture 9" descr="Image result for k.ramakrishnan college of engineering"/>
          <p:cNvPicPr>
            <a:picLocks/>
          </p:cNvPicPr>
          <p:nvPr/>
        </p:nvPicPr>
        <p:blipFill>
          <a:blip r:embed="rId3" cstate="print"/>
          <a:srcRect/>
          <a:stretch>
            <a:fillRect/>
          </a:stretch>
        </p:blipFill>
        <p:spPr bwMode="auto">
          <a:xfrm>
            <a:off x="633412" y="217005"/>
            <a:ext cx="1019178" cy="882600"/>
          </a:xfrm>
          <a:prstGeom prst="rect">
            <a:avLst/>
          </a:prstGeom>
          <a:noFill/>
          <a:ln w="9525">
            <a:noFill/>
            <a:miter lim="800000"/>
            <a:headEnd/>
            <a:tailEnd/>
          </a:ln>
        </p:spPr>
      </p:pic>
      <p:pic>
        <p:nvPicPr>
          <p:cNvPr id="2097153" name="Picture 11"/>
          <p:cNvPicPr>
            <a:picLocks noChangeAspect="1"/>
          </p:cNvPicPr>
          <p:nvPr/>
        </p:nvPicPr>
        <p:blipFill>
          <a:blip r:embed="rId4"/>
          <a:stretch>
            <a:fillRect/>
          </a:stretch>
        </p:blipFill>
        <p:spPr>
          <a:xfrm>
            <a:off x="10475650" y="187299"/>
            <a:ext cx="1082937" cy="964541"/>
          </a:xfrm>
          <a:prstGeom prst="rect">
            <a:avLst/>
          </a:prstGeom>
        </p:spPr>
      </p:pic>
      <p:sp>
        <p:nvSpPr>
          <p:cNvPr id="1048588" name="Title 3"/>
          <p:cNvSpPr txBox="1"/>
          <p:nvPr/>
        </p:nvSpPr>
        <p:spPr>
          <a:xfrm>
            <a:off x="2290061" y="2344724"/>
            <a:ext cx="8393577" cy="33825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cap="all" spc="-50" baseline="0">
                <a:solidFill>
                  <a:schemeClr val="tx1">
                    <a:lumMod val="85000"/>
                    <a:lumOff val="15000"/>
                  </a:schemeClr>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Human interfaced ambient </a:t>
            </a:r>
            <a:r>
              <a:rPr lang="en-US" sz="3200" b="1" dirty="0" err="1">
                <a:latin typeface="Times New Roman" panose="02020603050405020304" pitchFamily="18" charset="0"/>
                <a:cs typeface="Times New Roman" panose="02020603050405020304" pitchFamily="18" charset="0"/>
              </a:rPr>
              <a:t>lighTing</a:t>
            </a:r>
            <a:r>
              <a:rPr lang="en-US" sz="3200" b="1" dirty="0">
                <a:latin typeface="Times New Roman" panose="02020603050405020304" pitchFamily="18" charset="0"/>
                <a:cs typeface="Times New Roman" panose="02020603050405020304" pitchFamily="18" charset="0"/>
              </a:rPr>
              <a:t>     system for </a:t>
            </a:r>
            <a:r>
              <a:rPr lang="en-US" sz="3200" b="1" dirty="0" err="1">
                <a:latin typeface="Times New Roman" panose="02020603050405020304" pitchFamily="18" charset="0"/>
                <a:cs typeface="Times New Roman" panose="02020603050405020304" pitchFamily="18" charset="0"/>
              </a:rPr>
              <a:t>pedestrial</a:t>
            </a:r>
            <a:r>
              <a:rPr lang="en-US" sz="3200" b="1" dirty="0">
                <a:latin typeface="Times New Roman" panose="02020603050405020304" pitchFamily="18" charset="0"/>
                <a:cs typeface="Times New Roman" panose="02020603050405020304" pitchFamily="18" charset="0"/>
              </a:rPr>
              <a:t> walk ways</a:t>
            </a:r>
          </a:p>
        </p:txBody>
      </p:sp>
      <p:sp>
        <p:nvSpPr>
          <p:cNvPr id="1048589" name="TextBox 14"/>
          <p:cNvSpPr txBox="1"/>
          <p:nvPr/>
        </p:nvSpPr>
        <p:spPr>
          <a:xfrm rot="21513804">
            <a:off x="3689169" y="2285865"/>
            <a:ext cx="4532525" cy="1463040"/>
          </a:xfrm>
          <a:prstGeom prst="rect">
            <a:avLst/>
          </a:prstGeom>
          <a:noFill/>
        </p:spPr>
        <p:txBody>
          <a:bodyPr wrap="square" rtlCol="0">
            <a:spAutoFit/>
          </a:bodyPr>
          <a:lstStyle/>
          <a:p>
            <a:pPr algn="ctr"/>
            <a:endParaRPr lang="en-US" sz="2800" dirty="0">
              <a:latin typeface="Times New Roman" pitchFamily="18" charset="0"/>
              <a:cs typeface="Times New Roman" pitchFamily="18" charset="0"/>
            </a:endParaRPr>
          </a:p>
          <a:p>
            <a:pPr algn="ctr"/>
            <a:r>
              <a:rPr lang="en-US" sz="2800" b="1" dirty="0">
                <a:latin typeface="Times New Roman" pitchFamily="18" charset="0"/>
                <a:cs typeface="Times New Roman" pitchFamily="18" charset="0"/>
              </a:rPr>
              <a:t>EE8611-MINI PROJECT</a:t>
            </a:r>
          </a:p>
          <a:p>
            <a:pPr algn="ctr"/>
            <a:endParaRPr lang="en-US" sz="1800" dirty="0">
              <a:latin typeface="Times New Roman" pitchFamily="18" charset="0"/>
              <a:cs typeface="Times New Roman" pitchFamily="18" charset="0"/>
            </a:endParaRPr>
          </a:p>
          <a:p>
            <a:pPr lvl="0" algn="ctr"/>
            <a:endParaRPr lang="en-US" sz="1800" dirty="0">
              <a:latin typeface="Times New Roman" pitchFamily="18" charset="0"/>
              <a:cs typeface="Times New Roman" pitchFamily="18" charset="0"/>
            </a:endParaRPr>
          </a:p>
        </p:txBody>
      </p:sp>
      <p:sp>
        <p:nvSpPr>
          <p:cNvPr id="1048590" name="TextBox 15"/>
          <p:cNvSpPr txBox="1"/>
          <p:nvPr/>
        </p:nvSpPr>
        <p:spPr>
          <a:xfrm>
            <a:off x="1143001" y="3388050"/>
            <a:ext cx="3551264" cy="2072641"/>
          </a:xfrm>
          <a:prstGeom prst="rect">
            <a:avLst/>
          </a:prstGeom>
          <a:noFill/>
        </p:spPr>
        <p:txBody>
          <a:bodyPr wrap="square" rtlCol="0">
            <a:spAutoFit/>
          </a:bodyPr>
          <a:lstStyle/>
          <a:p>
            <a:pPr>
              <a:lnSpc>
                <a:spcPct val="150000"/>
              </a:lnSpc>
            </a:pPr>
            <a:r>
              <a:rPr lang="en-US" sz="2400" b="1" dirty="0">
                <a:solidFill>
                  <a:schemeClr val="accent5"/>
                </a:solidFill>
                <a:latin typeface="Times New Roman" panose="02020603050405020304" pitchFamily="18" charset="0"/>
                <a:cs typeface="Times New Roman" panose="02020603050405020304" pitchFamily="18" charset="0"/>
              </a:rPr>
              <a:t>Team Members</a:t>
            </a:r>
            <a:r>
              <a:rPr lang="en-US" sz="2400" dirty="0">
                <a:solidFill>
                  <a:schemeClr val="accent5"/>
                </a:solidFill>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811519105001 ABINAYA RS</a:t>
            </a:r>
          </a:p>
          <a:p>
            <a:r>
              <a:rPr lang="en-US" sz="1600" b="1" dirty="0">
                <a:latin typeface="Times New Roman" panose="02020603050405020304" pitchFamily="18" charset="0"/>
                <a:cs typeface="Times New Roman" panose="02020603050405020304" pitchFamily="18" charset="0"/>
              </a:rPr>
              <a:t>811519105002 AGALYA V</a:t>
            </a:r>
          </a:p>
          <a:p>
            <a:r>
              <a:rPr lang="en-US" sz="1600" b="1" dirty="0">
                <a:latin typeface="Times New Roman" panose="02020603050405020304" pitchFamily="18" charset="0"/>
                <a:cs typeface="Times New Roman" panose="02020603050405020304" pitchFamily="18" charset="0"/>
              </a:rPr>
              <a:t>811519105029 NELSHINI P</a:t>
            </a:r>
          </a:p>
          <a:p>
            <a:r>
              <a:rPr lang="en-US" sz="1600" b="1" dirty="0">
                <a:latin typeface="Times New Roman" panose="02020603050405020304" pitchFamily="18" charset="0"/>
                <a:cs typeface="Times New Roman" panose="02020603050405020304" pitchFamily="18" charset="0"/>
              </a:rPr>
              <a:t>811519105038 PRIYADHARSHINI M</a:t>
            </a:r>
          </a:p>
          <a:p>
            <a:r>
              <a:rPr lang="en-US" sz="1600" b="1" dirty="0">
                <a:latin typeface="Times New Roman" panose="02020603050405020304" pitchFamily="18" charset="0"/>
                <a:cs typeface="Times New Roman" panose="02020603050405020304" pitchFamily="18" charset="0"/>
              </a:rPr>
              <a:t>811519105040 RESHMA R</a:t>
            </a:r>
          </a:p>
          <a:p>
            <a:r>
              <a:rPr lang="en-US" sz="1600" b="1" dirty="0">
                <a:latin typeface="Times New Roman" panose="02020603050405020304" pitchFamily="18" charset="0"/>
                <a:cs typeface="Times New Roman" panose="02020603050405020304" pitchFamily="18" charset="0"/>
              </a:rPr>
              <a:t>811519105042 ROSHINI KJ</a:t>
            </a:r>
            <a:endParaRPr lang="en-IN" sz="1600" b="1" dirty="0">
              <a:latin typeface="Times New Roman" panose="02020603050405020304" pitchFamily="18" charset="0"/>
              <a:cs typeface="Times New Roman" panose="02020603050405020304" pitchFamily="18" charset="0"/>
            </a:endParaRPr>
          </a:p>
        </p:txBody>
      </p:sp>
      <p:sp>
        <p:nvSpPr>
          <p:cNvPr id="1048591" name="TextBox 16"/>
          <p:cNvSpPr txBox="1"/>
          <p:nvPr/>
        </p:nvSpPr>
        <p:spPr>
          <a:xfrm>
            <a:off x="6095998" y="3533265"/>
            <a:ext cx="5495275" cy="2390141"/>
          </a:xfrm>
          <a:prstGeom prst="rect">
            <a:avLst/>
          </a:prstGeom>
          <a:noFill/>
        </p:spPr>
        <p:txBody>
          <a:bodyPr wrap="square" rtlCol="0">
            <a:spAutoFit/>
          </a:bodyPr>
          <a:lstStyle/>
          <a:p>
            <a:pPr lvl="0" algn="just">
              <a:spcBef>
                <a:spcPct val="0"/>
              </a:spcBef>
            </a:pPr>
            <a:r>
              <a:rPr lang="en-US" sz="2800" dirty="0">
                <a:latin typeface="Times New Roman" pitchFamily="18" charset="0"/>
                <a:cs typeface="Times New Roman" pitchFamily="18" charset="0"/>
              </a:rPr>
              <a:t>Under the guidance of</a:t>
            </a:r>
          </a:p>
          <a:p>
            <a:pPr lvl="0" algn="just">
              <a:lnSpc>
                <a:spcPct val="150000"/>
              </a:lnSpc>
              <a:spcBef>
                <a:spcPct val="0"/>
              </a:spcBef>
            </a:pPr>
            <a:r>
              <a:rPr lang="en-US" sz="2000" b="1" dirty="0" err="1">
                <a:latin typeface="Times New Roman" pitchFamily="18" charset="0"/>
                <a:cs typeface="Times New Roman" pitchFamily="18" charset="0"/>
              </a:rPr>
              <a:t>Mr.G.GABRIEL</a:t>
            </a:r>
            <a:r>
              <a:rPr lang="en-US" sz="2000" b="1" dirty="0">
                <a:latin typeface="Times New Roman" pitchFamily="18" charset="0"/>
                <a:cs typeface="Times New Roman" pitchFamily="18" charset="0"/>
              </a:rPr>
              <a:t> SANTHOSH KUMAR  M.E.,</a:t>
            </a:r>
          </a:p>
          <a:p>
            <a:pPr lvl="0" algn="just">
              <a:spcBef>
                <a:spcPct val="0"/>
              </a:spcBef>
            </a:pPr>
            <a:r>
              <a:rPr lang="en-US" sz="2400" b="1" dirty="0">
                <a:latin typeface="Times New Roman" pitchFamily="18" charset="0"/>
                <a:cs typeface="Times New Roman" pitchFamily="18" charset="0"/>
              </a:rPr>
              <a:t>Assistant </a:t>
            </a:r>
            <a:r>
              <a:rPr lang="en-GB" sz="2400" b="1" dirty="0">
                <a:latin typeface="Times New Roman" pitchFamily="18" charset="0"/>
                <a:cs typeface="Times New Roman" pitchFamily="18" charset="0"/>
              </a:rPr>
              <a:t>Professor</a:t>
            </a:r>
            <a:endParaRPr lang="en-US" sz="2400" b="1" dirty="0">
              <a:latin typeface="Times New Roman" pitchFamily="18" charset="0"/>
              <a:cs typeface="Times New Roman" pitchFamily="18" charset="0"/>
            </a:endParaRPr>
          </a:p>
          <a:p>
            <a:pPr lvl="0" algn="just">
              <a:spcBef>
                <a:spcPct val="0"/>
              </a:spcBef>
            </a:pPr>
            <a:r>
              <a:rPr lang="en-US" b="1" dirty="0">
                <a:latin typeface="Times New Roman" pitchFamily="18" charset="0"/>
                <a:cs typeface="Times New Roman" pitchFamily="18" charset="0"/>
              </a:rPr>
              <a:t>Electrical  and  Electronics  Engineering</a:t>
            </a:r>
          </a:p>
          <a:p>
            <a:pPr lvl="0" algn="just">
              <a:spcBef>
                <a:spcPct val="0"/>
              </a:spcBef>
            </a:pPr>
            <a:r>
              <a:rPr lang="en-US" sz="1800" dirty="0">
                <a:latin typeface="Times New Roman" pitchFamily="18" charset="0"/>
                <a:cs typeface="Times New Roman" pitchFamily="18" charset="0"/>
              </a:rPr>
              <a:t>K. Ramakrishnan College of Engineering,</a:t>
            </a:r>
          </a:p>
          <a:p>
            <a:pPr lvl="0" algn="just">
              <a:spcBef>
                <a:spcPct val="0"/>
              </a:spcBef>
            </a:pPr>
            <a:r>
              <a:rPr lang="en-US" sz="1800" dirty="0">
                <a:latin typeface="Times New Roman" pitchFamily="18" charset="0"/>
                <a:cs typeface="Times New Roman" pitchFamily="18" charset="0"/>
              </a:rPr>
              <a:t>An Autonomous Institution </a:t>
            </a:r>
          </a:p>
          <a:p>
            <a:pPr lvl="0" algn="just">
              <a:spcBef>
                <a:spcPct val="0"/>
              </a:spcBef>
            </a:pPr>
            <a:r>
              <a:rPr lang="en-US" sz="1800" dirty="0" err="1">
                <a:latin typeface="Times New Roman" pitchFamily="18" charset="0"/>
                <a:cs typeface="Times New Roman" pitchFamily="18" charset="0"/>
              </a:rPr>
              <a:t>Samayapuram</a:t>
            </a:r>
            <a:r>
              <a:rPr lang="en-US" sz="1800" dirty="0">
                <a:latin typeface="Times New Roman" pitchFamily="18" charset="0"/>
                <a:cs typeface="Times New Roman" pitchFamily="18" charset="0"/>
              </a:rPr>
              <a:t>, Tiruchirappalli – 621 112</a:t>
            </a:r>
            <a:endParaRPr lang="en-IN" sz="1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6099338" y="712611"/>
            <a:ext cx="5711810" cy="1289304"/>
          </a:xfrm>
        </p:spPr>
        <p:txBody>
          <a:bodyPr/>
          <a:lstStyle/>
          <a:p>
            <a:r>
              <a:rPr lang="en-US" b="1" dirty="0">
                <a:latin typeface="Times New Roman" panose="02020603050405020304" pitchFamily="18" charset="0"/>
                <a:cs typeface="Times New Roman" panose="02020603050405020304" pitchFamily="18" charset="0"/>
              </a:rPr>
              <a:t>ADVANTAGES</a:t>
            </a:r>
          </a:p>
        </p:txBody>
      </p:sp>
      <p:sp>
        <p:nvSpPr>
          <p:cNvPr id="1048632" name="Content Placeholder 2"/>
          <p:cNvSpPr>
            <a:spLocks noGrp="1"/>
          </p:cNvSpPr>
          <p:nvPr>
            <p:ph sz="half" idx="2"/>
          </p:nvPr>
        </p:nvSpPr>
        <p:spPr>
          <a:xfrm>
            <a:off x="6251738" y="2001915"/>
            <a:ext cx="5711810" cy="3630168"/>
          </a:xfrm>
        </p:spPr>
        <p:txBody>
          <a:bodyPr/>
          <a:lstStyle/>
          <a:p>
            <a:pPr marL="342900" indent="-342900">
              <a:buFont typeface="+mj-lt"/>
              <a:buAutoNum type="arabicPeriod"/>
            </a:pPr>
            <a:r>
              <a:rPr lang="en-US" b="1" dirty="0"/>
              <a:t>Easy maintenance.</a:t>
            </a:r>
          </a:p>
          <a:p>
            <a:pPr marL="342900" indent="-342900">
              <a:buFont typeface="+mj-lt"/>
              <a:buAutoNum type="arabicPeriod"/>
            </a:pPr>
            <a:r>
              <a:rPr lang="en-US" b="1" dirty="0"/>
              <a:t>Low cost level.</a:t>
            </a:r>
          </a:p>
          <a:p>
            <a:pPr marL="342900" indent="-342900">
              <a:buFont typeface="+mj-lt"/>
              <a:buAutoNum type="arabicPeriod"/>
            </a:pPr>
            <a:r>
              <a:rPr lang="en-US" b="1" dirty="0"/>
              <a:t>Reduces transmission losses.</a:t>
            </a:r>
          </a:p>
          <a:p>
            <a:pPr marL="342900" indent="-342900">
              <a:buFont typeface="+mj-lt"/>
              <a:buAutoNum type="arabicPeriod"/>
            </a:pPr>
            <a:r>
              <a:rPr lang="en-US" b="1" dirty="0"/>
              <a:t>Wide area of applications.</a:t>
            </a:r>
          </a:p>
          <a:p>
            <a:pPr marL="342900" indent="-342900">
              <a:buFont typeface="+mj-lt"/>
              <a:buAutoNum type="arabicPeriod"/>
            </a:pPr>
            <a:r>
              <a:rPr lang="en-US" b="1" dirty="0"/>
              <a:t>Highly efficient.</a:t>
            </a:r>
          </a:p>
          <a:p>
            <a:pPr marL="342900" indent="-342900">
              <a:buFont typeface="+mj-lt"/>
              <a:buAutoNum type="arabicPeriod"/>
            </a:pPr>
            <a:r>
              <a:rPr lang="en-US" b="1" dirty="0"/>
              <a:t>Eco-friendly.</a:t>
            </a:r>
          </a:p>
          <a:p>
            <a:pPr marL="342900" indent="-342900">
              <a:buFont typeface="+mj-lt"/>
              <a:buAutoNum type="arabicPeriod"/>
            </a:pPr>
            <a:r>
              <a:rPr lang="en-US" b="1" dirty="0"/>
              <a:t>Used at any time when it is necessary.</a:t>
            </a:r>
          </a:p>
          <a:p>
            <a:pPr marL="342900" indent="-342900">
              <a:buFont typeface="+mj-lt"/>
              <a:buAutoNum type="arabicPeriod"/>
            </a:pPr>
            <a:r>
              <a:rPr lang="en-US" b="1" dirty="0"/>
              <a:t>No fuel input.</a:t>
            </a:r>
          </a:p>
        </p:txBody>
      </p:sp>
      <p:pic>
        <p:nvPicPr>
          <p:cNvPr id="2097160" name="Content Placeholder 11"/>
          <p:cNvPicPr>
            <a:picLocks noGrp="1" noChangeAspect="1"/>
          </p:cNvPicPr>
          <p:nvPr>
            <p:ph sz="half" idx="14"/>
          </p:nvPr>
        </p:nvPicPr>
        <p:blipFill>
          <a:blip r:embed="rId2"/>
          <a:stretch>
            <a:fillRect/>
          </a:stretch>
        </p:blipFill>
        <p:spPr>
          <a:xfrm>
            <a:off x="1362869" y="1322652"/>
            <a:ext cx="4191000" cy="421269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163991" y="977933"/>
            <a:ext cx="4886854" cy="587584"/>
          </a:xfrm>
        </p:spPr>
        <p:txBody>
          <a:bodyPr/>
          <a:lstStyle/>
          <a:p>
            <a:r>
              <a:rPr lang="en-US" b="1" dirty="0"/>
              <a:t>APPLICATIONS</a:t>
            </a:r>
            <a:endParaRPr lang="en-IN" b="1" dirty="0"/>
          </a:p>
        </p:txBody>
      </p:sp>
      <p:sp>
        <p:nvSpPr>
          <p:cNvPr id="1048634" name="Content Placeholder 2"/>
          <p:cNvSpPr>
            <a:spLocks noGrp="1"/>
          </p:cNvSpPr>
          <p:nvPr>
            <p:ph sz="half" idx="2"/>
          </p:nvPr>
        </p:nvSpPr>
        <p:spPr>
          <a:xfrm>
            <a:off x="1039340" y="882450"/>
            <a:ext cx="5981171" cy="5590250"/>
          </a:xfrm>
        </p:spPr>
        <p:txBody>
          <a:bodyPr/>
          <a:lstStyle/>
          <a:p>
            <a:r>
              <a:rPr lang="en-US" b="1" dirty="0"/>
              <a:t>Railway, Subway Stations</a:t>
            </a:r>
          </a:p>
          <a:p>
            <a:r>
              <a:rPr lang="en-US" b="1" dirty="0"/>
              <a:t>Roads</a:t>
            </a:r>
          </a:p>
          <a:p>
            <a:r>
              <a:rPr lang="en-US" b="1" dirty="0"/>
              <a:t>Temples</a:t>
            </a:r>
          </a:p>
          <a:p>
            <a:r>
              <a:rPr lang="en-US" b="1" dirty="0"/>
              <a:t>Bus stands, Airports</a:t>
            </a:r>
          </a:p>
          <a:p>
            <a:r>
              <a:rPr lang="en-US" b="1" dirty="0"/>
              <a:t>Lift System</a:t>
            </a:r>
          </a:p>
          <a:p>
            <a:r>
              <a:rPr lang="en-US" b="1" dirty="0"/>
              <a:t>Street Lights</a:t>
            </a:r>
          </a:p>
          <a:p>
            <a:r>
              <a:rPr lang="en-US" b="1" dirty="0"/>
              <a:t>Electric Escalator</a:t>
            </a:r>
          </a:p>
          <a:p>
            <a:endParaRPr lang="en-IN" dirty="0"/>
          </a:p>
        </p:txBody>
      </p:sp>
      <p:pic>
        <p:nvPicPr>
          <p:cNvPr id="2097161" name="Picture 7"/>
          <p:cNvPicPr>
            <a:picLocks noChangeAspect="1"/>
          </p:cNvPicPr>
          <p:nvPr/>
        </p:nvPicPr>
        <p:blipFill rotWithShape="1">
          <a:blip r:embed="rId2"/>
          <a:srcRect t="11016" r="3281" b="11865"/>
          <a:stretch>
            <a:fillRect/>
          </a:stretch>
        </p:blipFill>
        <p:spPr>
          <a:xfrm>
            <a:off x="4897389" y="1794933"/>
            <a:ext cx="5762144" cy="35898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ctrTitle"/>
          </p:nvPr>
        </p:nvSpPr>
        <p:spPr>
          <a:xfrm>
            <a:off x="1097280" y="758952"/>
            <a:ext cx="10058400" cy="989949"/>
          </a:xfrm>
        </p:spPr>
        <p:txBody>
          <a:bodyPr>
            <a:norm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1048636" name="TextBox 6"/>
          <p:cNvSpPr txBox="1"/>
          <p:nvPr/>
        </p:nvSpPr>
        <p:spPr>
          <a:xfrm>
            <a:off x="1097280" y="2059619"/>
            <a:ext cx="9761887" cy="23901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a:t>Power generation just by using pressure.</a:t>
            </a:r>
            <a:endParaRPr lang="en-US" dirty="0"/>
          </a:p>
          <a:p>
            <a:pPr marL="285750" indent="-285750">
              <a:lnSpc>
                <a:spcPct val="150000"/>
              </a:lnSpc>
              <a:buFont typeface="Arial" panose="020B0604020202020204" pitchFamily="34" charset="0"/>
              <a:buChar char="•"/>
            </a:pPr>
            <a:r>
              <a:rPr lang="en-US" dirty="0"/>
              <a:t>Since In this project of power generation there </a:t>
            </a:r>
            <a:r>
              <a:rPr lang="en-US" b="1" dirty="0"/>
              <a:t>is not any fuel input requirement </a:t>
            </a:r>
            <a:r>
              <a:rPr lang="en-US" dirty="0"/>
              <a:t>for the generation of electric power.</a:t>
            </a:r>
          </a:p>
          <a:p>
            <a:pPr marL="285750" indent="-285750">
              <a:lnSpc>
                <a:spcPct val="150000"/>
              </a:lnSpc>
              <a:buFont typeface="Arial" panose="020B0604020202020204" pitchFamily="34" charset="0"/>
              <a:buChar char="•"/>
            </a:pPr>
            <a:r>
              <a:rPr lang="en-US" dirty="0"/>
              <a:t>Thus it can be also be concluded that this mode of power generation system is </a:t>
            </a:r>
            <a:r>
              <a:rPr lang="en-US" b="1" dirty="0"/>
              <a:t>eco-friendly</a:t>
            </a:r>
            <a:r>
              <a:rPr lang="en-US" dirty="0"/>
              <a:t>, i.e., No pollution is caused during the generation of power using this type of model.</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Rectangle 4"/>
          <p:cNvSpPr/>
          <p:nvPr/>
        </p:nvSpPr>
        <p:spPr>
          <a:xfrm>
            <a:off x="3973463" y="2878558"/>
            <a:ext cx="4119880" cy="89154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effectLst>
                  <a:outerShdw blurRad="12700" dist="38100" dir="2700000" algn="tl" rotWithShape="0">
                    <a:schemeClr val="bg1">
                      <a:lumMod val="50000"/>
                    </a:schemeClr>
                  </a:outerShdw>
                </a:effectLst>
              </a:rPr>
              <a:t>THANK</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2"/>
          <p:cNvSpPr>
            <a:spLocks noGrp="1"/>
          </p:cNvSpPr>
          <p:nvPr>
            <p:ph type="title"/>
          </p:nvPr>
        </p:nvSpPr>
        <p:spPr>
          <a:xfrm>
            <a:off x="1097280" y="942871"/>
            <a:ext cx="10058400" cy="1289304"/>
          </a:xfrm>
        </p:spPr>
        <p:txBody>
          <a:bodyPr/>
          <a:lstStyle/>
          <a:p>
            <a:r>
              <a:rPr lang="en-US" b="1" dirty="0">
                <a:latin typeface="Times New Roman" panose="02020603050405020304" pitchFamily="18" charset="0"/>
                <a:cs typeface="Times New Roman" panose="02020603050405020304" pitchFamily="18" charset="0"/>
              </a:rPr>
              <a:t>OVERVIEW</a:t>
            </a:r>
          </a:p>
        </p:txBody>
      </p:sp>
      <p:sp>
        <p:nvSpPr>
          <p:cNvPr id="1048596" name="Content Placeholder 1"/>
          <p:cNvSpPr>
            <a:spLocks noGrp="1"/>
          </p:cNvSpPr>
          <p:nvPr>
            <p:ph idx="1"/>
          </p:nvPr>
        </p:nvSpPr>
        <p:spPr/>
        <p:txBody>
          <a:bodyPr>
            <a:normAutofit/>
          </a:bodyPr>
          <a:lstStyle/>
          <a:p>
            <a:pPr>
              <a:buClr>
                <a:schemeClr val="tx2"/>
              </a:buClr>
              <a:buFont typeface="Arial" panose="020B0604020202020204" pitchFamily="34" charset="0"/>
              <a:buChar char="•"/>
            </a:pPr>
            <a:r>
              <a:rPr lang="en-US" dirty="0"/>
              <a:t>Nowadays  many energy resources are getting exhausted and wasted.</a:t>
            </a:r>
          </a:p>
          <a:p>
            <a:pPr>
              <a:buClr>
                <a:schemeClr val="tx2"/>
              </a:buClr>
              <a:buFont typeface="Arial" panose="020B0604020202020204" pitchFamily="34" charset="0"/>
              <a:buChar char="•"/>
            </a:pPr>
            <a:r>
              <a:rPr lang="en-US" dirty="0"/>
              <a:t>Proposal for the utilization of waste energy of </a:t>
            </a:r>
            <a:r>
              <a:rPr lang="en-GB" dirty="0"/>
              <a:t>foot power</a:t>
            </a:r>
            <a:r>
              <a:rPr lang="en-US" dirty="0"/>
              <a:t> with human locomotion is very relevant in populated countries like India where roads, railway stations, bus stands, temples, etc., are overcrowded and millions of peoples move around.</a:t>
            </a:r>
          </a:p>
          <a:p>
            <a:pPr>
              <a:buClr>
                <a:schemeClr val="tx2"/>
              </a:buClr>
              <a:buFont typeface="Arial" panose="020B0604020202020204" pitchFamily="34" charset="0"/>
              <a:buChar char="•"/>
            </a:pPr>
            <a:r>
              <a:rPr lang="en-US" dirty="0"/>
              <a:t>This whole energy is </a:t>
            </a:r>
            <a:r>
              <a:rPr lang="en-US" b="1" dirty="0"/>
              <a:t>wasted</a:t>
            </a:r>
            <a:r>
              <a:rPr lang="en-US" dirty="0"/>
              <a:t>. If this energy may possible for utilization it will be a </a:t>
            </a:r>
            <a:r>
              <a:rPr lang="en-US" b="1" dirty="0"/>
              <a:t>great invention</a:t>
            </a:r>
            <a:r>
              <a:rPr lang="en-US" dirty="0"/>
              <a:t>.</a:t>
            </a:r>
          </a:p>
          <a:p>
            <a:pPr>
              <a:buClr>
                <a:schemeClr val="tx2"/>
              </a:buClr>
              <a:buFont typeface="Arial" panose="020B0604020202020204" pitchFamily="34" charset="0"/>
              <a:buChar char="•"/>
            </a:pPr>
            <a:r>
              <a:rPr lang="en-US" dirty="0"/>
              <a:t>In this project, we are converting non-conventional from just </a:t>
            </a:r>
            <a:r>
              <a:rPr lang="en-US" b="1" dirty="0"/>
              <a:t>walking </a:t>
            </a:r>
            <a:r>
              <a:rPr lang="en-GB" b="1" dirty="0"/>
              <a:t>force</a:t>
            </a:r>
            <a:r>
              <a:rPr lang="en-US" b="1" dirty="0"/>
              <a:t> into electrical energy</a:t>
            </a:r>
            <a:r>
              <a:rPr lang="en-US"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048603" name="Title 18"/>
          <p:cNvSpPr>
            <a:spLocks noGrp="1"/>
          </p:cNvSpPr>
          <p:nvPr>
            <p:ph type="title"/>
          </p:nvPr>
        </p:nvSpPr>
        <p:spPr>
          <a:xfrm>
            <a:off x="4408009" y="818135"/>
            <a:ext cx="4886854" cy="587584"/>
          </a:xfrm>
        </p:spPr>
        <p:txBody>
          <a:bodyPr/>
          <a:lstStyle/>
          <a:p>
            <a:r>
              <a:rPr lang="en-US" b="1" dirty="0">
                <a:solidFill>
                  <a:schemeClr val="tx1"/>
                </a:solidFill>
              </a:rPr>
              <a:t>INTRODUCTION</a:t>
            </a:r>
          </a:p>
        </p:txBody>
      </p:sp>
      <p:sp>
        <p:nvSpPr>
          <p:cNvPr id="1048604" name="Content Placeholder 16"/>
          <p:cNvSpPr>
            <a:spLocks noGrp="1"/>
          </p:cNvSpPr>
          <p:nvPr>
            <p:ph sz="half" idx="2"/>
          </p:nvPr>
        </p:nvSpPr>
        <p:spPr/>
        <p:txBody>
          <a:bodyPr/>
          <a:lstStyle/>
          <a:p>
            <a:pPr>
              <a:buFont typeface="Arial" panose="020B0604020202020204" pitchFamily="34" charset="0"/>
              <a:buChar char="•"/>
            </a:pPr>
            <a:r>
              <a:rPr lang="en-US" dirty="0"/>
              <a:t>This project uses  </a:t>
            </a:r>
            <a:r>
              <a:rPr lang="en-US" b="1" dirty="0"/>
              <a:t>simple drive mechanism </a:t>
            </a:r>
            <a:r>
              <a:rPr lang="en-US" dirty="0"/>
              <a:t>such as rack and pinion assembly.</a:t>
            </a:r>
          </a:p>
          <a:p>
            <a:pPr>
              <a:buFont typeface="Arial" panose="020B0604020202020204" pitchFamily="34" charset="0"/>
              <a:buChar char="•"/>
            </a:pPr>
            <a:r>
              <a:rPr lang="en-US" dirty="0"/>
              <a:t>The control mechanism carries the rack and pinion, and DC generator to output.</a:t>
            </a:r>
          </a:p>
          <a:p>
            <a:pPr>
              <a:buFont typeface="Arial" panose="020B0604020202020204" pitchFamily="34" charset="0"/>
              <a:buChar char="•"/>
            </a:pPr>
            <a:r>
              <a:rPr lang="en-US" dirty="0"/>
              <a:t>Here, we are generating </a:t>
            </a:r>
            <a:r>
              <a:rPr lang="en-US" b="1" dirty="0"/>
              <a:t>electrical power as non-conventional method</a:t>
            </a:r>
            <a:r>
              <a:rPr lang="en-US" dirty="0"/>
              <a:t> by simple walking, running on the footsteps.</a:t>
            </a:r>
          </a:p>
          <a:p>
            <a:pPr>
              <a:buFont typeface="Arial" panose="020B0604020202020204" pitchFamily="34" charset="0"/>
              <a:buChar char="•"/>
            </a:pPr>
            <a:r>
              <a:rPr lang="en-US" dirty="0"/>
              <a:t>Simple drive mechanism is used for </a:t>
            </a:r>
            <a:r>
              <a:rPr lang="en-US" b="1" dirty="0"/>
              <a:t>generating power </a:t>
            </a:r>
            <a:r>
              <a:rPr lang="en-US" dirty="0"/>
              <a:t>by utilization of force which is obtained during walking on  steps is converted into electrical energy with </a:t>
            </a:r>
            <a:r>
              <a:rPr lang="en-US" b="1" dirty="0"/>
              <a:t>the help of mechanical system</a:t>
            </a:r>
            <a:r>
              <a:rPr lang="en-US" dirty="0"/>
              <a:t>.</a:t>
            </a:r>
          </a:p>
          <a:p>
            <a:endParaRPr lang="en-US" dirty="0"/>
          </a:p>
        </p:txBody>
      </p:sp>
      <p:pic>
        <p:nvPicPr>
          <p:cNvPr id="2097154" name="Picture 2"/>
          <p:cNvPicPr>
            <a:picLocks noChangeAspect="1"/>
          </p:cNvPicPr>
          <p:nvPr/>
        </p:nvPicPr>
        <p:blipFill rotWithShape="1">
          <a:blip r:embed="rId2"/>
          <a:srcRect t="16376" b="12744"/>
          <a:stretch>
            <a:fillRect/>
          </a:stretch>
        </p:blipFill>
        <p:spPr>
          <a:xfrm>
            <a:off x="999067" y="1092200"/>
            <a:ext cx="4038600" cy="4546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Content Placeholder 4"/>
          <p:cNvPicPr>
            <a:picLocks noGrp="1" noChangeAspect="1"/>
          </p:cNvPicPr>
          <p:nvPr>
            <p:ph idx="1"/>
          </p:nvPr>
        </p:nvPicPr>
        <p:blipFill>
          <a:blip r:embed="rId2"/>
          <a:stretch>
            <a:fillRect/>
          </a:stretch>
        </p:blipFill>
        <p:spPr>
          <a:xfrm>
            <a:off x="1097279" y="2015068"/>
            <a:ext cx="10058399" cy="3826932"/>
          </a:xfrm>
        </p:spPr>
      </p:pic>
      <p:sp>
        <p:nvSpPr>
          <p:cNvPr id="1048609" name="Title 2"/>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BLOCK DIAGRAM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048615" name="Title 7"/>
          <p:cNvSpPr>
            <a:spLocks noGrp="1"/>
          </p:cNvSpPr>
          <p:nvPr>
            <p:ph type="title"/>
          </p:nvPr>
        </p:nvSpPr>
        <p:spPr>
          <a:xfrm>
            <a:off x="676568" y="650003"/>
            <a:ext cx="4998720" cy="1292750"/>
          </a:xfrm>
        </p:spPr>
        <p:txBody>
          <a:bodyPr/>
          <a:lstStyle/>
          <a:p>
            <a:r>
              <a:rPr lang="en-US" b="1" dirty="0">
                <a:latin typeface="Times New Roman" panose="02020603050405020304" pitchFamily="18" charset="0"/>
                <a:cs typeface="Times New Roman" panose="02020603050405020304" pitchFamily="18" charset="0"/>
              </a:rPr>
              <a:t>COMPONENTS &amp; ASSEMBLY</a:t>
            </a:r>
          </a:p>
        </p:txBody>
      </p:sp>
      <p:sp>
        <p:nvSpPr>
          <p:cNvPr id="1048616" name="Content Placeholder 11"/>
          <p:cNvSpPr>
            <a:spLocks noGrp="1"/>
          </p:cNvSpPr>
          <p:nvPr>
            <p:ph sz="half" idx="2"/>
          </p:nvPr>
        </p:nvSpPr>
        <p:spPr>
          <a:xfrm>
            <a:off x="1097280" y="1820333"/>
            <a:ext cx="4157296" cy="4094795"/>
          </a:xfrm>
        </p:spPr>
        <p:txBody>
          <a:bodyPr/>
          <a:lstStyle/>
          <a:p>
            <a:pPr marL="285750" indent="-285750">
              <a:lnSpc>
                <a:spcPts val="2000"/>
              </a:lnSpc>
              <a:buFont typeface="Arial" panose="020B0604020202020204" pitchFamily="34" charset="0"/>
              <a:buChar char="•"/>
            </a:pPr>
            <a:r>
              <a:rPr lang="en-US" dirty="0"/>
              <a:t>The footstep arrangement is used to generate electric power.</a:t>
            </a:r>
          </a:p>
          <a:p>
            <a:pPr marL="285750" indent="-285750">
              <a:lnSpc>
                <a:spcPts val="2000"/>
              </a:lnSpc>
              <a:buFont typeface="Arial" panose="020B0604020202020204" pitchFamily="34" charset="0"/>
              <a:buChar char="•"/>
            </a:pPr>
            <a:r>
              <a:rPr lang="en-US" dirty="0"/>
              <a:t>Footstep section consists of </a:t>
            </a:r>
          </a:p>
          <a:p>
            <a:pPr marL="852678" lvl="3" indent="-285750">
              <a:lnSpc>
                <a:spcPts val="2000"/>
              </a:lnSpc>
              <a:buFont typeface="+mj-lt"/>
              <a:buAutoNum type="romanUcPeriod"/>
            </a:pPr>
            <a:r>
              <a:rPr lang="en-US" sz="1500" b="1" dirty="0"/>
              <a:t>Springs</a:t>
            </a:r>
          </a:p>
          <a:p>
            <a:pPr marL="852678" lvl="3" indent="-285750">
              <a:lnSpc>
                <a:spcPts val="2000"/>
              </a:lnSpc>
              <a:buFont typeface="+mj-lt"/>
              <a:buAutoNum type="romanUcPeriod"/>
            </a:pPr>
            <a:r>
              <a:rPr lang="en-US" sz="1500" b="1" dirty="0"/>
              <a:t>Rack and pinion section</a:t>
            </a:r>
          </a:p>
          <a:p>
            <a:pPr marL="852678" lvl="3" indent="-285750">
              <a:lnSpc>
                <a:spcPts val="2000"/>
              </a:lnSpc>
              <a:buFont typeface="+mj-lt"/>
              <a:buAutoNum type="romanUcPeriod"/>
            </a:pPr>
            <a:r>
              <a:rPr lang="en-US" sz="1500" b="1" dirty="0"/>
              <a:t>Shaft</a:t>
            </a:r>
          </a:p>
          <a:p>
            <a:pPr marL="852678" lvl="3" indent="-285750">
              <a:lnSpc>
                <a:spcPts val="2000"/>
              </a:lnSpc>
              <a:buFont typeface="+mj-lt"/>
              <a:buAutoNum type="romanUcPeriod"/>
            </a:pPr>
            <a:r>
              <a:rPr lang="en-US" sz="1500" b="1" dirty="0"/>
              <a:t>Drive mechanism</a:t>
            </a:r>
          </a:p>
          <a:p>
            <a:pPr marL="852678" lvl="3" indent="-285750">
              <a:lnSpc>
                <a:spcPts val="2000"/>
              </a:lnSpc>
              <a:buFont typeface="+mj-lt"/>
              <a:buAutoNum type="romanUcPeriod"/>
            </a:pPr>
            <a:r>
              <a:rPr lang="en-US" sz="1500" b="1" dirty="0"/>
              <a:t>Coupling section</a:t>
            </a:r>
          </a:p>
          <a:p>
            <a:pPr marL="852678" lvl="3" indent="-285750">
              <a:lnSpc>
                <a:spcPts val="2000"/>
              </a:lnSpc>
              <a:buFont typeface="+mj-lt"/>
              <a:buAutoNum type="romanUcPeriod"/>
            </a:pPr>
            <a:r>
              <a:rPr lang="en-US" sz="1500" b="1" dirty="0"/>
              <a:t>Dynamo</a:t>
            </a:r>
          </a:p>
          <a:p>
            <a:pPr marL="852678" lvl="3" indent="-285750">
              <a:lnSpc>
                <a:spcPts val="2000"/>
              </a:lnSpc>
              <a:buFont typeface="+mj-lt"/>
              <a:buAutoNum type="romanUcPeriod"/>
            </a:pPr>
            <a:r>
              <a:rPr lang="en-US" sz="1500" b="1" dirty="0"/>
              <a:t>Load</a:t>
            </a:r>
          </a:p>
          <a:p>
            <a:pPr marL="852678" lvl="3" indent="-285750">
              <a:lnSpc>
                <a:spcPts val="2000"/>
              </a:lnSpc>
              <a:buFont typeface="+mj-lt"/>
              <a:buAutoNum type="romanUcPeriod"/>
            </a:pPr>
            <a:endParaRPr lang="en-US" sz="1600" dirty="0"/>
          </a:p>
        </p:txBody>
      </p:sp>
      <p:pic>
        <p:nvPicPr>
          <p:cNvPr id="2097156" name="Picture 4"/>
          <p:cNvPicPr>
            <a:picLocks noGrp="1" noChangeAspect="1"/>
          </p:cNvPicPr>
          <p:nvPr>
            <p:ph type="pic" sz="quarter" idx="13"/>
          </p:nvPr>
        </p:nvPicPr>
        <p:blipFill>
          <a:blip r:embed="rId2"/>
          <a:srcRect t="3315" b="3315"/>
          <a:stretch>
            <a:fillRect/>
          </a:stretch>
        </p:blipFill>
        <p:spPr>
          <a:xfrm>
            <a:off x="6516714" y="1942752"/>
            <a:ext cx="4489953" cy="383151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6587D-2110-C46E-6E3A-2B05BFBDF375}"/>
              </a:ext>
            </a:extLst>
          </p:cNvPr>
          <p:cNvSpPr>
            <a:spLocks noGrp="1"/>
          </p:cNvSpPr>
          <p:nvPr>
            <p:ph idx="1"/>
          </p:nvPr>
        </p:nvSpPr>
        <p:spPr>
          <a:xfrm>
            <a:off x="1097280" y="781050"/>
            <a:ext cx="9912096" cy="5439578"/>
          </a:xfrm>
        </p:spPr>
        <p:txBody>
          <a:bodyPr>
            <a:normAutofit/>
          </a:bodyPr>
          <a:lstStyle/>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  HARDWARE PARTS</a:t>
            </a:r>
          </a:p>
        </p:txBody>
      </p:sp>
      <p:pic>
        <p:nvPicPr>
          <p:cNvPr id="5" name="Picture 4">
            <a:extLst>
              <a:ext uri="{FF2B5EF4-FFF2-40B4-BE49-F238E27FC236}">
                <a16:creationId xmlns:a16="http://schemas.microsoft.com/office/drawing/2014/main" id="{218B7377-BDDD-5D7C-A334-CAEB47082EAA}"/>
              </a:ext>
            </a:extLst>
          </p:cNvPr>
          <p:cNvPicPr>
            <a:picLocks noChangeAspect="1"/>
          </p:cNvPicPr>
          <p:nvPr/>
        </p:nvPicPr>
        <p:blipFill>
          <a:blip r:embed="rId2"/>
          <a:stretch>
            <a:fillRect/>
          </a:stretch>
        </p:blipFill>
        <p:spPr>
          <a:xfrm>
            <a:off x="5038724" y="942975"/>
            <a:ext cx="5666631" cy="4867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17" name="Title 1"/>
          <p:cNvSpPr>
            <a:spLocks noGrp="1"/>
          </p:cNvSpPr>
          <p:nvPr>
            <p:ph type="title"/>
          </p:nvPr>
        </p:nvSpPr>
        <p:spPr>
          <a:xfrm>
            <a:off x="653988" y="625876"/>
            <a:ext cx="10058400" cy="894807"/>
          </a:xfrm>
        </p:spPr>
        <p:txBody>
          <a:bodyPr/>
          <a:lstStyle/>
          <a:p>
            <a:r>
              <a:rPr lang="en-US" b="1" dirty="0">
                <a:latin typeface="Times New Roman" panose="02020603050405020304" pitchFamily="18" charset="0"/>
                <a:cs typeface="Times New Roman" panose="02020603050405020304" pitchFamily="18" charset="0"/>
              </a:rPr>
              <a:t>Working</a:t>
            </a:r>
          </a:p>
        </p:txBody>
      </p:sp>
      <p:sp>
        <p:nvSpPr>
          <p:cNvPr id="1048618" name="Content Placeholder 19"/>
          <p:cNvSpPr>
            <a:spLocks noGrp="1"/>
          </p:cNvSpPr>
          <p:nvPr>
            <p:ph idx="1"/>
          </p:nvPr>
        </p:nvSpPr>
        <p:spPr>
          <a:xfrm>
            <a:off x="653988" y="1520683"/>
            <a:ext cx="11137962" cy="5270642"/>
          </a:xfrm>
          <a:solidFill>
            <a:schemeClr val="bg1"/>
          </a:solidFill>
        </p:spPr>
        <p:txBody>
          <a:bodyPr>
            <a:normAutofit lnSpcReduction="10000"/>
          </a:bodyPr>
          <a:lstStyle/>
          <a:p>
            <a:pPr algn="l"/>
            <a:r>
              <a:rPr lang="en-US" b="0" i="0" dirty="0">
                <a:solidFill>
                  <a:srgbClr val="222222"/>
                </a:solidFill>
                <a:effectLst/>
                <a:latin typeface="+mj-lt"/>
              </a:rPr>
              <a:t>Step 1: When force is applied on the top of the plywood surface the spring gets compressed by the force.</a:t>
            </a:r>
          </a:p>
          <a:p>
            <a:pPr algn="l"/>
            <a:r>
              <a:rPr lang="en-US" b="0" i="0" dirty="0">
                <a:solidFill>
                  <a:srgbClr val="222222"/>
                </a:solidFill>
                <a:effectLst/>
                <a:latin typeface="+mj-lt"/>
              </a:rPr>
              <a:t>Step 2: Due to this compression the rack moves vertically down.</a:t>
            </a:r>
          </a:p>
          <a:p>
            <a:pPr algn="l"/>
            <a:r>
              <a:rPr lang="en-US" b="0" i="0" dirty="0">
                <a:solidFill>
                  <a:srgbClr val="222222"/>
                </a:solidFill>
                <a:effectLst/>
                <a:latin typeface="+mj-lt"/>
              </a:rPr>
              <a:t>Step 3: The pinion meshed with the rack gear results in circular motion of the pinion gear.</a:t>
            </a:r>
          </a:p>
          <a:p>
            <a:pPr algn="l"/>
            <a:r>
              <a:rPr lang="en-US" b="0" i="0" dirty="0">
                <a:solidFill>
                  <a:srgbClr val="222222"/>
                </a:solidFill>
                <a:effectLst/>
                <a:latin typeface="+mj-lt"/>
              </a:rPr>
              <a:t>Step 4: For one full compression the pinion Moves one semicircle, when the force applied on the plywood surface is released the pinion reverses and moves another semi- circle.</a:t>
            </a:r>
          </a:p>
          <a:p>
            <a:pPr algn="l"/>
            <a:r>
              <a:rPr lang="en-US" b="0" i="0" dirty="0">
                <a:solidFill>
                  <a:srgbClr val="222222"/>
                </a:solidFill>
                <a:effectLst/>
                <a:latin typeface="+mj-lt"/>
              </a:rPr>
              <a:t>Step 5: The intermediate gear with more number of teeth will rotate as a result of motion of pinion.</a:t>
            </a:r>
          </a:p>
          <a:p>
            <a:pPr algn="l"/>
            <a:r>
              <a:rPr lang="en-US" b="0" i="0" dirty="0">
                <a:solidFill>
                  <a:srgbClr val="222222"/>
                </a:solidFill>
                <a:effectLst/>
                <a:latin typeface="+mj-lt"/>
              </a:rPr>
              <a:t>Step 6: The generator attached to the intermediate will obtain the rotating </a:t>
            </a:r>
            <a:r>
              <a:rPr lang="en-US" b="0" i="0" dirty="0" err="1">
                <a:solidFill>
                  <a:srgbClr val="222222"/>
                </a:solidFill>
                <a:effectLst/>
                <a:latin typeface="+mj-lt"/>
              </a:rPr>
              <a:t>motion,hence</a:t>
            </a:r>
            <a:r>
              <a:rPr lang="en-US" b="0" i="0" dirty="0">
                <a:solidFill>
                  <a:srgbClr val="222222"/>
                </a:solidFill>
                <a:effectLst/>
                <a:latin typeface="+mj-lt"/>
              </a:rPr>
              <a:t> results in the production of the electricity</a:t>
            </a:r>
          </a:p>
          <a:p>
            <a:pPr algn="l"/>
            <a:r>
              <a:rPr lang="en-US" b="0" i="0" dirty="0">
                <a:solidFill>
                  <a:srgbClr val="222222"/>
                </a:solidFill>
                <a:effectLst/>
                <a:latin typeface="+mj-lt"/>
              </a:rPr>
              <a:t>Step 7: The obtained power generation is used to glow the led strip.</a:t>
            </a:r>
          </a:p>
          <a:p>
            <a:pPr algn="l"/>
            <a:r>
              <a:rPr lang="en-US" b="0" i="0" dirty="0">
                <a:solidFill>
                  <a:srgbClr val="222222"/>
                </a:solidFill>
                <a:effectLst/>
                <a:latin typeface="+mj-lt"/>
              </a:rPr>
              <a:t>Step 8: Also where the power generated is stored in the battery which is used in the power bank module to charge the mobile.</a:t>
            </a:r>
          </a:p>
          <a:p>
            <a:pPr marL="201168" lvl="1"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2"/>
          <p:cNvSpPr>
            <a:spLocks noGrp="1"/>
          </p:cNvSpPr>
          <p:nvPr>
            <p:ph type="title"/>
          </p:nvPr>
        </p:nvSpPr>
        <p:spPr>
          <a:xfrm>
            <a:off x="1097280" y="942871"/>
            <a:ext cx="10058400" cy="970597"/>
          </a:xfrm>
        </p:spPr>
        <p:txBody>
          <a:bodyPr>
            <a:normAutofit/>
          </a:bodyPr>
          <a:lstStyle/>
          <a:p>
            <a:r>
              <a:rPr lang="en-IN" sz="3200" b="1" dirty="0">
                <a:latin typeface="Times New Roman" panose="02020603050405020304" pitchFamily="18" charset="0"/>
                <a:cs typeface="Times New Roman" panose="02020603050405020304" pitchFamily="18" charset="0"/>
              </a:rPr>
              <a:t>OUTCOMES</a:t>
            </a:r>
          </a:p>
        </p:txBody>
      </p:sp>
      <p:sp>
        <p:nvSpPr>
          <p:cNvPr id="1048623" name="Content Placeholder 6"/>
          <p:cNvSpPr>
            <a:spLocks noGrp="1"/>
          </p:cNvSpPr>
          <p:nvPr>
            <p:ph idx="1"/>
          </p:nvPr>
        </p:nvSpPr>
        <p:spPr>
          <a:xfrm>
            <a:off x="1097280" y="1913468"/>
            <a:ext cx="9833187" cy="3784599"/>
          </a:xfrm>
        </p:spPr>
        <p:txBody>
          <a:bodyPr>
            <a:normAutofit/>
          </a:bodyPr>
          <a:lstStyle/>
          <a:p>
            <a:pPr algn="l"/>
            <a:r>
              <a:rPr lang="en-IN" b="1" u="sng" dirty="0">
                <a:latin typeface="Times New Roman" panose="02020603050405020304" pitchFamily="18" charset="0"/>
                <a:cs typeface="Times New Roman" panose="02020603050405020304" pitchFamily="18" charset="0"/>
              </a:rPr>
              <a:t>LED STRIPS</a:t>
            </a:r>
            <a:r>
              <a:rPr lang="en-IN" dirty="0">
                <a:latin typeface="Times New Roman" panose="02020603050405020304" pitchFamily="18" charset="0"/>
                <a:cs typeface="Times New Roman" panose="02020603050405020304" pitchFamily="18" charset="0"/>
              </a:rPr>
              <a:t>:   </a:t>
            </a:r>
            <a:r>
              <a:rPr lang="en-US" sz="1800" b="0" i="0" dirty="0">
                <a:solidFill>
                  <a:srgbClr val="222222"/>
                </a:solidFill>
                <a:effectLst/>
                <a:latin typeface="+mj-lt"/>
              </a:rPr>
              <a:t>The force which is given in plywood makes the spring to move and rack moves downwards and upwards which makes pinion to move, where generator generates electric power which makes LED glow</a:t>
            </a:r>
            <a:r>
              <a:rPr lang="en-US" b="0" i="0" dirty="0">
                <a:solidFill>
                  <a:srgbClr val="222222"/>
                </a:solidFill>
                <a:effectLst/>
                <a:latin typeface="+mj-lt"/>
              </a:rPr>
              <a:t>.</a:t>
            </a:r>
          </a:p>
          <a:p>
            <a:r>
              <a:rPr lang="en-IN" dirty="0">
                <a:latin typeface="Times New Roman" panose="02020603050405020304" pitchFamily="18" charset="0"/>
                <a:cs typeface="Times New Roman" panose="02020603050405020304" pitchFamily="18" charset="0"/>
              </a:rPr>
              <a:t> </a:t>
            </a:r>
          </a:p>
        </p:txBody>
      </p:sp>
      <p:pic>
        <p:nvPicPr>
          <p:cNvPr id="2097158" name="Picture 10"/>
          <p:cNvPicPr>
            <a:picLocks noChangeAspect="1"/>
          </p:cNvPicPr>
          <p:nvPr/>
        </p:nvPicPr>
        <p:blipFill>
          <a:blip r:embed="rId2"/>
          <a:stretch>
            <a:fillRect/>
          </a:stretch>
        </p:blipFill>
        <p:spPr>
          <a:xfrm>
            <a:off x="3007784" y="3014133"/>
            <a:ext cx="5221816" cy="25199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Content Placeholder 1"/>
          <p:cNvSpPr>
            <a:spLocks noGrp="1"/>
          </p:cNvSpPr>
          <p:nvPr>
            <p:ph idx="1"/>
          </p:nvPr>
        </p:nvSpPr>
        <p:spPr>
          <a:xfrm>
            <a:off x="1097280" y="1667934"/>
            <a:ext cx="9912096" cy="4552694"/>
          </a:xfrm>
        </p:spPr>
        <p:txBody>
          <a:bodyPr>
            <a:normAutofit/>
          </a:bodyPr>
          <a:lstStyle/>
          <a:p>
            <a:pPr algn="l"/>
            <a:r>
              <a:rPr lang="en-IN" b="1" u="sng" dirty="0">
                <a:latin typeface="Times New Roman" panose="02020603050405020304" pitchFamily="18" charset="0"/>
                <a:cs typeface="Times New Roman" panose="02020603050405020304" pitchFamily="18" charset="0"/>
              </a:rPr>
              <a:t>POWER MODULE WITH USB:  </a:t>
            </a:r>
            <a:r>
              <a:rPr lang="en-US" sz="1800" b="0" i="0" dirty="0">
                <a:solidFill>
                  <a:srgbClr val="222222"/>
                </a:solidFill>
                <a:effectLst/>
                <a:latin typeface="+mj-lt"/>
              </a:rPr>
              <a:t>Battery is used to store the electricity received from generator. With the use of power module, mobile can be charged</a:t>
            </a:r>
          </a:p>
          <a:p>
            <a:endParaRPr lang="en-IN" sz="2800" dirty="0">
              <a:latin typeface="Times New Roman" panose="02020603050405020304" pitchFamily="18" charset="0"/>
              <a:cs typeface="Times New Roman" panose="02020603050405020304" pitchFamily="18" charset="0"/>
            </a:endParaRPr>
          </a:p>
        </p:txBody>
      </p:sp>
      <p:sp>
        <p:nvSpPr>
          <p:cNvPr id="1048625" name="Title 2"/>
          <p:cNvSpPr>
            <a:spLocks noGrp="1"/>
          </p:cNvSpPr>
          <p:nvPr>
            <p:ph type="title"/>
          </p:nvPr>
        </p:nvSpPr>
        <p:spPr>
          <a:xfrm>
            <a:off x="1097280" y="942871"/>
            <a:ext cx="10058400" cy="598062"/>
          </a:xfrm>
        </p:spPr>
        <p:txBody>
          <a:bodyPr>
            <a:normAutofit/>
          </a:bodyPr>
          <a:lstStyle/>
          <a:p>
            <a:r>
              <a:rPr lang="en-IN" sz="3200" b="1" dirty="0">
                <a:latin typeface="Times New Roman" panose="02020603050405020304" pitchFamily="18" charset="0"/>
                <a:cs typeface="Times New Roman" panose="02020603050405020304" pitchFamily="18" charset="0"/>
              </a:rPr>
              <a:t>OUTCOMES</a:t>
            </a:r>
          </a:p>
        </p:txBody>
      </p:sp>
      <p:pic>
        <p:nvPicPr>
          <p:cNvPr id="2097159" name="Picture 6"/>
          <p:cNvPicPr>
            <a:picLocks noChangeAspect="1"/>
          </p:cNvPicPr>
          <p:nvPr/>
        </p:nvPicPr>
        <p:blipFill rotWithShape="1">
          <a:blip r:embed="rId3"/>
          <a:srcRect l="10000" t="21111" r="12635" b="4691"/>
          <a:stretch>
            <a:fillRect/>
          </a:stretch>
        </p:blipFill>
        <p:spPr>
          <a:xfrm>
            <a:off x="3234268" y="2971800"/>
            <a:ext cx="5723466" cy="2878667"/>
          </a:xfrm>
          <a:prstGeom prst="rect">
            <a:avLst/>
          </a:prstGeom>
        </p:spPr>
      </p:pic>
    </p:spTree>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DB8AC34-84F4-4316-BA1D-10A9AE75089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7</TotalTime>
  <Words>646</Words>
  <Application>Microsoft Office PowerPoint</Application>
  <PresentationFormat>Widescreen</PresentationFormat>
  <Paragraphs>81</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Helvetica Neue Medium</vt:lpstr>
      <vt:lpstr>Times New Roman</vt:lpstr>
      <vt:lpstr>RetrospectVTI</vt:lpstr>
      <vt:lpstr>PowerPoint Presentation</vt:lpstr>
      <vt:lpstr>OVERVIEW</vt:lpstr>
      <vt:lpstr>INTRODUCTION</vt:lpstr>
      <vt:lpstr>BLOCK DIAGRAM</vt:lpstr>
      <vt:lpstr>COMPONENTS &amp; ASSEMBLY</vt:lpstr>
      <vt:lpstr>PowerPoint Presentation</vt:lpstr>
      <vt:lpstr>Working</vt:lpstr>
      <vt:lpstr>OUTCOMES</vt:lpstr>
      <vt:lpstr>OUTCOMES</vt:lpstr>
      <vt:lpstr>ADVANTAGES</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dc:creator>
  <cp:lastModifiedBy>MASI</cp:lastModifiedBy>
  <cp:revision>2</cp:revision>
  <dcterms:created xsi:type="dcterms:W3CDTF">2022-03-02T08:07:37Z</dcterms:created>
  <dcterms:modified xsi:type="dcterms:W3CDTF">2023-06-03T09:07:31Z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5c3f5c652bc242b185398e89b4e40931</vt:lpwstr>
  </property>
</Properties>
</file>