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  <p:embeddedFont>
      <p:font typeface="Hammersmith One" charset="1" panose="02010703030501060504"/>
      <p:regular r:id="rId22"/>
    </p:embeddedFont>
    <p:embeddedFont>
      <p:font typeface="Clear Sans" charset="1" panose="020B0503030202020304"/>
      <p:regular r:id="rId23"/>
    </p:embeddedFont>
    <p:embeddedFont>
      <p:font typeface="Clear Sans Bold" charset="1" panose="020B08030302020203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producerbazaar.com" TargetMode="External" Type="http://schemas.openxmlformats.org/officeDocument/2006/relationships/hyperlink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477863"/>
            <a:ext cx="15827290" cy="809137"/>
          </a:xfrm>
          <a:custGeom>
            <a:avLst/>
            <a:gdLst/>
            <a:ahLst/>
            <a:cxnLst/>
            <a:rect r="r" b="b" t="t" l="l"/>
            <a:pathLst>
              <a:path h="809137" w="15827290">
                <a:moveTo>
                  <a:pt x="0" y="0"/>
                </a:moveTo>
                <a:lnTo>
                  <a:pt x="15827290" y="0"/>
                </a:lnTo>
                <a:lnTo>
                  <a:pt x="15827290" y="809137"/>
                </a:lnTo>
                <a:lnTo>
                  <a:pt x="0" y="80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0" t="-416615" r="0" b="-14425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99973" y="3598171"/>
            <a:ext cx="13148764" cy="95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8069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SCHOOL OF MANAGEMENT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33540" y="5280286"/>
            <a:ext cx="9420920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INTERNSHIP PRESENTATION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701830" y="1367451"/>
            <a:ext cx="4180908" cy="1351507"/>
          </a:xfrm>
          <a:custGeom>
            <a:avLst/>
            <a:gdLst/>
            <a:ahLst/>
            <a:cxnLst/>
            <a:rect r="r" b="b" t="t" l="l"/>
            <a:pathLst>
              <a:path h="1351507" w="4180908">
                <a:moveTo>
                  <a:pt x="0" y="0"/>
                </a:moveTo>
                <a:lnTo>
                  <a:pt x="4180908" y="0"/>
                </a:lnTo>
                <a:lnTo>
                  <a:pt x="4180908" y="1351507"/>
                </a:lnTo>
                <a:lnTo>
                  <a:pt x="0" y="1351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56" t="0" r="-145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01830" y="6648711"/>
            <a:ext cx="488434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MBA III SEMESTER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6586" y="7565490"/>
            <a:ext cx="41748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DATE - 13/09/2024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2460710" y="0"/>
            <a:ext cx="15827290" cy="809137"/>
          </a:xfrm>
          <a:custGeom>
            <a:avLst/>
            <a:gdLst/>
            <a:ahLst/>
            <a:cxnLst/>
            <a:rect r="r" b="b" t="t" l="l"/>
            <a:pathLst>
              <a:path h="809137" w="15827290">
                <a:moveTo>
                  <a:pt x="0" y="0"/>
                </a:moveTo>
                <a:lnTo>
                  <a:pt x="15827290" y="0"/>
                </a:lnTo>
                <a:lnTo>
                  <a:pt x="15827290" y="809137"/>
                </a:lnTo>
                <a:lnTo>
                  <a:pt x="0" y="80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0" t="-416615" r="0" b="-1442589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045890" cy="10287000"/>
          </a:xfrm>
          <a:custGeom>
            <a:avLst/>
            <a:gdLst/>
            <a:ahLst/>
            <a:cxnLst/>
            <a:rect r="r" b="b" t="t" l="l"/>
            <a:pathLst>
              <a:path h="10287000" w="7045890">
                <a:moveTo>
                  <a:pt x="0" y="0"/>
                </a:moveTo>
                <a:lnTo>
                  <a:pt x="7045890" y="0"/>
                </a:lnTo>
                <a:lnTo>
                  <a:pt x="704589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935" t="0" r="-7993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83282" y="2951341"/>
            <a:ext cx="9476018" cy="658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 marL="971542" indent="-485771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Proficiency in Power BI for data visualization</a:t>
            </a:r>
          </a:p>
          <a:p>
            <a:pPr algn="just">
              <a:lnSpc>
                <a:spcPts val="6299"/>
              </a:lnSpc>
            </a:pPr>
          </a:p>
          <a:p>
            <a:pPr algn="just" marL="971542" indent="-485771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Data cleaning and preparation techniques</a:t>
            </a:r>
          </a:p>
          <a:p>
            <a:pPr algn="just">
              <a:lnSpc>
                <a:spcPts val="6299"/>
              </a:lnSpc>
            </a:pPr>
          </a:p>
          <a:p>
            <a:pPr algn="just" marL="971542" indent="-485771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Exploratory Data Analysis (EDA).</a:t>
            </a:r>
          </a:p>
          <a:p>
            <a:pPr algn="just">
              <a:lnSpc>
                <a:spcPts val="4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783282" y="861768"/>
            <a:ext cx="15450301" cy="2146723"/>
            <a:chOff x="0" y="0"/>
            <a:chExt cx="20600401" cy="286229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130989"/>
              <a:ext cx="20330474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20600401" cy="1808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1049"/>
                </a:lnSpc>
                <a:spcBef>
                  <a:spcPct val="0"/>
                </a:spcBef>
              </a:pPr>
              <a:r>
                <a:rPr lang="en-US" sz="8499" spc="-169">
                  <a:solidFill>
                    <a:srgbClr val="080692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KEY SKILL LEARNT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08758"/>
            <a:ext cx="14444906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Data cleaning is a critical step for accurate analysis.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The entertainment industry values insights from data-driven decision-making.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9731790"/>
            <a:ext cx="18288000" cy="1351547"/>
          </a:xfrm>
          <a:custGeom>
            <a:avLst/>
            <a:gdLst/>
            <a:ahLst/>
            <a:cxnLst/>
            <a:rect r="r" b="b" t="t" l="l"/>
            <a:pathLst>
              <a:path h="1351547" w="18288000">
                <a:moveTo>
                  <a:pt x="0" y="0"/>
                </a:moveTo>
                <a:lnTo>
                  <a:pt x="18288000" y="0"/>
                </a:lnTo>
                <a:lnTo>
                  <a:pt x="18288000" y="1351548"/>
                </a:lnTo>
                <a:lnTo>
                  <a:pt x="0" y="1351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0"/>
            <a:ext cx="18288000" cy="2902556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2700000"/>
          </a:gradFill>
        </p:spPr>
      </p:sp>
      <p:sp>
        <p:nvSpPr>
          <p:cNvPr name="TextBox 5" id="5"/>
          <p:cNvSpPr txBox="true"/>
          <p:nvPr/>
        </p:nvSpPr>
        <p:spPr>
          <a:xfrm rot="0">
            <a:off x="1028700" y="1038225"/>
            <a:ext cx="116929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INTERN’S KEY OBSERVATION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045890" cy="10287000"/>
          </a:xfrm>
          <a:custGeom>
            <a:avLst/>
            <a:gdLst/>
            <a:ahLst/>
            <a:cxnLst/>
            <a:rect r="r" b="b" t="t" l="l"/>
            <a:pathLst>
              <a:path h="10287000" w="7045890">
                <a:moveTo>
                  <a:pt x="0" y="0"/>
                </a:moveTo>
                <a:lnTo>
                  <a:pt x="7045890" y="0"/>
                </a:lnTo>
                <a:lnTo>
                  <a:pt x="704589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699" t="0" r="-5969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97748" y="3794461"/>
            <a:ext cx="9476018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The importance of data accuracy and integrity in real-world business scenarios.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Practical applications of data analysis in the entertainment industry.</a:t>
            </a:r>
          </a:p>
          <a:p>
            <a:pPr algn="just">
              <a:lnSpc>
                <a:spcPts val="4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8097748" y="1572689"/>
            <a:ext cx="8668517" cy="1918123"/>
            <a:chOff x="0" y="0"/>
            <a:chExt cx="11558022" cy="255749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826189"/>
              <a:ext cx="11406577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1558022" cy="1475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099"/>
                </a:lnSpc>
                <a:spcBef>
                  <a:spcPct val="0"/>
                </a:spcBef>
              </a:pPr>
              <a:r>
                <a:rPr lang="en-US" sz="6999" spc="-139">
                  <a:solidFill>
                    <a:srgbClr val="080692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LEASON LEARNT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9915" y="4347330"/>
            <a:ext cx="16968169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Positive experience in contributing to real-world data analysis projects.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Improved understanding of CRM tools and their business impact.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Suggestions for enhancing data privacy protocols in CRM usage.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9731790"/>
            <a:ext cx="18288000" cy="1351547"/>
          </a:xfrm>
          <a:custGeom>
            <a:avLst/>
            <a:gdLst/>
            <a:ahLst/>
            <a:cxnLst/>
            <a:rect r="r" b="b" t="t" l="l"/>
            <a:pathLst>
              <a:path h="1351547" w="18288000">
                <a:moveTo>
                  <a:pt x="0" y="0"/>
                </a:moveTo>
                <a:lnTo>
                  <a:pt x="18288000" y="0"/>
                </a:lnTo>
                <a:lnTo>
                  <a:pt x="18288000" y="1351548"/>
                </a:lnTo>
                <a:lnTo>
                  <a:pt x="0" y="1351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0"/>
            <a:ext cx="18288000" cy="2902556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2700000"/>
          </a:gradFill>
        </p:spPr>
      </p:sp>
      <p:sp>
        <p:nvSpPr>
          <p:cNvPr name="TextBox 5" id="5"/>
          <p:cNvSpPr txBox="true"/>
          <p:nvPr/>
        </p:nvSpPr>
        <p:spPr>
          <a:xfrm rot="0">
            <a:off x="1028700" y="1038225"/>
            <a:ext cx="1491497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FEEDBACK TO THE ORGANISATION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77987" y="4075056"/>
            <a:ext cx="6732027" cy="2911898"/>
            <a:chOff x="0" y="0"/>
            <a:chExt cx="8976036" cy="38825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07214"/>
              <a:ext cx="8976036" cy="1475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8976036" cy="2113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999"/>
                </a:lnSpc>
                <a:spcBef>
                  <a:spcPct val="0"/>
                </a:spcBef>
              </a:pPr>
              <a:r>
                <a:rPr lang="en-US" sz="9999" spc="-199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9529"/>
          </a:xfrm>
          <a:custGeom>
            <a:avLst/>
            <a:gdLst/>
            <a:ahLst/>
            <a:cxnLst/>
            <a:rect r="r" b="b" t="t" l="l"/>
            <a:pathLst>
              <a:path h="10279529" w="18288000">
                <a:moveTo>
                  <a:pt x="0" y="0"/>
                </a:moveTo>
                <a:lnTo>
                  <a:pt x="18288000" y="0"/>
                </a:lnTo>
                <a:lnTo>
                  <a:pt x="18288000" y="10279529"/>
                </a:lnTo>
                <a:lnTo>
                  <a:pt x="0" y="10279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88504" y="7077076"/>
            <a:ext cx="4398170" cy="218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PRIYADHARSHINI M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II MBA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125071061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432094" y="4187371"/>
            <a:ext cx="4910991" cy="1904787"/>
          </a:xfrm>
          <a:custGeom>
            <a:avLst/>
            <a:gdLst/>
            <a:ahLst/>
            <a:cxnLst/>
            <a:rect r="r" b="b" t="t" l="l"/>
            <a:pathLst>
              <a:path h="1904787" w="4910991">
                <a:moveTo>
                  <a:pt x="0" y="0"/>
                </a:moveTo>
                <a:lnTo>
                  <a:pt x="4910991" y="0"/>
                </a:lnTo>
                <a:lnTo>
                  <a:pt x="4910991" y="1904787"/>
                </a:lnTo>
                <a:lnTo>
                  <a:pt x="0" y="190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930" r="-789" b="-7993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65922" y="1267892"/>
            <a:ext cx="11344458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49"/>
              </a:lnSpc>
              <a:spcBef>
                <a:spcPct val="0"/>
              </a:spcBef>
            </a:pPr>
            <a:r>
              <a:rPr lang="en-US" sz="8499" spc="-16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INTERNSHIP 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14446" y="2889347"/>
            <a:ext cx="1134445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FIPCHAIN TECHNOLOGY PVT LTD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996019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2700000"/>
          </a:gradFill>
        </p:spPr>
      </p:sp>
      <p:grpSp>
        <p:nvGrpSpPr>
          <p:cNvPr name="Group 3" id="3"/>
          <p:cNvGrpSpPr/>
          <p:nvPr/>
        </p:nvGrpSpPr>
        <p:grpSpPr>
          <a:xfrm rot="0">
            <a:off x="6987190" y="4162851"/>
            <a:ext cx="10621485" cy="4724400"/>
            <a:chOff x="0" y="0"/>
            <a:chExt cx="14161980" cy="6299200"/>
          </a:xfrm>
        </p:grpSpPr>
        <p:sp>
          <p:nvSpPr>
            <p:cNvPr name="AutoShape 4" id="4"/>
            <p:cNvSpPr/>
            <p:nvPr/>
          </p:nvSpPr>
          <p:spPr>
            <a:xfrm rot="0">
              <a:off x="0" y="181430"/>
              <a:ext cx="352060" cy="356862"/>
            </a:xfrm>
            <a:prstGeom prst="rect">
              <a:avLst/>
            </a:pr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02922" y="-57150"/>
              <a:ext cx="13159058" cy="6356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Acquire practical experience in data analysis</a:t>
              </a:r>
            </a:p>
            <a:p>
              <a:pPr algn="just">
                <a:lnSpc>
                  <a:spcPts val="4200"/>
                </a:lnSpc>
                <a:spcBef>
                  <a:spcPct val="0"/>
                </a:spcBef>
              </a:pPr>
            </a:p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Build expertise in tools such as Power BI, Jupyter Notebooks, and Excel</a:t>
              </a:r>
            </a:p>
            <a:p>
              <a:pPr algn="just">
                <a:lnSpc>
                  <a:spcPts val="4200"/>
                </a:lnSpc>
                <a:spcBef>
                  <a:spcPct val="0"/>
                </a:spcBef>
              </a:pPr>
            </a:p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Work with large datasets to extract valuable insights</a:t>
              </a:r>
            </a:p>
            <a:p>
              <a:pPr algn="just">
                <a:lnSpc>
                  <a:spcPts val="4200"/>
                </a:lnSpc>
                <a:spcBef>
                  <a:spcPct val="0"/>
                </a:spcBef>
              </a:pPr>
            </a:p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Improve decision-making abilities within a real-world business environment.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1477126"/>
              <a:ext cx="352060" cy="356862"/>
            </a:xfrm>
            <a:prstGeom prst="rect">
              <a:avLst/>
            </a:pr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AutoShape 7" id="7"/>
            <p:cNvSpPr/>
            <p:nvPr/>
          </p:nvSpPr>
          <p:spPr>
            <a:xfrm rot="0">
              <a:off x="0" y="3713587"/>
              <a:ext cx="352060" cy="356862"/>
            </a:xfrm>
            <a:prstGeom prst="rect">
              <a:avLst/>
            </a:pr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AutoShape 8" id="8"/>
            <p:cNvSpPr/>
            <p:nvPr/>
          </p:nvSpPr>
          <p:spPr>
            <a:xfrm rot="0">
              <a:off x="0" y="5454914"/>
              <a:ext cx="352060" cy="356862"/>
            </a:xfrm>
            <a:prstGeom prst="rect">
              <a:avLst/>
            </a:pr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2700000"/>
            </a:gra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139580" y="0"/>
            <a:ext cx="11428020" cy="12534014"/>
          </a:xfrm>
          <a:custGeom>
            <a:avLst/>
            <a:gdLst/>
            <a:ahLst/>
            <a:cxnLst/>
            <a:rect r="r" b="b" t="t" l="l"/>
            <a:pathLst>
              <a:path h="12534014" w="11428020">
                <a:moveTo>
                  <a:pt x="0" y="0"/>
                </a:moveTo>
                <a:lnTo>
                  <a:pt x="11428020" y="0"/>
                </a:lnTo>
                <a:lnTo>
                  <a:pt x="11428020" y="12534014"/>
                </a:lnTo>
                <a:lnTo>
                  <a:pt x="0" y="1253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492" t="0" r="-3069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7166" y="1104900"/>
            <a:ext cx="11205953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4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94062"/>
            <a:ext cx="16230600" cy="483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Fipchain Technology Pvt Ltd has emerged to revolutionize the unexplored facets of the Film and Entertainment industry by offering innovative B2B, B2C, and Fintech solutions. </a:t>
            </a:r>
          </a:p>
          <a:p>
            <a:pPr algn="l">
              <a:lnSpc>
                <a:spcPts val="3899"/>
              </a:lnSpc>
            </a:pP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One of its key platforms, Producerbazaar.com, is a cutting-edge marketplace that merges WEB2 and WEB3 technologies.</a:t>
            </a:r>
          </a:p>
          <a:p>
            <a:pPr algn="l">
              <a:lnSpc>
                <a:spcPts val="3899"/>
              </a:lnSpc>
            </a:pPr>
          </a:p>
          <a:p>
            <a:pPr algn="l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It seamlessly integrates blockchain to connect creators, producers, aggregators, and buyers for the purchase and sale of movie-related Intellectual Property rights globally.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22058" y="7264816"/>
            <a:ext cx="8353608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Website</a:t>
            </a:r>
            <a:r>
              <a:rPr lang="en-US" sz="30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: </a:t>
            </a:r>
            <a:r>
              <a:rPr lang="en-US" sz="3000" u="sng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  <a:hlinkClick r:id="rId2" tooltip="https://www.producerbazaar.com"/>
              </a:rPr>
              <a:t>https://www.producerbazaar.com</a:t>
            </a:r>
            <a:r>
              <a:rPr lang="en-US" sz="30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/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Industry : Technology, Information and Media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Founded : 2021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9731790"/>
            <a:ext cx="18288000" cy="1351547"/>
          </a:xfrm>
          <a:custGeom>
            <a:avLst/>
            <a:gdLst/>
            <a:ahLst/>
            <a:cxnLst/>
            <a:rect r="r" b="b" t="t" l="l"/>
            <a:pathLst>
              <a:path h="1351547" w="18288000">
                <a:moveTo>
                  <a:pt x="0" y="0"/>
                </a:moveTo>
                <a:lnTo>
                  <a:pt x="18288000" y="0"/>
                </a:lnTo>
                <a:lnTo>
                  <a:pt x="18288000" y="1351548"/>
                </a:lnTo>
                <a:lnTo>
                  <a:pt x="0" y="13515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0"/>
            <a:ext cx="18288000" cy="2902556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2700000"/>
          </a:gradFill>
        </p:spPr>
      </p:sp>
      <p:sp>
        <p:nvSpPr>
          <p:cNvPr name="TextBox 6" id="6"/>
          <p:cNvSpPr txBox="true"/>
          <p:nvPr/>
        </p:nvSpPr>
        <p:spPr>
          <a:xfrm rot="0">
            <a:off x="1028700" y="1038225"/>
            <a:ext cx="116929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ABOUT THE COMPANY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045890" cy="10287000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name="Freeform 3" id="3"/>
          <p:cNvSpPr/>
          <p:nvPr/>
        </p:nvSpPr>
        <p:spPr>
          <a:xfrm flipH="false" flipV="false" rot="0">
            <a:off x="1159978" y="5973065"/>
            <a:ext cx="4725934" cy="3692136"/>
          </a:xfrm>
          <a:custGeom>
            <a:avLst/>
            <a:gdLst/>
            <a:ahLst/>
            <a:cxnLst/>
            <a:rect r="r" b="b" t="t" l="l"/>
            <a:pathLst>
              <a:path h="3692136" w="4725934">
                <a:moveTo>
                  <a:pt x="0" y="0"/>
                </a:moveTo>
                <a:lnTo>
                  <a:pt x="4725934" y="0"/>
                </a:lnTo>
                <a:lnTo>
                  <a:pt x="4725934" y="3692136"/>
                </a:lnTo>
                <a:lnTo>
                  <a:pt x="0" y="3692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5679420" cy="4947073"/>
            <a:chOff x="0" y="0"/>
            <a:chExt cx="7572560" cy="659609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864789"/>
              <a:ext cx="7473336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7572560" cy="5542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049"/>
                </a:lnSpc>
                <a:spcBef>
                  <a:spcPct val="0"/>
                </a:spcBef>
              </a:pPr>
              <a:r>
                <a:rPr lang="en-US" sz="8499" spc="-169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VISION AND MISSION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783282" y="971550"/>
            <a:ext cx="9476018" cy="690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</a:t>
            </a:r>
            <a:r>
              <a:rPr lang="en-US" b="true" sz="44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</a:t>
            </a:r>
            <a:r>
              <a:rPr lang="en-US" b="true" sz="44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Vision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To be the global leader in transforming IP rights trading, creating a transparent and secure digital marketplace for the entertainment industry.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b="true" sz="450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Mission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To revolutionize the movie industry by providing a blockchain-powered platform that empowers creators and streamlines IP rights transactions.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786104" y="4763377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6"/>
                </a:lnTo>
                <a:lnTo>
                  <a:pt x="0" y="76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309727" y="0"/>
            <a:ext cx="5899146" cy="10287000"/>
            <a:chOff x="0" y="0"/>
            <a:chExt cx="7865528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0" r="13981" b="0"/>
            <a:stretch>
              <a:fillRect/>
            </a:stretch>
          </p:blipFill>
          <p:spPr>
            <a:xfrm flipH="false" flipV="false">
              <a:off x="0" y="0"/>
              <a:ext cx="7865528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226730" y="971550"/>
            <a:ext cx="906855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8069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AREA OF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29081"/>
            <a:ext cx="10702771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Gain hands-on experience in data analysis. 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Develop proficiency in tools like Power BI, Jupyter Notebooks, and Excel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Analyze large datasets to derive actionable insights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Enhance decision-making skills in a real-world business context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16836"/>
            <a:ext cx="12038101" cy="494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4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</a:t>
            </a:r>
            <a:r>
              <a:rPr lang="en-US" sz="44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MAIN PRODUCT</a:t>
            </a:r>
          </a:p>
          <a:p>
            <a:pPr algn="l">
              <a:lnSpc>
                <a:spcPts val="3899"/>
              </a:lnSpc>
            </a:pPr>
          </a:p>
          <a:p>
            <a:pPr algn="l" marL="647700" indent="-323850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Producerbazaar.com – A blockchain-based platform for movie intellectual property transactions.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5849"/>
              </a:lnSpc>
            </a:pPr>
            <a:r>
              <a:rPr lang="en-US" sz="44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sz="44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SERVICES</a:t>
            </a:r>
          </a:p>
          <a:p>
            <a:pPr algn="l">
              <a:lnSpc>
                <a:spcPts val="3899"/>
              </a:lnSpc>
            </a:pPr>
          </a:p>
          <a:p>
            <a:pPr algn="l" marL="647700" indent="-323850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B2B, B2C, and fintech solutions for the entertainment industry.</a:t>
            </a:r>
          </a:p>
          <a:p>
            <a:pPr algn="l">
              <a:lnSpc>
                <a:spcPts val="38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9731790"/>
            <a:ext cx="18288000" cy="1351547"/>
          </a:xfrm>
          <a:custGeom>
            <a:avLst/>
            <a:gdLst/>
            <a:ahLst/>
            <a:cxnLst/>
            <a:rect r="r" b="b" t="t" l="l"/>
            <a:pathLst>
              <a:path h="1351547" w="18288000">
                <a:moveTo>
                  <a:pt x="0" y="0"/>
                </a:moveTo>
                <a:lnTo>
                  <a:pt x="18288000" y="0"/>
                </a:lnTo>
                <a:lnTo>
                  <a:pt x="18288000" y="1351548"/>
                </a:lnTo>
                <a:lnTo>
                  <a:pt x="0" y="1351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0"/>
            <a:ext cx="18288000" cy="2902556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2700000"/>
          </a:gradFill>
        </p:spPr>
      </p:sp>
      <p:sp>
        <p:nvSpPr>
          <p:cNvPr name="Freeform 5" id="5"/>
          <p:cNvSpPr/>
          <p:nvPr/>
        </p:nvSpPr>
        <p:spPr>
          <a:xfrm flipH="false" flipV="false" rot="0">
            <a:off x="12721665" y="3654936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38225"/>
            <a:ext cx="116929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PRODUCT AND SERVICE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764377" y="3734677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6"/>
                </a:lnTo>
                <a:lnTo>
                  <a:pt x="0" y="76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4763377" y="4500713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5"/>
                </a:lnTo>
                <a:lnTo>
                  <a:pt x="0" y="76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92884" y="1766892"/>
            <a:ext cx="13421356" cy="7985707"/>
          </a:xfrm>
          <a:custGeom>
            <a:avLst/>
            <a:gdLst/>
            <a:ahLst/>
            <a:cxnLst/>
            <a:rect r="r" b="b" t="t" l="l"/>
            <a:pathLst>
              <a:path h="7985707" w="13421356">
                <a:moveTo>
                  <a:pt x="0" y="0"/>
                </a:moveTo>
                <a:lnTo>
                  <a:pt x="13421356" y="0"/>
                </a:lnTo>
                <a:lnTo>
                  <a:pt x="13421356" y="7985707"/>
                </a:lnTo>
                <a:lnTo>
                  <a:pt x="0" y="7985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11773" y="439737"/>
            <a:ext cx="13493966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8069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ORGANISATIONAL STRUCTURE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1587" y="574675"/>
            <a:ext cx="5064189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6999">
                <a:solidFill>
                  <a:srgbClr val="08069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JOB ROLE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48362" y="1955800"/>
            <a:ext cx="11534306" cy="833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POSITION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Frontend Data Analyst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RESPONSIBILITIES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Data cleaning and preparation.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CRM tool analysis (Zoho CRM, HubSpot, Microsoft Dynamics)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Exploratory Data Analysis (EDA) using Power BI.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Evaluating CRM tools and generating strategic insights for the company.</a:t>
            </a:r>
          </a:p>
          <a:p>
            <a:pPr algn="just">
              <a:lnSpc>
                <a:spcPts val="4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1885929" y="0"/>
            <a:ext cx="5899146" cy="10287000"/>
            <a:chOff x="0" y="0"/>
            <a:chExt cx="7865528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13981" b="0"/>
            <a:stretch>
              <a:fillRect/>
            </a:stretch>
          </p:blipFill>
          <p:spPr>
            <a:xfrm flipH="false" flipV="false">
              <a:off x="0" y="0"/>
              <a:ext cx="7865528" cy="137160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5400000">
            <a:off x="-750160" y="4763377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6"/>
                </a:lnTo>
                <a:lnTo>
                  <a:pt x="0" y="76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1" t="-308623" r="-7088" b="-104273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DAGPGWZOWdA</dc:identifier>
  <dcterms:modified xsi:type="dcterms:W3CDTF">2011-08-01T06:04:30Z</dcterms:modified>
  <cp:revision>1</cp:revision>
  <dc:title>Yellow Professional Gradient Project Plan Brainstorm Presentation</dc:title>
</cp:coreProperties>
</file>