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1C95397-2D4A-4B63-B3A6-60F30008E7CD}">
          <p14:sldIdLst>
            <p14:sldId id="256"/>
            <p14:sldId id="269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8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304"/>
            <a:ext cx="8229600" cy="5506064"/>
          </a:xfrm>
        </p:spPr>
        <p:txBody>
          <a:bodyPr>
            <a:normAutofit/>
          </a:bodyPr>
          <a:lstStyle/>
          <a:p>
            <a:r>
              <a:rPr sz="3600" b="1" dirty="0">
                <a:latin typeface="Arial" panose="020B0604020202020204" pitchFamily="34" charset="0"/>
                <a:cs typeface="Arial" panose="020B0604020202020204" pitchFamily="34" charset="0"/>
              </a:rPr>
              <a:t>Money Manager 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3600" b="1" dirty="0">
                <a:latin typeface="Arial" panose="020B0604020202020204" pitchFamily="34" charset="0"/>
                <a:cs typeface="Arial" panose="020B0604020202020204" pitchFamily="34" charset="0"/>
              </a:rPr>
              <a:t>Perso</a:t>
            </a: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3600" b="1" dirty="0">
                <a:latin typeface="Arial" panose="020B0604020202020204" pitchFamily="34" charset="0"/>
                <a:cs typeface="Arial" panose="020B0604020202020204" pitchFamily="34" charset="0"/>
              </a:rPr>
              <a:t>al Expense Tracking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4206" y="3873910"/>
            <a:ext cx="4011562" cy="79641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Project by</a:t>
            </a:r>
            <a:b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7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IN" sz="2700" dirty="0">
                <a:latin typeface="Arial" panose="020B0604020202020204" pitchFamily="34" charset="0"/>
                <a:cs typeface="Arial" panose="020B0604020202020204" pitchFamily="34" charset="0"/>
              </a:rPr>
              <a:t>PRIYADHARSHINI N</a:t>
            </a:r>
            <a:r>
              <a:rPr sz="27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pPr marL="0" indent="0">
              <a:buNone/>
            </a:pPr>
            <a:endParaRPr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38FD14-12F1-DB40-A8A7-302C22CA9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574658"/>
              </p:ext>
            </p:extLst>
          </p:nvPr>
        </p:nvGraphicFramePr>
        <p:xfrm>
          <a:off x="186813" y="157317"/>
          <a:ext cx="8790039" cy="6567948"/>
        </p:xfrm>
        <a:graphic>
          <a:graphicData uri="http://schemas.openxmlformats.org/drawingml/2006/table">
            <a:tbl>
              <a:tblPr/>
              <a:tblGrid>
                <a:gridCol w="8790039">
                  <a:extLst>
                    <a:ext uri="{9D8B030D-6E8A-4147-A177-3AD203B41FA5}">
                      <a16:colId xmlns:a16="http://schemas.microsoft.com/office/drawing/2014/main" val="1335927830"/>
                    </a:ext>
                  </a:extLst>
                </a:gridCol>
              </a:tblGrid>
              <a:tr h="6567948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                                                       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981268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Income Module</a:t>
            </a:r>
          </a:p>
          <a:p>
            <a:r>
              <a:rPr dirty="0"/>
              <a:t>Expense Module</a:t>
            </a:r>
          </a:p>
          <a:p>
            <a:r>
              <a:rPr dirty="0"/>
              <a:t>Category Module</a:t>
            </a:r>
          </a:p>
          <a:p>
            <a:r>
              <a:rPr dirty="0"/>
              <a:t>Visualization Module</a:t>
            </a:r>
          </a:p>
          <a:p>
            <a:r>
              <a:rPr dirty="0"/>
              <a:t>Tips Module</a:t>
            </a:r>
          </a:p>
          <a:p>
            <a:r>
              <a:rPr dirty="0"/>
              <a:t>Monthly Reset Module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B4D98C-F249-6EBB-0421-0FC9968D0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880375"/>
              </p:ext>
            </p:extLst>
          </p:nvPr>
        </p:nvGraphicFramePr>
        <p:xfrm>
          <a:off x="186813" y="216309"/>
          <a:ext cx="8760542" cy="6449961"/>
        </p:xfrm>
        <a:graphic>
          <a:graphicData uri="http://schemas.openxmlformats.org/drawingml/2006/table">
            <a:tbl>
              <a:tblPr/>
              <a:tblGrid>
                <a:gridCol w="8760542">
                  <a:extLst>
                    <a:ext uri="{9D8B030D-6E8A-4147-A177-3AD203B41FA5}">
                      <a16:colId xmlns:a16="http://schemas.microsoft.com/office/drawing/2014/main" val="1462180760"/>
                    </a:ext>
                  </a:extLst>
                </a:gridCol>
              </a:tblGrid>
              <a:tr h="644996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63953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Module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dirty="0"/>
              <a:t>Income Module: Add total income for the month</a:t>
            </a:r>
            <a:r>
              <a:rPr lang="en-US" dirty="0"/>
              <a:t>.</a:t>
            </a:r>
            <a:endParaRPr dirty="0"/>
          </a:p>
          <a:p>
            <a:r>
              <a:rPr dirty="0"/>
              <a:t>Expense Module: Add, edit, and delete expenses</a:t>
            </a:r>
            <a:r>
              <a:rPr lang="en-US" dirty="0"/>
              <a:t>.</a:t>
            </a:r>
            <a:endParaRPr dirty="0"/>
          </a:p>
          <a:p>
            <a:r>
              <a:rPr dirty="0"/>
              <a:t>Category Module: Create custom categories</a:t>
            </a:r>
            <a:r>
              <a:rPr lang="en-US" dirty="0"/>
              <a:t>.</a:t>
            </a:r>
            <a:endParaRPr dirty="0"/>
          </a:p>
          <a:p>
            <a:r>
              <a:rPr dirty="0"/>
              <a:t>Visualization Module: Display expense charts</a:t>
            </a:r>
            <a:r>
              <a:rPr lang="en-US" dirty="0"/>
              <a:t>.</a:t>
            </a:r>
            <a:endParaRPr dirty="0"/>
          </a:p>
          <a:p>
            <a:r>
              <a:rPr dirty="0"/>
              <a:t>Tips Module: Suggest ways to save money</a:t>
            </a:r>
            <a:r>
              <a:rPr lang="en-US" dirty="0"/>
              <a:t>.</a:t>
            </a:r>
            <a:endParaRPr dirty="0"/>
          </a:p>
          <a:p>
            <a:r>
              <a:rPr dirty="0"/>
              <a:t>Monthly Reset Module: Clears old data monthly</a:t>
            </a:r>
            <a:r>
              <a:rPr lang="en-US" dirty="0"/>
              <a:t>.</a:t>
            </a:r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416188-22FE-4012-8381-1B47928EC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860873"/>
              </p:ext>
            </p:extLst>
          </p:nvPr>
        </p:nvGraphicFramePr>
        <p:xfrm>
          <a:off x="304801" y="226141"/>
          <a:ext cx="8563896" cy="6430297"/>
        </p:xfrm>
        <a:graphic>
          <a:graphicData uri="http://schemas.openxmlformats.org/drawingml/2006/table">
            <a:tbl>
              <a:tblPr/>
              <a:tblGrid>
                <a:gridCol w="8563896">
                  <a:extLst>
                    <a:ext uri="{9D8B030D-6E8A-4147-A177-3AD203B41FA5}">
                      <a16:colId xmlns:a16="http://schemas.microsoft.com/office/drawing/2014/main" val="3848452890"/>
                    </a:ext>
                  </a:extLst>
                </a:gridCol>
              </a:tblGrid>
              <a:tr h="643029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809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Sample Output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Dashboard showing income, expenses, and balance</a:t>
            </a:r>
            <a:r>
              <a:rPr lang="en-US" dirty="0"/>
              <a:t>.</a:t>
            </a:r>
            <a:endParaRPr dirty="0"/>
          </a:p>
          <a:p>
            <a:r>
              <a:rPr dirty="0"/>
              <a:t>Expense category chart visualization</a:t>
            </a:r>
            <a:r>
              <a:rPr lang="en-US" dirty="0"/>
              <a:t>.</a:t>
            </a:r>
            <a:endParaRPr dirty="0"/>
          </a:p>
          <a:p>
            <a:r>
              <a:rPr dirty="0"/>
              <a:t>Transaction history with timestamps</a:t>
            </a:r>
            <a:r>
              <a:rPr lang="en-US" dirty="0"/>
              <a:t>.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7394CA-9502-DB8C-5258-8ACBAB189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924378"/>
              </p:ext>
            </p:extLst>
          </p:nvPr>
        </p:nvGraphicFramePr>
        <p:xfrm>
          <a:off x="255640" y="274638"/>
          <a:ext cx="8593392" cy="6308724"/>
        </p:xfrm>
        <a:graphic>
          <a:graphicData uri="http://schemas.openxmlformats.org/drawingml/2006/table">
            <a:tbl>
              <a:tblPr/>
              <a:tblGrid>
                <a:gridCol w="8593392">
                  <a:extLst>
                    <a:ext uri="{9D8B030D-6E8A-4147-A177-3AD203B41FA5}">
                      <a16:colId xmlns:a16="http://schemas.microsoft.com/office/drawing/2014/main" val="70936176"/>
                    </a:ext>
                  </a:extLst>
                </a:gridCol>
              </a:tblGrid>
              <a:tr h="630872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0443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DEAE8-27A6-8F4F-9278-B2ABF5AAB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9FDA-3CF2-5AD3-35BA-05CA97CD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Output (Screenshot)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2CE277-7233-3501-80F0-B8B0CE418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62CD3A-AAB4-265D-14C9-2AF68B887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541" y="1456967"/>
            <a:ext cx="3873911" cy="5165724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08B9CBC-F78E-B248-5045-103E7DABA69D}"/>
              </a:ext>
            </a:extLst>
          </p:cNvPr>
          <p:cNvGraphicFramePr>
            <a:graphicFrameLocks noGrp="1"/>
          </p:cNvGraphicFramePr>
          <p:nvPr/>
        </p:nvGraphicFramePr>
        <p:xfrm>
          <a:off x="275303" y="285135"/>
          <a:ext cx="8632723" cy="6331975"/>
        </p:xfrm>
        <a:graphic>
          <a:graphicData uri="http://schemas.openxmlformats.org/drawingml/2006/table">
            <a:tbl>
              <a:tblPr/>
              <a:tblGrid>
                <a:gridCol w="8632723">
                  <a:extLst>
                    <a:ext uri="{9D8B030D-6E8A-4147-A177-3AD203B41FA5}">
                      <a16:colId xmlns:a16="http://schemas.microsoft.com/office/drawing/2014/main" val="1933825414"/>
                    </a:ext>
                  </a:extLst>
                </a:gridCol>
              </a:tblGrid>
              <a:tr h="633197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115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1742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Money Manager provides a simple yet powerful solution for personal finance management.</a:t>
            </a:r>
          </a:p>
          <a:p>
            <a:r>
              <a:rPr dirty="0"/>
              <a:t>It enhances financial awareness and promotes budget discipline.</a:t>
            </a:r>
          </a:p>
          <a:p>
            <a:r>
              <a:rPr dirty="0"/>
              <a:t>Future scope includes cloud data sync, user accounts, and AI-driven savings insights.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E79D91-8198-59F6-BDAB-DE2BF27B5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359982"/>
              </p:ext>
            </p:extLst>
          </p:nvPr>
        </p:nvGraphicFramePr>
        <p:xfrm>
          <a:off x="216310" y="285136"/>
          <a:ext cx="8642555" cy="6298226"/>
        </p:xfrm>
        <a:graphic>
          <a:graphicData uri="http://schemas.openxmlformats.org/drawingml/2006/table">
            <a:tbl>
              <a:tblPr/>
              <a:tblGrid>
                <a:gridCol w="8642555">
                  <a:extLst>
                    <a:ext uri="{9D8B030D-6E8A-4147-A177-3AD203B41FA5}">
                      <a16:colId xmlns:a16="http://schemas.microsoft.com/office/drawing/2014/main" val="4200038223"/>
                    </a:ext>
                  </a:extLst>
                </a:gridCol>
              </a:tblGrid>
              <a:tr h="629822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5613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849A-A19F-3158-3335-59D01C735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C7F56-0198-37A1-C12C-E7915CB95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4394"/>
            <a:ext cx="8229600" cy="4525963"/>
          </a:xfrm>
        </p:spPr>
        <p:txBody>
          <a:bodyPr>
            <a:noAutofit/>
          </a:bodyPr>
          <a:lstStyle/>
          <a:p>
            <a:r>
              <a:rPr lang="en-US" sz="2600" dirty="0"/>
              <a:t>Abstract</a:t>
            </a:r>
          </a:p>
          <a:p>
            <a:r>
              <a:rPr lang="en-US" sz="2600" dirty="0"/>
              <a:t>Existing System</a:t>
            </a:r>
          </a:p>
          <a:p>
            <a:r>
              <a:rPr lang="en-US" sz="2600" dirty="0"/>
              <a:t>Proposed System</a:t>
            </a:r>
          </a:p>
          <a:p>
            <a:r>
              <a:rPr lang="en-US" sz="2600" dirty="0"/>
              <a:t>Advantages</a:t>
            </a:r>
          </a:p>
          <a:p>
            <a:r>
              <a:rPr lang="en-US" sz="2600" dirty="0"/>
              <a:t>Disadvantages</a:t>
            </a:r>
          </a:p>
          <a:p>
            <a:r>
              <a:rPr lang="en-US" sz="2600" dirty="0"/>
              <a:t>Hardware Requirements</a:t>
            </a:r>
          </a:p>
          <a:p>
            <a:r>
              <a:rPr lang="en-US" sz="2600" dirty="0"/>
              <a:t>Software Requirements</a:t>
            </a:r>
          </a:p>
          <a:p>
            <a:r>
              <a:rPr lang="en-US" sz="2600" dirty="0"/>
              <a:t>Modules</a:t>
            </a:r>
          </a:p>
          <a:p>
            <a:r>
              <a:rPr lang="en-US" sz="2600" dirty="0"/>
              <a:t>Module Description</a:t>
            </a:r>
          </a:p>
          <a:p>
            <a:r>
              <a:rPr lang="en-US" sz="2600" dirty="0"/>
              <a:t>Sample Output(Screenshot)</a:t>
            </a:r>
          </a:p>
          <a:p>
            <a:r>
              <a:rPr lang="en-IN" sz="2600" dirty="0"/>
              <a:t>Conclusion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675E88-29B3-6187-E470-85BE0443F0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354923"/>
              </p:ext>
            </p:extLst>
          </p:nvPr>
        </p:nvGraphicFramePr>
        <p:xfrm>
          <a:off x="255639" y="285135"/>
          <a:ext cx="8593393" cy="6298227"/>
        </p:xfrm>
        <a:graphic>
          <a:graphicData uri="http://schemas.openxmlformats.org/drawingml/2006/table">
            <a:tbl>
              <a:tblPr/>
              <a:tblGrid>
                <a:gridCol w="8593393">
                  <a:extLst>
                    <a:ext uri="{9D8B030D-6E8A-4147-A177-3AD203B41FA5}">
                      <a16:colId xmlns:a16="http://schemas.microsoft.com/office/drawing/2014/main" val="1530543696"/>
                    </a:ext>
                  </a:extLst>
                </a:gridCol>
              </a:tblGrid>
              <a:tr h="629822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555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7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Arial" panose="020B0604020202020204" pitchFamily="34" charset="0"/>
              </a:rPr>
              <a:t>The Money Manager is a web-based application designed to help users manage income, track expenses, and analyze spending patterns effectively.</a:t>
            </a:r>
          </a:p>
          <a:p>
            <a:r>
              <a:rPr lang="en-US" dirty="0">
                <a:cs typeface="Arial" panose="020B0604020202020204" pitchFamily="34" charset="0"/>
              </a:rPr>
              <a:t>It allows users to add transactions, categorize expenses, visualize data through charts, and receive personalized financial tips.</a:t>
            </a:r>
          </a:p>
          <a:p>
            <a:r>
              <a:rPr lang="en-US" dirty="0">
                <a:cs typeface="Arial" panose="020B0604020202020204" pitchFamily="34" charset="0"/>
              </a:rPr>
              <a:t>The system aims to improve personal finance management by offering a simple, interactive, and visually appealing interface.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89A7E5-B19E-7CD7-34D7-86F3B9F00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801961"/>
              </p:ext>
            </p:extLst>
          </p:nvPr>
        </p:nvGraphicFramePr>
        <p:xfrm>
          <a:off x="196645" y="167148"/>
          <a:ext cx="8799871" cy="6508955"/>
        </p:xfrm>
        <a:graphic>
          <a:graphicData uri="http://schemas.openxmlformats.org/drawingml/2006/table">
            <a:tbl>
              <a:tblPr/>
              <a:tblGrid>
                <a:gridCol w="8799871">
                  <a:extLst>
                    <a:ext uri="{9D8B030D-6E8A-4147-A177-3AD203B41FA5}">
                      <a16:colId xmlns:a16="http://schemas.microsoft.com/office/drawing/2014/main" val="1841372277"/>
                    </a:ext>
                  </a:extLst>
                </a:gridCol>
              </a:tblGrid>
              <a:tr h="650895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013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xisting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ystem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9024"/>
            <a:ext cx="8229600" cy="4525963"/>
          </a:xfrm>
        </p:spPr>
        <p:txBody>
          <a:bodyPr>
            <a:normAutofit/>
          </a:bodyPr>
          <a:lstStyle/>
          <a:p>
            <a:r>
              <a:rPr dirty="0">
                <a:cs typeface="Arial" panose="020B0604020202020204" pitchFamily="34" charset="0"/>
              </a:rPr>
              <a:t>Manual record-keeping or spreadsheets are error-prone</a:t>
            </a:r>
            <a:r>
              <a:rPr lang="en-US" dirty="0">
                <a:cs typeface="Arial" panose="020B0604020202020204" pitchFamily="34" charset="0"/>
              </a:rPr>
              <a:t>.</a:t>
            </a:r>
            <a:endParaRPr dirty="0">
              <a:cs typeface="Arial" panose="020B0604020202020204" pitchFamily="34" charset="0"/>
            </a:endParaRPr>
          </a:p>
          <a:p>
            <a:r>
              <a:rPr dirty="0">
                <a:cs typeface="Arial" panose="020B0604020202020204" pitchFamily="34" charset="0"/>
              </a:rPr>
              <a:t>No real-time visualization of spending habits</a:t>
            </a:r>
            <a:r>
              <a:rPr lang="en-US" dirty="0">
                <a:cs typeface="Arial" panose="020B0604020202020204" pitchFamily="34" charset="0"/>
              </a:rPr>
              <a:t>.</a:t>
            </a:r>
            <a:endParaRPr dirty="0">
              <a:cs typeface="Arial" panose="020B0604020202020204" pitchFamily="34" charset="0"/>
            </a:endParaRPr>
          </a:p>
          <a:p>
            <a:r>
              <a:rPr dirty="0">
                <a:cs typeface="Arial" panose="020B0604020202020204" pitchFamily="34" charset="0"/>
              </a:rPr>
              <a:t>No personalized advice or automatic tracking</a:t>
            </a:r>
            <a:r>
              <a:rPr lang="en-US" dirty="0">
                <a:cs typeface="Arial" panose="020B0604020202020204" pitchFamily="34" charset="0"/>
              </a:rPr>
              <a:t>.</a:t>
            </a:r>
            <a:endParaRPr dirty="0">
              <a:cs typeface="Arial" panose="020B0604020202020204" pitchFamily="34" charset="0"/>
            </a:endParaRPr>
          </a:p>
          <a:p>
            <a:r>
              <a:rPr dirty="0">
                <a:cs typeface="Arial" panose="020B0604020202020204" pitchFamily="34" charset="0"/>
              </a:rPr>
              <a:t>Data often gets lost or disorganized</a:t>
            </a:r>
            <a:r>
              <a:rPr lang="en-US" dirty="0"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cs typeface="Arial" panose="020B0604020202020204" pitchFamily="34" charset="0"/>
              </a:rPr>
              <a:t>No budget planning or remainders.</a:t>
            </a:r>
          </a:p>
          <a:p>
            <a:r>
              <a:rPr lang="en-US" dirty="0">
                <a:cs typeface="Arial" panose="020B0604020202020204" pitchFamily="34" charset="0"/>
              </a:rPr>
              <a:t>No data backup or recovery option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234831-5055-B868-1D59-1B14DE83F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881725"/>
              </p:ext>
            </p:extLst>
          </p:nvPr>
        </p:nvGraphicFramePr>
        <p:xfrm>
          <a:off x="206476" y="186812"/>
          <a:ext cx="8701549" cy="6518787"/>
        </p:xfrm>
        <a:graphic>
          <a:graphicData uri="http://schemas.openxmlformats.org/drawingml/2006/table">
            <a:tbl>
              <a:tblPr/>
              <a:tblGrid>
                <a:gridCol w="8701549">
                  <a:extLst>
                    <a:ext uri="{9D8B030D-6E8A-4147-A177-3AD203B41FA5}">
                      <a16:colId xmlns:a16="http://schemas.microsoft.com/office/drawing/2014/main" val="1824193742"/>
                    </a:ext>
                  </a:extLst>
                </a:gridCol>
              </a:tblGrid>
              <a:tr h="651878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1528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roposed System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Digital expense tracker that stores and visualizes income and expenses</a:t>
            </a:r>
            <a:r>
              <a:rPr lang="en-US" dirty="0"/>
              <a:t>.</a:t>
            </a:r>
            <a:endParaRPr dirty="0"/>
          </a:p>
          <a:p>
            <a:r>
              <a:rPr dirty="0"/>
              <a:t>Built with HTML, CSS (Tailwind), and JavaScript</a:t>
            </a:r>
          </a:p>
          <a:p>
            <a:r>
              <a:rPr dirty="0"/>
              <a:t>Uses browser </a:t>
            </a:r>
            <a:r>
              <a:rPr dirty="0" err="1"/>
              <a:t>localStorage</a:t>
            </a:r>
            <a:r>
              <a:rPr dirty="0"/>
              <a:t> for offline data saving</a:t>
            </a:r>
            <a:r>
              <a:rPr lang="en-US" dirty="0"/>
              <a:t>.</a:t>
            </a:r>
            <a:endParaRPr dirty="0"/>
          </a:p>
          <a:p>
            <a:r>
              <a:rPr dirty="0"/>
              <a:t>Provides personalized expense tips and monthly reset</a:t>
            </a:r>
            <a:r>
              <a:rPr lang="en-US" dirty="0"/>
              <a:t>.</a:t>
            </a:r>
            <a:endParaRPr dirty="0"/>
          </a:p>
          <a:p>
            <a:r>
              <a:rPr dirty="0"/>
              <a:t>Interactive chart-based expense analysis</a:t>
            </a:r>
            <a:r>
              <a:rPr lang="en-US" dirty="0"/>
              <a:t>.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0E87F4-07A0-92C6-169F-AB3EE5ACE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798564"/>
              </p:ext>
            </p:extLst>
          </p:nvPr>
        </p:nvGraphicFramePr>
        <p:xfrm>
          <a:off x="255639" y="294968"/>
          <a:ext cx="8691716" cy="6288394"/>
        </p:xfrm>
        <a:graphic>
          <a:graphicData uri="http://schemas.openxmlformats.org/drawingml/2006/table">
            <a:tbl>
              <a:tblPr/>
              <a:tblGrid>
                <a:gridCol w="8691716">
                  <a:extLst>
                    <a:ext uri="{9D8B030D-6E8A-4147-A177-3AD203B41FA5}">
                      <a16:colId xmlns:a16="http://schemas.microsoft.com/office/drawing/2014/main" val="1360645831"/>
                    </a:ext>
                  </a:extLst>
                </a:gridCol>
              </a:tblGrid>
              <a:tr h="628839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017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dvantages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User-friendly and responsive interface</a:t>
            </a:r>
            <a:r>
              <a:rPr lang="en-US" dirty="0"/>
              <a:t>.</a:t>
            </a:r>
            <a:endParaRPr dirty="0"/>
          </a:p>
          <a:p>
            <a:r>
              <a:rPr dirty="0"/>
              <a:t> Works offline using local storage</a:t>
            </a:r>
            <a:r>
              <a:rPr lang="en-US" dirty="0"/>
              <a:t>.</a:t>
            </a:r>
            <a:endParaRPr dirty="0"/>
          </a:p>
          <a:p>
            <a:r>
              <a:rPr dirty="0"/>
              <a:t> Visual charts for easy understanding</a:t>
            </a:r>
            <a:r>
              <a:rPr lang="en-US" dirty="0"/>
              <a:t>.</a:t>
            </a:r>
            <a:endParaRPr dirty="0"/>
          </a:p>
          <a:p>
            <a:r>
              <a:rPr dirty="0"/>
              <a:t> Personalized tips for better budgeting</a:t>
            </a:r>
            <a:r>
              <a:rPr lang="en-US" dirty="0"/>
              <a:t>.</a:t>
            </a:r>
            <a:endParaRPr dirty="0"/>
          </a:p>
          <a:p>
            <a:r>
              <a:rPr dirty="0"/>
              <a:t> Easy edit/delete transactions</a:t>
            </a:r>
            <a:r>
              <a:rPr lang="en-US" dirty="0"/>
              <a:t>.</a:t>
            </a:r>
            <a:endParaRPr dirty="0"/>
          </a:p>
          <a:p>
            <a:r>
              <a:rPr dirty="0"/>
              <a:t> Automatic monthly reset</a:t>
            </a:r>
            <a:r>
              <a:rPr lang="en-US" dirty="0"/>
              <a:t>.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679670-D1ED-29BD-DCCF-44931160D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821247"/>
              </p:ext>
            </p:extLst>
          </p:nvPr>
        </p:nvGraphicFramePr>
        <p:xfrm>
          <a:off x="196645" y="127819"/>
          <a:ext cx="8701549" cy="6528619"/>
        </p:xfrm>
        <a:graphic>
          <a:graphicData uri="http://schemas.openxmlformats.org/drawingml/2006/table">
            <a:tbl>
              <a:tblPr/>
              <a:tblGrid>
                <a:gridCol w="8701549">
                  <a:extLst>
                    <a:ext uri="{9D8B030D-6E8A-4147-A177-3AD203B41FA5}">
                      <a16:colId xmlns:a16="http://schemas.microsoft.com/office/drawing/2014/main" val="2226651764"/>
                    </a:ext>
                  </a:extLst>
                </a:gridCol>
              </a:tblGrid>
              <a:tr h="652861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8475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isadvantages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stored locally (can be lost if browser data is cleared)</a:t>
            </a:r>
            <a:r>
              <a:rPr lang="en-US" dirty="0"/>
              <a:t>.</a:t>
            </a:r>
            <a:endParaRPr dirty="0"/>
          </a:p>
          <a:p>
            <a:r>
              <a:rPr dirty="0"/>
              <a:t>No multi-user or online login </a:t>
            </a:r>
            <a:r>
              <a:rPr dirty="0" err="1"/>
              <a:t>suppor</a:t>
            </a:r>
            <a:r>
              <a:rPr lang="en-IN" dirty="0"/>
              <a:t>t.</a:t>
            </a:r>
            <a:endParaRPr dirty="0"/>
          </a:p>
          <a:p>
            <a:r>
              <a:rPr dirty="0"/>
              <a:t>Limited to basic analytics</a:t>
            </a:r>
            <a:r>
              <a:rPr lang="en-US" dirty="0"/>
              <a:t>.</a:t>
            </a:r>
          </a:p>
          <a:p>
            <a:r>
              <a:rPr lang="en-US" dirty="0"/>
              <a:t>Time consuming to update daily.</a:t>
            </a:r>
          </a:p>
          <a:p>
            <a:r>
              <a:rPr lang="en-US" dirty="0"/>
              <a:t>Data privacy and security issues.</a:t>
            </a:r>
          </a:p>
          <a:p>
            <a:r>
              <a:rPr lang="en-US" dirty="0"/>
              <a:t>Risk of data loss if app crashes.</a:t>
            </a:r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C6F141C-CAC7-EDCF-6E3E-69836FB76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262820"/>
              </p:ext>
            </p:extLst>
          </p:nvPr>
        </p:nvGraphicFramePr>
        <p:xfrm>
          <a:off x="216310" y="196645"/>
          <a:ext cx="8760542" cy="6489289"/>
        </p:xfrm>
        <a:graphic>
          <a:graphicData uri="http://schemas.openxmlformats.org/drawingml/2006/table">
            <a:tbl>
              <a:tblPr/>
              <a:tblGrid>
                <a:gridCol w="8760542">
                  <a:extLst>
                    <a:ext uri="{9D8B030D-6E8A-4147-A177-3AD203B41FA5}">
                      <a16:colId xmlns:a16="http://schemas.microsoft.com/office/drawing/2014/main" val="3052779678"/>
                    </a:ext>
                  </a:extLst>
                </a:gridCol>
              </a:tblGrid>
              <a:tr h="648928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396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Processor: Dual Core or higher</a:t>
            </a:r>
          </a:p>
          <a:p>
            <a:r>
              <a:rPr dirty="0"/>
              <a:t> RAM: 2 GB minimum</a:t>
            </a:r>
          </a:p>
          <a:p>
            <a:r>
              <a:rPr dirty="0"/>
              <a:t> Storage: 100 MB free space</a:t>
            </a:r>
          </a:p>
          <a:p>
            <a:r>
              <a:rPr dirty="0"/>
              <a:t> Display: 1024×768 or higher</a:t>
            </a:r>
          </a:p>
          <a:p>
            <a:r>
              <a:rPr dirty="0"/>
              <a:t> OS: Windows / macOS / Linux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8545D8-152A-3A2B-8261-D7CC3BF40C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273183"/>
              </p:ext>
            </p:extLst>
          </p:nvPr>
        </p:nvGraphicFramePr>
        <p:xfrm>
          <a:off x="206477" y="285135"/>
          <a:ext cx="8701549" cy="6400799"/>
        </p:xfrm>
        <a:graphic>
          <a:graphicData uri="http://schemas.openxmlformats.org/drawingml/2006/table">
            <a:tbl>
              <a:tblPr/>
              <a:tblGrid>
                <a:gridCol w="8701549">
                  <a:extLst>
                    <a:ext uri="{9D8B030D-6E8A-4147-A177-3AD203B41FA5}">
                      <a16:colId xmlns:a16="http://schemas.microsoft.com/office/drawing/2014/main" val="4247498860"/>
                    </a:ext>
                  </a:extLst>
                </a:gridCol>
              </a:tblGrid>
              <a:tr h="640079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16968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Frontend: HTML5, CSS3 (Tailwind), JavaScript</a:t>
            </a:r>
          </a:p>
          <a:p>
            <a:r>
              <a:rPr dirty="0"/>
              <a:t>Backend: Local Storage (Browser)</a:t>
            </a:r>
          </a:p>
          <a:p>
            <a:r>
              <a:rPr dirty="0"/>
              <a:t>IDE: VS Code / Sublime Text</a:t>
            </a:r>
          </a:p>
          <a:p>
            <a:r>
              <a:rPr dirty="0"/>
              <a:t>Browser: Chrome / Edge / Firefox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08BA9E-8C33-D648-13AD-7BA1B1D55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263176"/>
              </p:ext>
            </p:extLst>
          </p:nvPr>
        </p:nvGraphicFramePr>
        <p:xfrm>
          <a:off x="245806" y="186813"/>
          <a:ext cx="8681883" cy="6499122"/>
        </p:xfrm>
        <a:graphic>
          <a:graphicData uri="http://schemas.openxmlformats.org/drawingml/2006/table">
            <a:tbl>
              <a:tblPr/>
              <a:tblGrid>
                <a:gridCol w="8681883">
                  <a:extLst>
                    <a:ext uri="{9D8B030D-6E8A-4147-A177-3AD203B41FA5}">
                      <a16:colId xmlns:a16="http://schemas.microsoft.com/office/drawing/2014/main" val="1011249327"/>
                    </a:ext>
                  </a:extLst>
                </a:gridCol>
              </a:tblGrid>
              <a:tr h="649912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3159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486</Words>
  <Application>Microsoft Office PowerPoint</Application>
  <PresentationFormat>On-screen Show (4:3)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Money Manager  Personal Expense Tracking System</vt:lpstr>
      <vt:lpstr>AGENDA</vt:lpstr>
      <vt:lpstr>Abstract</vt:lpstr>
      <vt:lpstr>Existing System</vt:lpstr>
      <vt:lpstr>Proposed System</vt:lpstr>
      <vt:lpstr>Advantages</vt:lpstr>
      <vt:lpstr>Disadvantages</vt:lpstr>
      <vt:lpstr>Hardware Requirements</vt:lpstr>
      <vt:lpstr>Software Requirements</vt:lpstr>
      <vt:lpstr>Modules</vt:lpstr>
      <vt:lpstr>Module Description</vt:lpstr>
      <vt:lpstr>Sample Output </vt:lpstr>
      <vt:lpstr>Sample Output (Screenshot)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Priyadharshini N</dc:creator>
  <cp:keywords/>
  <dc:description>generated using python-pptx</dc:description>
  <cp:lastModifiedBy>priyashri3112@outlook.com</cp:lastModifiedBy>
  <cp:revision>5</cp:revision>
  <dcterms:created xsi:type="dcterms:W3CDTF">2013-01-27T09:14:16Z</dcterms:created>
  <dcterms:modified xsi:type="dcterms:W3CDTF">2025-10-28T12:20:30Z</dcterms:modified>
  <cp:category/>
</cp:coreProperties>
</file>